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6" r:id="rId6"/>
  </p:sldMasterIdLst>
  <p:notesMasterIdLst>
    <p:notesMasterId r:id="rId45"/>
  </p:notesMasterIdLst>
  <p:handoutMasterIdLst>
    <p:handoutMasterId r:id="rId46"/>
  </p:handoutMasterIdLst>
  <p:sldIdLst>
    <p:sldId id="256" r:id="rId7"/>
    <p:sldId id="309" r:id="rId8"/>
    <p:sldId id="325" r:id="rId9"/>
    <p:sldId id="286" r:id="rId10"/>
    <p:sldId id="276" r:id="rId11"/>
    <p:sldId id="277" r:id="rId12"/>
    <p:sldId id="324" r:id="rId13"/>
    <p:sldId id="291" r:id="rId14"/>
    <p:sldId id="310" r:id="rId15"/>
    <p:sldId id="318" r:id="rId16"/>
    <p:sldId id="279" r:id="rId17"/>
    <p:sldId id="288" r:id="rId18"/>
    <p:sldId id="322" r:id="rId19"/>
    <p:sldId id="313" r:id="rId20"/>
    <p:sldId id="328" r:id="rId21"/>
    <p:sldId id="258" r:id="rId22"/>
    <p:sldId id="295" r:id="rId23"/>
    <p:sldId id="298" r:id="rId24"/>
    <p:sldId id="312" r:id="rId25"/>
    <p:sldId id="264" r:id="rId26"/>
    <p:sldId id="327" r:id="rId27"/>
    <p:sldId id="342" r:id="rId28"/>
    <p:sldId id="307" r:id="rId29"/>
    <p:sldId id="302" r:id="rId30"/>
    <p:sldId id="329" r:id="rId31"/>
    <p:sldId id="333" r:id="rId32"/>
    <p:sldId id="341" r:id="rId33"/>
    <p:sldId id="334" r:id="rId34"/>
    <p:sldId id="330" r:id="rId35"/>
    <p:sldId id="332" r:id="rId36"/>
    <p:sldId id="331" r:id="rId37"/>
    <p:sldId id="335" r:id="rId38"/>
    <p:sldId id="336" r:id="rId39"/>
    <p:sldId id="268" r:id="rId40"/>
    <p:sldId id="337" r:id="rId41"/>
    <p:sldId id="323" r:id="rId42"/>
    <p:sldId id="340" r:id="rId43"/>
    <p:sldId id="259" r:id="rId44"/>
  </p:sldIdLst>
  <p:sldSz cx="12188825" cy="6858000"/>
  <p:notesSz cx="7011988" cy="929798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65FD76-5B1B-A4D4-DF44-296F1F6C7B34}" name="Amber Lee" initials="AL" userId="S::alee@allfaithsfoodbank.org::42484d16-0d75-4460-8b33-83d44274f4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539"/>
    <a:srgbClr val="55BA47"/>
    <a:srgbClr val="92C33F"/>
    <a:srgbClr val="ED952C"/>
    <a:srgbClr val="F4436D"/>
    <a:srgbClr val="B91D4A"/>
    <a:srgbClr val="2768AF"/>
    <a:srgbClr val="C97611"/>
    <a:srgbClr val="F05D77"/>
    <a:srgbClr val="821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50"/>
      </p:cViewPr>
      <p:guideLst>
        <p:guide orient="horz" pos="2160"/>
        <p:guide pos="3839"/>
      </p:guideLst>
    </p:cSldViewPr>
  </p:slideViewPr>
  <p:notesTextViewPr>
    <p:cViewPr>
      <p:scale>
        <a:sx n="1" d="1"/>
        <a:sy n="1" d="1"/>
      </p:scale>
      <p:origin x="0" y="0"/>
    </p:cViewPr>
  </p:notesTextViewPr>
  <p:notesViewPr>
    <p:cSldViewPr snapToGrid="0">
      <p:cViewPr>
        <p:scale>
          <a:sx n="1" d="2"/>
          <a:sy n="1" d="2"/>
        </p:scale>
        <p:origin x="0" y="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Evergreen" userId="e6ea3dc2-5cec-4cea-a9c9-312313c59624" providerId="ADAL" clId="{AC1C85FB-786D-4218-ACD1-5EB6D645576A}"/>
    <pc:docChg chg="undo custSel delSld modSld sldOrd">
      <pc:chgData name="Erin Evergreen" userId="e6ea3dc2-5cec-4cea-a9c9-312313c59624" providerId="ADAL" clId="{AC1C85FB-786D-4218-ACD1-5EB6D645576A}" dt="2025-05-20T14:22:18.338" v="43" actId="6549"/>
      <pc:docMkLst>
        <pc:docMk/>
      </pc:docMkLst>
      <pc:sldChg chg="modSp mod">
        <pc:chgData name="Erin Evergreen" userId="e6ea3dc2-5cec-4cea-a9c9-312313c59624" providerId="ADAL" clId="{AC1C85FB-786D-4218-ACD1-5EB6D645576A}" dt="2025-05-20T14:22:18.338" v="43" actId="6549"/>
        <pc:sldMkLst>
          <pc:docMk/>
          <pc:sldMk cId="2613724749" sldId="259"/>
        </pc:sldMkLst>
        <pc:spChg chg="mod">
          <ac:chgData name="Erin Evergreen" userId="e6ea3dc2-5cec-4cea-a9c9-312313c59624" providerId="ADAL" clId="{AC1C85FB-786D-4218-ACD1-5EB6D645576A}" dt="2025-05-20T14:22:18.338" v="43" actId="6549"/>
          <ac:spMkLst>
            <pc:docMk/>
            <pc:sldMk cId="2613724749" sldId="259"/>
            <ac:spMk id="3" creationId="{2F991874-94E0-5489-A341-00C60EA10FD0}"/>
          </ac:spMkLst>
        </pc:spChg>
      </pc:sldChg>
      <pc:sldChg chg="del">
        <pc:chgData name="Erin Evergreen" userId="e6ea3dc2-5cec-4cea-a9c9-312313c59624" providerId="ADAL" clId="{AC1C85FB-786D-4218-ACD1-5EB6D645576A}" dt="2025-05-20T14:20:54.987" v="4" actId="2696"/>
        <pc:sldMkLst>
          <pc:docMk/>
          <pc:sldMk cId="1824715995" sldId="260"/>
        </pc:sldMkLst>
      </pc:sldChg>
      <pc:sldChg chg="ord">
        <pc:chgData name="Erin Evergreen" userId="e6ea3dc2-5cec-4cea-a9c9-312313c59624" providerId="ADAL" clId="{AC1C85FB-786D-4218-ACD1-5EB6D645576A}" dt="2025-05-20T14:21:15.372" v="8"/>
        <pc:sldMkLst>
          <pc:docMk/>
          <pc:sldMk cId="683263911" sldId="268"/>
        </pc:sldMkLst>
      </pc:sldChg>
      <pc:sldChg chg="del">
        <pc:chgData name="Erin Evergreen" userId="e6ea3dc2-5cec-4cea-a9c9-312313c59624" providerId="ADAL" clId="{AC1C85FB-786D-4218-ACD1-5EB6D645576A}" dt="2025-05-20T14:20:32.238" v="1" actId="2696"/>
        <pc:sldMkLst>
          <pc:docMk/>
          <pc:sldMk cId="605150888" sldId="289"/>
        </pc:sldMkLst>
      </pc:sldChg>
      <pc:sldChg chg="del">
        <pc:chgData name="Erin Evergreen" userId="e6ea3dc2-5cec-4cea-a9c9-312313c59624" providerId="ADAL" clId="{AC1C85FB-786D-4218-ACD1-5EB6D645576A}" dt="2025-05-20T14:20:10.933" v="0" actId="2696"/>
        <pc:sldMkLst>
          <pc:docMk/>
          <pc:sldMk cId="1624180697" sldId="293"/>
        </pc:sldMkLst>
      </pc:sldChg>
      <pc:sldChg chg="del">
        <pc:chgData name="Erin Evergreen" userId="e6ea3dc2-5cec-4cea-a9c9-312313c59624" providerId="ADAL" clId="{AC1C85FB-786D-4218-ACD1-5EB6D645576A}" dt="2025-05-20T14:21:20.560" v="9" actId="2696"/>
        <pc:sldMkLst>
          <pc:docMk/>
          <pc:sldMk cId="3042930390" sldId="304"/>
        </pc:sldMkLst>
      </pc:sldChg>
      <pc:sldChg chg="del">
        <pc:chgData name="Erin Evergreen" userId="e6ea3dc2-5cec-4cea-a9c9-312313c59624" providerId="ADAL" clId="{AC1C85FB-786D-4218-ACD1-5EB6D645576A}" dt="2025-05-20T14:20:37.716" v="3" actId="2696"/>
        <pc:sldMkLst>
          <pc:docMk/>
          <pc:sldMk cId="2182759263" sldId="306"/>
        </pc:sldMkLst>
      </pc:sldChg>
      <pc:sldChg chg="del">
        <pc:chgData name="Erin Evergreen" userId="e6ea3dc2-5cec-4cea-a9c9-312313c59624" providerId="ADAL" clId="{AC1C85FB-786D-4218-ACD1-5EB6D645576A}" dt="2025-05-20T14:21:24.340" v="10" actId="2696"/>
        <pc:sldMkLst>
          <pc:docMk/>
          <pc:sldMk cId="917626181" sldId="338"/>
        </pc:sldMkLst>
      </pc:sldChg>
      <pc:sldChg chg="del">
        <pc:chgData name="Erin Evergreen" userId="e6ea3dc2-5cec-4cea-a9c9-312313c59624" providerId="ADAL" clId="{AC1C85FB-786D-4218-ACD1-5EB6D645576A}" dt="2025-05-20T14:20:34.273" v="2" actId="2696"/>
        <pc:sldMkLst>
          <pc:docMk/>
          <pc:sldMk cId="2574256686" sldId="33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bestFit"/>
          <c:showLegendKey val="0"/>
          <c:showVal val="1"/>
          <c:showCatName val="0"/>
          <c:showSerName val="0"/>
          <c:showPercent val="0"/>
          <c:showBubbleSize val="0"/>
          <c:showLeaderLines val="0"/>
        </c:dLbls>
      </c:pie3DChart>
      <c:spPr>
        <a:noFill/>
        <a:ln>
          <a:noFill/>
        </a:ln>
        <a:effectLst/>
      </c:spPr>
    </c:plotArea>
    <c:legend>
      <c:legendPos val="b"/>
      <c:layout>
        <c:manualLayout>
          <c:xMode val="edge"/>
          <c:yMode val="edge"/>
          <c:x val="8.8235294117647065E-2"/>
          <c:y val="0.75558542773303283"/>
          <c:w val="0.81617647058823528"/>
          <c:h val="0.22373383401346364"/>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B7CC8E-5390-42AC-911E-65B7FAA07619}" type="doc">
      <dgm:prSet loTypeId="urn:microsoft.com/office/officeart/2005/8/layout/default" loCatId="list" qsTypeId="urn:microsoft.com/office/officeart/2005/8/quickstyle/simple5" qsCatId="simple" csTypeId="urn:microsoft.com/office/officeart/2005/8/colors/accent3_2" csCatId="accent3" phldr="1"/>
      <dgm:spPr/>
      <dgm:t>
        <a:bodyPr/>
        <a:lstStyle/>
        <a:p>
          <a:endParaRPr lang="en-US"/>
        </a:p>
      </dgm:t>
    </dgm:pt>
    <dgm:pt modelId="{8491B8CA-300F-42EE-A4F9-2C007B9C6CE7}">
      <dgm:prSet>
        <dgm:style>
          <a:lnRef idx="0">
            <a:schemeClr val="accent3"/>
          </a:lnRef>
          <a:fillRef idx="3">
            <a:schemeClr val="accent3"/>
          </a:fillRef>
          <a:effectRef idx="3">
            <a:schemeClr val="accent3"/>
          </a:effectRef>
          <a:fontRef idx="minor">
            <a:schemeClr val="lt1"/>
          </a:fontRef>
        </dgm:style>
      </dgm:prSet>
      <dgm:spPr/>
      <dgm:t>
        <a:bodyP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a:p>
          <a:pPr algn="ctr"/>
          <a:r>
            <a:rPr lang="en-US">
              <a:latin typeface="Open Sans" panose="020B0606030504020204" pitchFamily="34" charset="0"/>
              <a:ea typeface="Open Sans" panose="020B0606030504020204" pitchFamily="34" charset="0"/>
              <a:cs typeface="Open Sans" panose="020B0606030504020204" pitchFamily="34" charset="0"/>
            </a:rPr>
            <a:t>Used to collect, manage, and report service data</a:t>
          </a:r>
        </a:p>
      </dgm:t>
    </dgm:pt>
    <dgm:pt modelId="{AC80BBF4-82FC-4D3F-9F8A-6D286E40290A}" type="parTrans" cxnId="{5A854607-8ED3-43A7-9DB7-C6F32645347F}">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ACFE7FA8-89EE-421B-B956-C014D3C9E0B1}" type="sibTrans" cxnId="{5A854607-8ED3-43A7-9DB7-C6F32645347F}">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74A40603-F6D1-4F9A-A183-5365F3E71580}">
      <dgm:prSet>
        <dgm:style>
          <a:lnRef idx="0">
            <a:schemeClr val="accent3"/>
          </a:lnRef>
          <a:fillRef idx="3">
            <a:schemeClr val="accent3"/>
          </a:fillRef>
          <a:effectRef idx="3">
            <a:schemeClr val="accent3"/>
          </a:effectRef>
          <a:fontRef idx="minor">
            <a:schemeClr val="lt1"/>
          </a:fontRef>
        </dgm:style>
      </dgm:prSet>
      <dgm:spPr/>
      <dgm:t>
        <a:bodyPr/>
        <a:lstStyle/>
        <a:p>
          <a:pPr algn="ctr"/>
          <a:r>
            <a:rPr lang="en-US">
              <a:latin typeface="Open Sans" panose="020B0606030504020204" pitchFamily="34" charset="0"/>
              <a:ea typeface="Open Sans" panose="020B0606030504020204" pitchFamily="34" charset="0"/>
              <a:cs typeface="Open Sans" panose="020B0606030504020204" pitchFamily="34" charset="0"/>
            </a:rPr>
            <a:t>Generate custom reports.</a:t>
          </a:r>
        </a:p>
      </dgm:t>
    </dgm:pt>
    <dgm:pt modelId="{C953C705-B290-402B-A1B0-DFA3110CD1CE}" type="parTrans" cxnId="{E79050BB-1557-436E-8052-4C8607042169}">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A5CF8EBE-5DA7-42BB-900D-6FF81093F780}" type="sibTrans" cxnId="{E79050BB-1557-436E-8052-4C8607042169}">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DD5B6D17-4F32-4209-A91B-D8E3C8B9EB48}">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Provide real-time information.</a:t>
          </a:r>
        </a:p>
      </dgm:t>
    </dgm:pt>
    <dgm:pt modelId="{13C79D1B-3635-4C13-AFAA-90C475086496}" type="parTrans" cxnId="{4ED4A67A-60BD-4E49-A9CB-70FC0B8A672E}">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8BB234A5-2068-4706-929E-B92A53D00571}" type="sibTrans" cxnId="{4ED4A67A-60BD-4E49-A9CB-70FC0B8A672E}">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E9B17A00-EF2F-412A-A2EA-580E0D3EB1C3}">
      <dgm:prSet>
        <dgm:style>
          <a:lnRef idx="0">
            <a:scrgbClr r="0" g="0" b="0"/>
          </a:lnRef>
          <a:fillRef idx="0">
            <a:scrgbClr r="0" g="0" b="0"/>
          </a:fillRef>
          <a:effectRef idx="0">
            <a:scrgbClr r="0" g="0" b="0"/>
          </a:effectRef>
          <a:fontRef idx="minor">
            <a:schemeClr val="lt1"/>
          </a:fontRef>
        </dgm:style>
      </dgm:prSe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dgm:spPr>
      <dgm:t>
        <a:bodyPr/>
        <a:lstStyle/>
        <a:p>
          <a:r>
            <a:rPr lang="en-US">
              <a:latin typeface="Open Sans" panose="020B0606030504020204" pitchFamily="34" charset="0"/>
              <a:ea typeface="Open Sans" panose="020B0606030504020204" pitchFamily="34" charset="0"/>
              <a:cs typeface="Open Sans" panose="020B0606030504020204" pitchFamily="34" charset="0"/>
            </a:rPr>
            <a:t>100% Online*</a:t>
          </a:r>
        </a:p>
      </dgm:t>
    </dgm:pt>
    <dgm:pt modelId="{F1A95173-CD1B-42B3-97B5-13C28557752C}" type="parTrans" cxnId="{58F35F95-BE8E-41B5-B475-106BFEB2592B}">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C9371170-F62D-4932-AE87-B431B0EEFCD7}" type="sibTrans" cxnId="{58F35F95-BE8E-41B5-B475-106BFEB2592B}">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59160FF-F33B-4E41-BF48-1E1224D56460}">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Gathers all required information that is needed for compliance as a network</a:t>
          </a:r>
        </a:p>
      </dgm:t>
    </dgm:pt>
    <dgm:pt modelId="{5DE6F741-6489-4B93-A438-BE4E490942FF}" type="parTrans" cxnId="{78CC7071-EF51-419E-8FAB-E50DAC15964B}">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04AB9BD2-0D4F-4A07-9C15-683FFED3902A}" type="sibTrans" cxnId="{78CC7071-EF51-419E-8FAB-E50DAC15964B}">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A6D11686-2AD8-4BF0-9E37-4222C38ED1D3}">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Maintain safe and secure client information.</a:t>
          </a:r>
        </a:p>
      </dgm:t>
    </dgm:pt>
    <dgm:pt modelId="{72EFA9B6-61F9-4258-AE8E-5C49CE07BEC6}" type="parTrans" cxnId="{25061AFF-AA9D-4688-B7EE-36898372DB22}">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6A0E6B7A-1AF3-48F6-9252-CADA53A614B0}" type="sibTrans" cxnId="{25061AFF-AA9D-4688-B7EE-36898372DB22}">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2BA97197-CD81-49D0-9175-2C719E9DA106}">
      <dgm:prSet>
        <dgm:style>
          <a:lnRef idx="0">
            <a:schemeClr val="accent3"/>
          </a:lnRef>
          <a:fillRef idx="3">
            <a:schemeClr val="accent3"/>
          </a:fillRef>
          <a:effectRef idx="3">
            <a:schemeClr val="accent3"/>
          </a:effectRef>
          <a:fontRef idx="minor">
            <a:schemeClr val="lt1"/>
          </a:fontRef>
        </dgm:style>
      </dgm:prSet>
      <dgm:spPr/>
      <dgm:t>
        <a:bodyPr/>
        <a:lstStyle/>
        <a:p>
          <a:pPr algn="ctr"/>
          <a:r>
            <a:rPr lang="en-US">
              <a:latin typeface="Open Sans" panose="020B0606030504020204" pitchFamily="34" charset="0"/>
              <a:ea typeface="Open Sans" panose="020B0606030504020204" pitchFamily="34" charset="0"/>
              <a:cs typeface="Open Sans" panose="020B0606030504020204" pitchFamily="34" charset="0"/>
            </a:rPr>
            <a:t>Track all programs across AFFB’s entire network</a:t>
          </a:r>
        </a:p>
      </dgm:t>
    </dgm:pt>
    <dgm:pt modelId="{0B1D869E-2E6D-4C41-8282-AAF16FAED44D}" type="parTrans" cxnId="{31364A74-9DE2-4D23-BBC5-DE49B498E693}">
      <dgm:prSet/>
      <dgm:spPr/>
      <dgm:t>
        <a:bodyPr/>
        <a:lstStyle/>
        <a:p>
          <a:endParaRPr lang="en-US"/>
        </a:p>
      </dgm:t>
    </dgm:pt>
    <dgm:pt modelId="{FB5CD250-001F-485A-A7EC-3F0B742D1B88}" type="sibTrans" cxnId="{31364A74-9DE2-4D23-BBC5-DE49B498E693}">
      <dgm:prSet/>
      <dgm:spPr/>
      <dgm:t>
        <a:bodyPr/>
        <a:lstStyle/>
        <a:p>
          <a:endParaRPr lang="en-US"/>
        </a:p>
      </dgm:t>
    </dgm:pt>
    <dgm:pt modelId="{74BBCB4B-8CC6-453B-9EF7-6F0F4CF275A6}" type="pres">
      <dgm:prSet presAssocID="{E6B7CC8E-5390-42AC-911E-65B7FAA07619}" presName="diagram" presStyleCnt="0">
        <dgm:presLayoutVars>
          <dgm:dir/>
          <dgm:resizeHandles val="exact"/>
        </dgm:presLayoutVars>
      </dgm:prSet>
      <dgm:spPr/>
    </dgm:pt>
    <dgm:pt modelId="{37DA4EC1-0360-4B9D-B1EC-64E317282D8B}" type="pres">
      <dgm:prSet presAssocID="{8491B8CA-300F-42EE-A4F9-2C007B9C6CE7}" presName="node" presStyleLbl="node1" presStyleIdx="0" presStyleCnt="6">
        <dgm:presLayoutVars>
          <dgm:bulletEnabled val="1"/>
        </dgm:presLayoutVars>
      </dgm:prSet>
      <dgm:spPr/>
    </dgm:pt>
    <dgm:pt modelId="{22881FD7-FC5C-4A00-94AB-0906A5A7BB3B}" type="pres">
      <dgm:prSet presAssocID="{ACFE7FA8-89EE-421B-B956-C014D3C9E0B1}" presName="sibTrans" presStyleCnt="0"/>
      <dgm:spPr/>
    </dgm:pt>
    <dgm:pt modelId="{B832590E-C938-4F89-9CA5-6E22ABC8DA75}" type="pres">
      <dgm:prSet presAssocID="{2BA97197-CD81-49D0-9175-2C719E9DA106}" presName="node" presStyleLbl="node1" presStyleIdx="1" presStyleCnt="6">
        <dgm:presLayoutVars>
          <dgm:bulletEnabled val="1"/>
        </dgm:presLayoutVars>
      </dgm:prSet>
      <dgm:spPr/>
    </dgm:pt>
    <dgm:pt modelId="{2DF59FA1-72C0-47B3-BA3A-5C4F76727468}" type="pres">
      <dgm:prSet presAssocID="{FB5CD250-001F-485A-A7EC-3F0B742D1B88}" presName="sibTrans" presStyleCnt="0"/>
      <dgm:spPr/>
    </dgm:pt>
    <dgm:pt modelId="{AB63DA19-38D7-4464-9AE3-D2722FDF96F8}" type="pres">
      <dgm:prSet presAssocID="{DD5B6D17-4F32-4209-A91B-D8E3C8B9EB48}" presName="node" presStyleLbl="node1" presStyleIdx="2" presStyleCnt="6">
        <dgm:presLayoutVars>
          <dgm:bulletEnabled val="1"/>
        </dgm:presLayoutVars>
      </dgm:prSet>
      <dgm:spPr/>
    </dgm:pt>
    <dgm:pt modelId="{CF075D08-C00B-4155-B9A9-F3C676B31261}" type="pres">
      <dgm:prSet presAssocID="{8BB234A5-2068-4706-929E-B92A53D00571}" presName="sibTrans" presStyleCnt="0"/>
      <dgm:spPr/>
    </dgm:pt>
    <dgm:pt modelId="{72DAC1CA-DDC5-4A7B-A70B-4C6B4C07A113}" type="pres">
      <dgm:prSet presAssocID="{E9B17A00-EF2F-412A-A2EA-580E0D3EB1C3}" presName="node" presStyleLbl="node1" presStyleIdx="3" presStyleCnt="6">
        <dgm:presLayoutVars>
          <dgm:bulletEnabled val="1"/>
        </dgm:presLayoutVars>
      </dgm:prSet>
      <dgm:spPr/>
    </dgm:pt>
    <dgm:pt modelId="{95B6B0EE-E965-4E3B-B0E6-01E777AB0975}" type="pres">
      <dgm:prSet presAssocID="{C9371170-F62D-4932-AE87-B431B0EEFCD7}" presName="sibTrans" presStyleCnt="0"/>
      <dgm:spPr/>
    </dgm:pt>
    <dgm:pt modelId="{6CC0D42D-D3BC-487A-8B57-7136647AE10D}" type="pres">
      <dgm:prSet presAssocID="{B59160FF-F33B-4E41-BF48-1E1224D56460}" presName="node" presStyleLbl="node1" presStyleIdx="4" presStyleCnt="6">
        <dgm:presLayoutVars>
          <dgm:bulletEnabled val="1"/>
        </dgm:presLayoutVars>
      </dgm:prSet>
      <dgm:spPr/>
    </dgm:pt>
    <dgm:pt modelId="{BB51DA23-1D1E-4C0A-AC27-B30D1DCA3E4F}" type="pres">
      <dgm:prSet presAssocID="{04AB9BD2-0D4F-4A07-9C15-683FFED3902A}" presName="sibTrans" presStyleCnt="0"/>
      <dgm:spPr/>
    </dgm:pt>
    <dgm:pt modelId="{B8901544-584A-4D14-A2E1-599202EF8126}" type="pres">
      <dgm:prSet presAssocID="{A6D11686-2AD8-4BF0-9E37-4222C38ED1D3}" presName="node" presStyleLbl="node1" presStyleIdx="5" presStyleCnt="6">
        <dgm:presLayoutVars>
          <dgm:bulletEnabled val="1"/>
        </dgm:presLayoutVars>
      </dgm:prSet>
      <dgm:spPr/>
    </dgm:pt>
  </dgm:ptLst>
  <dgm:cxnLst>
    <dgm:cxn modelId="{CAC5E105-C21B-45E1-8D5D-85D4A50D5DEC}" type="presOf" srcId="{E9B17A00-EF2F-412A-A2EA-580E0D3EB1C3}" destId="{72DAC1CA-DDC5-4A7B-A70B-4C6B4C07A113}" srcOrd="0" destOrd="0" presId="urn:microsoft.com/office/officeart/2005/8/layout/default"/>
    <dgm:cxn modelId="{5A854607-8ED3-43A7-9DB7-C6F32645347F}" srcId="{E6B7CC8E-5390-42AC-911E-65B7FAA07619}" destId="{8491B8CA-300F-42EE-A4F9-2C007B9C6CE7}" srcOrd="0" destOrd="0" parTransId="{AC80BBF4-82FC-4D3F-9F8A-6D286E40290A}" sibTransId="{ACFE7FA8-89EE-421B-B956-C014D3C9E0B1}"/>
    <dgm:cxn modelId="{BFDE026B-CC95-4041-8169-A82D75B8277A}" type="presOf" srcId="{E6B7CC8E-5390-42AC-911E-65B7FAA07619}" destId="{74BBCB4B-8CC6-453B-9EF7-6F0F4CF275A6}" srcOrd="0" destOrd="0" presId="urn:microsoft.com/office/officeart/2005/8/layout/default"/>
    <dgm:cxn modelId="{2E8B3E6E-9C0C-480F-B9C0-56BF80564CB0}" type="presOf" srcId="{2BA97197-CD81-49D0-9175-2C719E9DA106}" destId="{B832590E-C938-4F89-9CA5-6E22ABC8DA75}" srcOrd="0" destOrd="0" presId="urn:microsoft.com/office/officeart/2005/8/layout/default"/>
    <dgm:cxn modelId="{A8535F6F-B2AB-43F6-8B5A-571675DDC637}" type="presOf" srcId="{74A40603-F6D1-4F9A-A183-5365F3E71580}" destId="{37DA4EC1-0360-4B9D-B1EC-64E317282D8B}" srcOrd="0" destOrd="1" presId="urn:microsoft.com/office/officeart/2005/8/layout/default"/>
    <dgm:cxn modelId="{78CC7071-EF51-419E-8FAB-E50DAC15964B}" srcId="{E6B7CC8E-5390-42AC-911E-65B7FAA07619}" destId="{B59160FF-F33B-4E41-BF48-1E1224D56460}" srcOrd="4" destOrd="0" parTransId="{5DE6F741-6489-4B93-A438-BE4E490942FF}" sibTransId="{04AB9BD2-0D4F-4A07-9C15-683FFED3902A}"/>
    <dgm:cxn modelId="{31364A74-9DE2-4D23-BBC5-DE49B498E693}" srcId="{E6B7CC8E-5390-42AC-911E-65B7FAA07619}" destId="{2BA97197-CD81-49D0-9175-2C719E9DA106}" srcOrd="1" destOrd="0" parTransId="{0B1D869E-2E6D-4C41-8282-AAF16FAED44D}" sibTransId="{FB5CD250-001F-485A-A7EC-3F0B742D1B88}"/>
    <dgm:cxn modelId="{4ED4A67A-60BD-4E49-A9CB-70FC0B8A672E}" srcId="{E6B7CC8E-5390-42AC-911E-65B7FAA07619}" destId="{DD5B6D17-4F32-4209-A91B-D8E3C8B9EB48}" srcOrd="2" destOrd="0" parTransId="{13C79D1B-3635-4C13-AFAA-90C475086496}" sibTransId="{8BB234A5-2068-4706-929E-B92A53D00571}"/>
    <dgm:cxn modelId="{98D7C990-DEFD-4001-B514-D4F3C08B8ABA}" type="presOf" srcId="{8491B8CA-300F-42EE-A4F9-2C007B9C6CE7}" destId="{37DA4EC1-0360-4B9D-B1EC-64E317282D8B}" srcOrd="0" destOrd="0" presId="urn:microsoft.com/office/officeart/2005/8/layout/default"/>
    <dgm:cxn modelId="{58F35F95-BE8E-41B5-B475-106BFEB2592B}" srcId="{E6B7CC8E-5390-42AC-911E-65B7FAA07619}" destId="{E9B17A00-EF2F-412A-A2EA-580E0D3EB1C3}" srcOrd="3" destOrd="0" parTransId="{F1A95173-CD1B-42B3-97B5-13C28557752C}" sibTransId="{C9371170-F62D-4932-AE87-B431B0EEFCD7}"/>
    <dgm:cxn modelId="{B87437B1-623B-4C24-A9E1-4708A8CFC063}" type="presOf" srcId="{DD5B6D17-4F32-4209-A91B-D8E3C8B9EB48}" destId="{AB63DA19-38D7-4464-9AE3-D2722FDF96F8}" srcOrd="0" destOrd="0" presId="urn:microsoft.com/office/officeart/2005/8/layout/default"/>
    <dgm:cxn modelId="{E79050BB-1557-436E-8052-4C8607042169}" srcId="{8491B8CA-300F-42EE-A4F9-2C007B9C6CE7}" destId="{74A40603-F6D1-4F9A-A183-5365F3E71580}" srcOrd="0" destOrd="0" parTransId="{C953C705-B290-402B-A1B0-DFA3110CD1CE}" sibTransId="{A5CF8EBE-5DA7-42BB-900D-6FF81093F780}"/>
    <dgm:cxn modelId="{44EC5DE2-93CC-422A-A772-7F66CC62A279}" type="presOf" srcId="{B59160FF-F33B-4E41-BF48-1E1224D56460}" destId="{6CC0D42D-D3BC-487A-8B57-7136647AE10D}" srcOrd="0" destOrd="0" presId="urn:microsoft.com/office/officeart/2005/8/layout/default"/>
    <dgm:cxn modelId="{0E33A9EE-531A-481B-B04C-C568641E0394}" type="presOf" srcId="{A6D11686-2AD8-4BF0-9E37-4222C38ED1D3}" destId="{B8901544-584A-4D14-A2E1-599202EF8126}" srcOrd="0" destOrd="0" presId="urn:microsoft.com/office/officeart/2005/8/layout/default"/>
    <dgm:cxn modelId="{25061AFF-AA9D-4688-B7EE-36898372DB22}" srcId="{E6B7CC8E-5390-42AC-911E-65B7FAA07619}" destId="{A6D11686-2AD8-4BF0-9E37-4222C38ED1D3}" srcOrd="5" destOrd="0" parTransId="{72EFA9B6-61F9-4258-AE8E-5C49CE07BEC6}" sibTransId="{6A0E6B7A-1AF3-48F6-9252-CADA53A614B0}"/>
    <dgm:cxn modelId="{A53C6FD8-C98B-414F-89B2-871B32C95E8C}" type="presParOf" srcId="{74BBCB4B-8CC6-453B-9EF7-6F0F4CF275A6}" destId="{37DA4EC1-0360-4B9D-B1EC-64E317282D8B}" srcOrd="0" destOrd="0" presId="urn:microsoft.com/office/officeart/2005/8/layout/default"/>
    <dgm:cxn modelId="{CDFC2B7F-4F37-41A9-BBEA-D464EE830BD4}" type="presParOf" srcId="{74BBCB4B-8CC6-453B-9EF7-6F0F4CF275A6}" destId="{22881FD7-FC5C-4A00-94AB-0906A5A7BB3B}" srcOrd="1" destOrd="0" presId="urn:microsoft.com/office/officeart/2005/8/layout/default"/>
    <dgm:cxn modelId="{8EC930C3-97C9-4DD4-9CB1-72B747EBDB6F}" type="presParOf" srcId="{74BBCB4B-8CC6-453B-9EF7-6F0F4CF275A6}" destId="{B832590E-C938-4F89-9CA5-6E22ABC8DA75}" srcOrd="2" destOrd="0" presId="urn:microsoft.com/office/officeart/2005/8/layout/default"/>
    <dgm:cxn modelId="{733B84FF-5BB6-4511-B6C5-5750995508C9}" type="presParOf" srcId="{74BBCB4B-8CC6-453B-9EF7-6F0F4CF275A6}" destId="{2DF59FA1-72C0-47B3-BA3A-5C4F76727468}" srcOrd="3" destOrd="0" presId="urn:microsoft.com/office/officeart/2005/8/layout/default"/>
    <dgm:cxn modelId="{7327D5B1-CC4F-4730-A04E-EC56B7BE58D8}" type="presParOf" srcId="{74BBCB4B-8CC6-453B-9EF7-6F0F4CF275A6}" destId="{AB63DA19-38D7-4464-9AE3-D2722FDF96F8}" srcOrd="4" destOrd="0" presId="urn:microsoft.com/office/officeart/2005/8/layout/default"/>
    <dgm:cxn modelId="{502DC4E7-59FE-409C-8797-68B5FC6AA596}" type="presParOf" srcId="{74BBCB4B-8CC6-453B-9EF7-6F0F4CF275A6}" destId="{CF075D08-C00B-4155-B9A9-F3C676B31261}" srcOrd="5" destOrd="0" presId="urn:microsoft.com/office/officeart/2005/8/layout/default"/>
    <dgm:cxn modelId="{CC8B57C0-3A19-4545-A8EE-D968907F675C}" type="presParOf" srcId="{74BBCB4B-8CC6-453B-9EF7-6F0F4CF275A6}" destId="{72DAC1CA-DDC5-4A7B-A70B-4C6B4C07A113}" srcOrd="6" destOrd="0" presId="urn:microsoft.com/office/officeart/2005/8/layout/default"/>
    <dgm:cxn modelId="{C6E5389D-8CFE-4B16-A559-375DB664A3DE}" type="presParOf" srcId="{74BBCB4B-8CC6-453B-9EF7-6F0F4CF275A6}" destId="{95B6B0EE-E965-4E3B-B0E6-01E777AB0975}" srcOrd="7" destOrd="0" presId="urn:microsoft.com/office/officeart/2005/8/layout/default"/>
    <dgm:cxn modelId="{C1DE0DCC-ECBC-422A-B6A3-986092EC9C8F}" type="presParOf" srcId="{74BBCB4B-8CC6-453B-9EF7-6F0F4CF275A6}" destId="{6CC0D42D-D3BC-487A-8B57-7136647AE10D}" srcOrd="8" destOrd="0" presId="urn:microsoft.com/office/officeart/2005/8/layout/default"/>
    <dgm:cxn modelId="{B5218CAC-0175-44F3-9D03-17F85AFCF88D}" type="presParOf" srcId="{74BBCB4B-8CC6-453B-9EF7-6F0F4CF275A6}" destId="{BB51DA23-1D1E-4C0A-AC27-B30D1DCA3E4F}" srcOrd="9" destOrd="0" presId="urn:microsoft.com/office/officeart/2005/8/layout/default"/>
    <dgm:cxn modelId="{667F6B5B-3A17-4DA9-BBAD-77F0E5D4D033}" type="presParOf" srcId="{74BBCB4B-8CC6-453B-9EF7-6F0F4CF275A6}" destId="{B8901544-584A-4D14-A2E1-599202EF8126}"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4EEDCE-BF89-4129-B442-79CE4DB7532F}"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829BC6BF-1019-42EE-8BD9-BC096B1EFF5A}">
      <dgm:prSet/>
      <dgm:spPr>
        <a:solidFill>
          <a:srgbClr val="F4436D">
            <a:alpha val="50000"/>
          </a:srgbClr>
        </a:solidFill>
      </dgm:spPr>
      <dgm:t>
        <a:bodyPr/>
        <a:lstStyle/>
        <a:p>
          <a:r>
            <a:rPr lang="en-US">
              <a:latin typeface="Open Sans" panose="020B0606030504020204" pitchFamily="34" charset="0"/>
              <a:ea typeface="Open Sans" panose="020B0606030504020204" pitchFamily="34" charset="0"/>
              <a:cs typeface="Open Sans" panose="020B0606030504020204" pitchFamily="34" charset="0"/>
            </a:rPr>
            <a:t>Increased Resources</a:t>
          </a:r>
        </a:p>
      </dgm:t>
    </dgm:pt>
    <dgm:pt modelId="{3344D97A-3B06-425F-98D3-9FDF2BFA29EB}" type="parTrans" cxnId="{B762471E-40FE-48CF-8FE3-4F0501EBFC6B}">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A597F3CB-29E8-4A5B-A920-3D4FE4B18288}" type="sibTrans" cxnId="{B762471E-40FE-48CF-8FE3-4F0501EBFC6B}">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2CF70F0A-5CC5-4229-B692-EE51ECD8CD93}">
      <dgm:prSet/>
      <dgm:spPr>
        <a:solidFill>
          <a:srgbClr val="980539">
            <a:alpha val="50000"/>
          </a:srgbClr>
        </a:solidFill>
      </dgm:spPr>
      <dgm:t>
        <a:bodyPr/>
        <a:lstStyle/>
        <a:p>
          <a:r>
            <a:rPr lang="en-US">
              <a:latin typeface="Open Sans" panose="020B0606030504020204" pitchFamily="34" charset="0"/>
              <a:ea typeface="Open Sans" panose="020B0606030504020204" pitchFamily="34" charset="0"/>
              <a:cs typeface="Open Sans" panose="020B0606030504020204" pitchFamily="34" charset="0"/>
            </a:rPr>
            <a:t>Fast &amp; Easy Check-In For Future Services</a:t>
          </a:r>
        </a:p>
      </dgm:t>
    </dgm:pt>
    <dgm:pt modelId="{F45653E4-66BB-49DD-A3BE-08374A0978D2}" type="parTrans" cxnId="{BD6029BB-FFF3-4145-B64B-04A9A43C4BAC}">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5E78C3E0-2E53-4BE2-AB26-053175135263}" type="sibTrans" cxnId="{BD6029BB-FFF3-4145-B64B-04A9A43C4BAC}">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7F8D1472-C059-4898-A30F-047CC449620B}">
      <dgm:prSet/>
      <dgm:spPr>
        <a:solidFill>
          <a:srgbClr val="92C33F">
            <a:alpha val="50000"/>
          </a:srgbClr>
        </a:solidFill>
      </dgm:spPr>
      <dgm:t>
        <a:bodyPr/>
        <a:lstStyle/>
        <a:p>
          <a:r>
            <a:rPr lang="en-US">
              <a:latin typeface="Open Sans" panose="020B0606030504020204" pitchFamily="34" charset="0"/>
              <a:ea typeface="Open Sans" panose="020B0606030504020204" pitchFamily="34" charset="0"/>
              <a:cs typeface="Open Sans" panose="020B0606030504020204" pitchFamily="34" charset="0"/>
            </a:rPr>
            <a:t>One-time Registration Across All Network Providers</a:t>
          </a:r>
        </a:p>
      </dgm:t>
    </dgm:pt>
    <dgm:pt modelId="{E33198E5-7560-449C-A265-4C32228DAF68}" type="parTrans" cxnId="{6CD9D4C5-F9FC-4648-ADEA-C851E015ABBF}">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7304ACEB-5D3F-4303-8533-68E2EB2EF0D2}" type="sibTrans" cxnId="{6CD9D4C5-F9FC-4648-ADEA-C851E015ABBF}">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009A5C5-4A2F-4447-B411-134DF911801D}">
      <dgm:prSet/>
      <dgm:spPr>
        <a:solidFill>
          <a:srgbClr val="ED952C">
            <a:alpha val="50000"/>
          </a:srgbClr>
        </a:solidFill>
      </dgm:spPr>
      <dgm:t>
        <a:bodyPr/>
        <a:lstStyle/>
        <a:p>
          <a:r>
            <a:rPr lang="en-US">
              <a:latin typeface="Open Sans" panose="020B0606030504020204" pitchFamily="34" charset="0"/>
              <a:ea typeface="Open Sans" panose="020B0606030504020204" pitchFamily="34" charset="0"/>
              <a:cs typeface="Open Sans" panose="020B0606030504020204" pitchFamily="34" charset="0"/>
            </a:rPr>
            <a:t>Confidential</a:t>
          </a:r>
        </a:p>
      </dgm:t>
    </dgm:pt>
    <dgm:pt modelId="{CDF17A01-3B21-4A65-90C2-2FB601D9BE45}" type="parTrans" cxnId="{CC1632F7-5C19-47E8-84E1-6580C7AB6F47}">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44C2D934-5B17-41D1-8B10-4BC0258BBFE9}" type="sibTrans" cxnId="{CC1632F7-5C19-47E8-84E1-6580C7AB6F47}">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6F9F2ECA-FEA7-4482-AD86-BB2DF8982A62}" type="pres">
      <dgm:prSet presAssocID="{254EEDCE-BF89-4129-B442-79CE4DB7532F}" presName="Name0" presStyleCnt="0">
        <dgm:presLayoutVars>
          <dgm:dir/>
          <dgm:resizeHandles val="exact"/>
        </dgm:presLayoutVars>
      </dgm:prSet>
      <dgm:spPr/>
    </dgm:pt>
    <dgm:pt modelId="{99F18EBE-5AD9-4F42-8A86-B7F1733072A2}" type="pres">
      <dgm:prSet presAssocID="{7F8D1472-C059-4898-A30F-047CC449620B}" presName="Name5" presStyleLbl="vennNode1" presStyleIdx="0" presStyleCnt="4">
        <dgm:presLayoutVars>
          <dgm:bulletEnabled val="1"/>
        </dgm:presLayoutVars>
      </dgm:prSet>
      <dgm:spPr/>
    </dgm:pt>
    <dgm:pt modelId="{5089CC2A-8758-4F17-B696-31F4AB8C4CCA}" type="pres">
      <dgm:prSet presAssocID="{7304ACEB-5D3F-4303-8533-68E2EB2EF0D2}" presName="space" presStyleCnt="0"/>
      <dgm:spPr/>
    </dgm:pt>
    <dgm:pt modelId="{0E05C3EF-E0C5-45B1-8BBC-158FD5F0349C}" type="pres">
      <dgm:prSet presAssocID="{B009A5C5-4A2F-4447-B411-134DF911801D}" presName="Name5" presStyleLbl="vennNode1" presStyleIdx="1" presStyleCnt="4">
        <dgm:presLayoutVars>
          <dgm:bulletEnabled val="1"/>
        </dgm:presLayoutVars>
      </dgm:prSet>
      <dgm:spPr/>
    </dgm:pt>
    <dgm:pt modelId="{6C9593C4-D16D-4534-83AB-79C889DF03FD}" type="pres">
      <dgm:prSet presAssocID="{44C2D934-5B17-41D1-8B10-4BC0258BBFE9}" presName="space" presStyleCnt="0"/>
      <dgm:spPr/>
    </dgm:pt>
    <dgm:pt modelId="{679F27D6-73EF-43C8-B621-80851AD9D089}" type="pres">
      <dgm:prSet presAssocID="{2CF70F0A-5CC5-4229-B692-EE51ECD8CD93}" presName="Name5" presStyleLbl="vennNode1" presStyleIdx="2" presStyleCnt="4">
        <dgm:presLayoutVars>
          <dgm:bulletEnabled val="1"/>
        </dgm:presLayoutVars>
      </dgm:prSet>
      <dgm:spPr/>
    </dgm:pt>
    <dgm:pt modelId="{10EE222B-8472-483F-BE45-09F7589B8424}" type="pres">
      <dgm:prSet presAssocID="{5E78C3E0-2E53-4BE2-AB26-053175135263}" presName="space" presStyleCnt="0"/>
      <dgm:spPr/>
    </dgm:pt>
    <dgm:pt modelId="{D958809F-818A-40BA-A658-9B390559A877}" type="pres">
      <dgm:prSet presAssocID="{829BC6BF-1019-42EE-8BD9-BC096B1EFF5A}" presName="Name5" presStyleLbl="vennNode1" presStyleIdx="3" presStyleCnt="4">
        <dgm:presLayoutVars>
          <dgm:bulletEnabled val="1"/>
        </dgm:presLayoutVars>
      </dgm:prSet>
      <dgm:spPr/>
    </dgm:pt>
  </dgm:ptLst>
  <dgm:cxnLst>
    <dgm:cxn modelId="{B762471E-40FE-48CF-8FE3-4F0501EBFC6B}" srcId="{254EEDCE-BF89-4129-B442-79CE4DB7532F}" destId="{829BC6BF-1019-42EE-8BD9-BC096B1EFF5A}" srcOrd="3" destOrd="0" parTransId="{3344D97A-3B06-425F-98D3-9FDF2BFA29EB}" sibTransId="{A597F3CB-29E8-4A5B-A920-3D4FE4B18288}"/>
    <dgm:cxn modelId="{C5E9D435-6BAB-4862-97C8-8272A9CF9E68}" type="presOf" srcId="{7F8D1472-C059-4898-A30F-047CC449620B}" destId="{99F18EBE-5AD9-4F42-8A86-B7F1733072A2}" srcOrd="0" destOrd="0" presId="urn:microsoft.com/office/officeart/2005/8/layout/venn3"/>
    <dgm:cxn modelId="{C5EB3C3A-6C08-4116-9FEE-FF2226C10836}" type="presOf" srcId="{2CF70F0A-5CC5-4229-B692-EE51ECD8CD93}" destId="{679F27D6-73EF-43C8-B621-80851AD9D089}" srcOrd="0" destOrd="0" presId="urn:microsoft.com/office/officeart/2005/8/layout/venn3"/>
    <dgm:cxn modelId="{B0267D6A-E52D-4384-83BE-827A25942D4E}" type="presOf" srcId="{829BC6BF-1019-42EE-8BD9-BC096B1EFF5A}" destId="{D958809F-818A-40BA-A658-9B390559A877}" srcOrd="0" destOrd="0" presId="urn:microsoft.com/office/officeart/2005/8/layout/venn3"/>
    <dgm:cxn modelId="{93171991-C7EF-4927-B228-943D15936E53}" type="presOf" srcId="{B009A5C5-4A2F-4447-B411-134DF911801D}" destId="{0E05C3EF-E0C5-45B1-8BBC-158FD5F0349C}" srcOrd="0" destOrd="0" presId="urn:microsoft.com/office/officeart/2005/8/layout/venn3"/>
    <dgm:cxn modelId="{7A9D4AA7-915B-44A8-A29B-F41245B809FE}" type="presOf" srcId="{254EEDCE-BF89-4129-B442-79CE4DB7532F}" destId="{6F9F2ECA-FEA7-4482-AD86-BB2DF8982A62}" srcOrd="0" destOrd="0" presId="urn:microsoft.com/office/officeart/2005/8/layout/venn3"/>
    <dgm:cxn modelId="{BD6029BB-FFF3-4145-B64B-04A9A43C4BAC}" srcId="{254EEDCE-BF89-4129-B442-79CE4DB7532F}" destId="{2CF70F0A-5CC5-4229-B692-EE51ECD8CD93}" srcOrd="2" destOrd="0" parTransId="{F45653E4-66BB-49DD-A3BE-08374A0978D2}" sibTransId="{5E78C3E0-2E53-4BE2-AB26-053175135263}"/>
    <dgm:cxn modelId="{6CD9D4C5-F9FC-4648-ADEA-C851E015ABBF}" srcId="{254EEDCE-BF89-4129-B442-79CE4DB7532F}" destId="{7F8D1472-C059-4898-A30F-047CC449620B}" srcOrd="0" destOrd="0" parTransId="{E33198E5-7560-449C-A265-4C32228DAF68}" sibTransId="{7304ACEB-5D3F-4303-8533-68E2EB2EF0D2}"/>
    <dgm:cxn modelId="{CC1632F7-5C19-47E8-84E1-6580C7AB6F47}" srcId="{254EEDCE-BF89-4129-B442-79CE4DB7532F}" destId="{B009A5C5-4A2F-4447-B411-134DF911801D}" srcOrd="1" destOrd="0" parTransId="{CDF17A01-3B21-4A65-90C2-2FB601D9BE45}" sibTransId="{44C2D934-5B17-41D1-8B10-4BC0258BBFE9}"/>
    <dgm:cxn modelId="{4A14EC46-258C-4879-988A-FC19A598BF1A}" type="presParOf" srcId="{6F9F2ECA-FEA7-4482-AD86-BB2DF8982A62}" destId="{99F18EBE-5AD9-4F42-8A86-B7F1733072A2}" srcOrd="0" destOrd="0" presId="urn:microsoft.com/office/officeart/2005/8/layout/venn3"/>
    <dgm:cxn modelId="{5067D155-6D41-4333-B2B4-C965A88DA8C9}" type="presParOf" srcId="{6F9F2ECA-FEA7-4482-AD86-BB2DF8982A62}" destId="{5089CC2A-8758-4F17-B696-31F4AB8C4CCA}" srcOrd="1" destOrd="0" presId="urn:microsoft.com/office/officeart/2005/8/layout/venn3"/>
    <dgm:cxn modelId="{A5AAB9A5-EDD6-490F-AAF9-33BBF527D2DC}" type="presParOf" srcId="{6F9F2ECA-FEA7-4482-AD86-BB2DF8982A62}" destId="{0E05C3EF-E0C5-45B1-8BBC-158FD5F0349C}" srcOrd="2" destOrd="0" presId="urn:microsoft.com/office/officeart/2005/8/layout/venn3"/>
    <dgm:cxn modelId="{C2FA3541-158A-4A52-A0B1-1A44F5D5B4B6}" type="presParOf" srcId="{6F9F2ECA-FEA7-4482-AD86-BB2DF8982A62}" destId="{6C9593C4-D16D-4534-83AB-79C889DF03FD}" srcOrd="3" destOrd="0" presId="urn:microsoft.com/office/officeart/2005/8/layout/venn3"/>
    <dgm:cxn modelId="{FA88A85E-DCBF-404C-AB47-E325662A7856}" type="presParOf" srcId="{6F9F2ECA-FEA7-4482-AD86-BB2DF8982A62}" destId="{679F27D6-73EF-43C8-B621-80851AD9D089}" srcOrd="4" destOrd="0" presId="urn:microsoft.com/office/officeart/2005/8/layout/venn3"/>
    <dgm:cxn modelId="{DFA27519-E313-459B-BF3E-00267EBB0928}" type="presParOf" srcId="{6F9F2ECA-FEA7-4482-AD86-BB2DF8982A62}" destId="{10EE222B-8472-483F-BE45-09F7589B8424}" srcOrd="5" destOrd="0" presId="urn:microsoft.com/office/officeart/2005/8/layout/venn3"/>
    <dgm:cxn modelId="{C5BBCB4E-6FCF-4C66-BC8E-4978D3E4BC80}" type="presParOf" srcId="{6F9F2ECA-FEA7-4482-AD86-BB2DF8982A62}" destId="{D958809F-818A-40BA-A658-9B390559A877}"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43F4CFA-98F4-41B7-ADB8-07CE80540E4F}" type="doc">
      <dgm:prSet loTypeId="urn:microsoft.com/office/officeart/2005/8/layout/venn3" loCatId="relationship" qsTypeId="urn:microsoft.com/office/officeart/2005/8/quickstyle/simple1" qsCatId="simple" csTypeId="urn:microsoft.com/office/officeart/2005/8/colors/accent2_2" csCatId="accent2" phldr="1"/>
      <dgm:spPr/>
      <dgm:t>
        <a:bodyPr/>
        <a:lstStyle/>
        <a:p>
          <a:endParaRPr lang="en-US"/>
        </a:p>
      </dgm:t>
    </dgm:pt>
    <dgm:pt modelId="{0AAF9457-8473-4D08-9946-80A225528550}">
      <dgm:prSet custT="1"/>
      <dgm:spPr>
        <a:solidFill>
          <a:srgbClr val="92C33F">
            <a:alpha val="50000"/>
          </a:srgbClr>
        </a:solidFill>
      </dgm:spPr>
      <dgm:t>
        <a:bodyPr/>
        <a:lstStyle/>
        <a:p>
          <a:r>
            <a:rPr lang="en-US" sz="1800" b="1">
              <a:latin typeface="Open Sans" panose="020B0606030504020204" pitchFamily="34" charset="0"/>
              <a:ea typeface="Open Sans" panose="020B0606030504020204" pitchFamily="34" charset="0"/>
              <a:cs typeface="Open Sans" panose="020B0606030504020204" pitchFamily="34" charset="0"/>
            </a:rPr>
            <a:t>EASY INTAKE</a:t>
          </a:r>
        </a:p>
        <a:p>
          <a:r>
            <a:rPr lang="en-US" sz="1800" b="1">
              <a:latin typeface="Open Sans" panose="020B0606030504020204" pitchFamily="34" charset="0"/>
              <a:ea typeface="Open Sans" panose="020B0606030504020204" pitchFamily="34" charset="0"/>
              <a:cs typeface="Open Sans" panose="020B0606030504020204" pitchFamily="34" charset="0"/>
            </a:rPr>
            <a:t> </a:t>
          </a:r>
          <a:r>
            <a:rPr lang="en-US" sz="1600">
              <a:latin typeface="Open Sans" panose="020B0606030504020204" pitchFamily="34" charset="0"/>
              <a:ea typeface="Open Sans" panose="020B0606030504020204" pitchFamily="34" charset="0"/>
              <a:cs typeface="Open Sans" panose="020B0606030504020204" pitchFamily="34" charset="0"/>
            </a:rPr>
            <a:t>Intuitive Step-By-Step Intake Process Easy For Those With Limited Computer Experience</a:t>
          </a:r>
        </a:p>
      </dgm:t>
    </dgm:pt>
    <dgm:pt modelId="{A6BE3119-9FD8-4E28-B4FB-312C38063DCF}" type="parTrans" cxnId="{E94B7974-87A9-4BEF-BC8E-632A1E81B4AF}">
      <dgm:prSet/>
      <dgm:spPr/>
      <dgm:t>
        <a:bodyPr/>
        <a:lstStyle/>
        <a:p>
          <a:endParaRPr lang="en-US" sz="140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D9D599B8-00C0-41D0-97BB-5DE4FEB1492C}" type="sibTrans" cxnId="{E94B7974-87A9-4BEF-BC8E-632A1E81B4AF}">
      <dgm:prSet/>
      <dgm:spPr/>
      <dgm:t>
        <a:bodyPr/>
        <a:lstStyle/>
        <a:p>
          <a:endParaRPr lang="en-US" sz="140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62B1D27D-A164-4023-95C8-0A2F692970C3}">
      <dgm:prSet custT="1"/>
      <dgm:spPr>
        <a:solidFill>
          <a:srgbClr val="ED952C">
            <a:alpha val="50000"/>
          </a:srgbClr>
        </a:solidFill>
      </dgm:spPr>
      <dgm:t>
        <a:bodyPr/>
        <a:lstStyle/>
        <a:p>
          <a:r>
            <a:rPr lang="en-US" sz="1800" b="1">
              <a:latin typeface="Open Sans" panose="020B0606030504020204" pitchFamily="34" charset="0"/>
              <a:ea typeface="Open Sans" panose="020B0606030504020204" pitchFamily="34" charset="0"/>
              <a:cs typeface="Open Sans" panose="020B0606030504020204" pitchFamily="34" charset="0"/>
            </a:rPr>
            <a:t>*PAPERLESS PROCESS</a:t>
          </a:r>
        </a:p>
        <a:p>
          <a:endParaRPr lang="en-US" sz="1800" b="1">
            <a:latin typeface="Open Sans" panose="020B0606030504020204" pitchFamily="34" charset="0"/>
            <a:ea typeface="Open Sans" panose="020B0606030504020204" pitchFamily="34" charset="0"/>
            <a:cs typeface="Open Sans" panose="020B0606030504020204" pitchFamily="34" charset="0"/>
          </a:endParaRPr>
        </a:p>
        <a:p>
          <a:r>
            <a:rPr lang="en-US" sz="1800">
              <a:latin typeface="Open Sans" panose="020B0606030504020204" pitchFamily="34" charset="0"/>
              <a:ea typeface="Open Sans" panose="020B0606030504020204" pitchFamily="34" charset="0"/>
              <a:cs typeface="Open Sans" panose="020B0606030504020204" pitchFamily="34" charset="0"/>
            </a:rPr>
            <a:t> </a:t>
          </a:r>
          <a:r>
            <a:rPr lang="en-US" sz="1600">
              <a:latin typeface="Open Sans" panose="020B0606030504020204" pitchFamily="34" charset="0"/>
              <a:ea typeface="Open Sans" panose="020B0606030504020204" pitchFamily="34" charset="0"/>
              <a:cs typeface="Open Sans" panose="020B0606030504020204" pitchFamily="34" charset="0"/>
            </a:rPr>
            <a:t>Eliminates The Need For Hardcopy Client Files</a:t>
          </a:r>
        </a:p>
      </dgm:t>
    </dgm:pt>
    <dgm:pt modelId="{EE0F0AA3-3109-4164-AB2C-20FCEECB4014}" type="parTrans" cxnId="{4D18C8AE-C6A0-4B08-B242-6DFC684E8AB7}">
      <dgm:prSet/>
      <dgm:spPr/>
      <dgm:t>
        <a:bodyPr/>
        <a:lstStyle/>
        <a:p>
          <a:endParaRPr lang="en-US" sz="140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9ED72F86-0533-42FA-AF8A-654AF9F7422F}" type="sibTrans" cxnId="{4D18C8AE-C6A0-4B08-B242-6DFC684E8AB7}">
      <dgm:prSet/>
      <dgm:spPr/>
      <dgm:t>
        <a:bodyPr/>
        <a:lstStyle/>
        <a:p>
          <a:endParaRPr lang="en-US" sz="140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54686CB1-8125-41C3-BFB7-23ED42E98EDB}">
      <dgm:prSet custT="1"/>
      <dgm:spPr>
        <a:solidFill>
          <a:srgbClr val="ED952C">
            <a:alpha val="50000"/>
          </a:srgbClr>
        </a:solidFill>
      </dgm:spPr>
      <dgm:t>
        <a:bodyPr/>
        <a:lstStyle/>
        <a:p>
          <a:r>
            <a:rPr lang="en-US" sz="1600" b="1" i="0">
              <a:latin typeface="Open Sans" panose="020B0606030504020204" pitchFamily="34" charset="0"/>
              <a:ea typeface="Open Sans" panose="020B0606030504020204" pitchFamily="34" charset="0"/>
              <a:cs typeface="Open Sans" panose="020B0606030504020204" pitchFamily="34" charset="0"/>
            </a:rPr>
            <a:t>AUTOMATED COMPLIANCE</a:t>
          </a:r>
        </a:p>
        <a:p>
          <a:r>
            <a:rPr lang="en-US" sz="1600" b="1">
              <a:latin typeface="Open Sans" panose="020B0606030504020204" pitchFamily="34" charset="0"/>
              <a:ea typeface="Open Sans" panose="020B0606030504020204" pitchFamily="34" charset="0"/>
              <a:cs typeface="Open Sans" panose="020B0606030504020204" pitchFamily="34" charset="0"/>
            </a:rPr>
            <a:t> </a:t>
          </a:r>
          <a:r>
            <a:rPr lang="en-US" sz="1600">
              <a:latin typeface="Open Sans" panose="020B0606030504020204" pitchFamily="34" charset="0"/>
              <a:ea typeface="Open Sans" panose="020B0606030504020204" pitchFamily="34" charset="0"/>
              <a:cs typeface="Open Sans" panose="020B0606030504020204" pitchFamily="34" charset="0"/>
            </a:rPr>
            <a:t>TEFAP Requirements Including Electronic Signature, Eligibility, &amp; Reporting Directly In The Software</a:t>
          </a:r>
        </a:p>
      </dgm:t>
    </dgm:pt>
    <dgm:pt modelId="{D2B79B1F-98EB-4486-8B22-4C678A99D84A}" type="parTrans" cxnId="{95948B3F-BE6B-4854-8637-9B771DEEFEC9}">
      <dgm:prSet/>
      <dgm:spPr/>
      <dgm:t>
        <a:bodyPr/>
        <a:lstStyle/>
        <a:p>
          <a:endParaRPr lang="en-US" sz="140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35BC1E92-A302-4405-AC20-D8CEF449FCF2}" type="sibTrans" cxnId="{95948B3F-BE6B-4854-8637-9B771DEEFEC9}">
      <dgm:prSet/>
      <dgm:spPr/>
      <dgm:t>
        <a:bodyPr/>
        <a:lstStyle/>
        <a:p>
          <a:endParaRPr lang="en-US" sz="140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8BF661D5-5866-4B98-B567-86A61410B23A}">
      <dgm:prSet custT="1"/>
      <dgm:spPr>
        <a:solidFill>
          <a:srgbClr val="B91D4A">
            <a:alpha val="50000"/>
          </a:srgbClr>
        </a:solidFill>
      </dgm:spPr>
      <dgm:t>
        <a:bodyPr/>
        <a:lstStyle/>
        <a:p>
          <a:r>
            <a:rPr lang="en-US" sz="1800" b="1">
              <a:latin typeface="Open Sans" panose="020B0606030504020204" pitchFamily="34" charset="0"/>
              <a:ea typeface="Open Sans" panose="020B0606030504020204" pitchFamily="34" charset="0"/>
              <a:cs typeface="Open Sans" panose="020B0606030504020204" pitchFamily="34" charset="0"/>
            </a:rPr>
            <a:t>GRAPHIC REPORTING</a:t>
          </a:r>
        </a:p>
        <a:p>
          <a:r>
            <a:rPr lang="en-US" sz="1800" b="1">
              <a:latin typeface="Open Sans" panose="020B0606030504020204" pitchFamily="34" charset="0"/>
              <a:ea typeface="Open Sans" panose="020B0606030504020204" pitchFamily="34" charset="0"/>
              <a:cs typeface="Open Sans" panose="020B0606030504020204" pitchFamily="34" charset="0"/>
            </a:rPr>
            <a:t> </a:t>
          </a:r>
          <a:r>
            <a:rPr lang="en-US" sz="1800">
              <a:latin typeface="Open Sans" panose="020B0606030504020204" pitchFamily="34" charset="0"/>
              <a:ea typeface="Open Sans" panose="020B0606030504020204" pitchFamily="34" charset="0"/>
              <a:cs typeface="Open Sans" panose="020B0606030504020204" pitchFamily="34" charset="0"/>
            </a:rPr>
            <a:t> </a:t>
          </a:r>
          <a:r>
            <a:rPr lang="en-US" sz="1600">
              <a:latin typeface="Open Sans" panose="020B0606030504020204" pitchFamily="34" charset="0"/>
              <a:ea typeface="Open Sans" panose="020B0606030504020204" pitchFamily="34" charset="0"/>
              <a:cs typeface="Open Sans" panose="020B0606030504020204" pitchFamily="34" charset="0"/>
            </a:rPr>
            <a:t>Generate Custom Reports Saving Hours Of Manual Tabulation &amp; Making Analysis Easy</a:t>
          </a:r>
        </a:p>
      </dgm:t>
    </dgm:pt>
    <dgm:pt modelId="{714BCDAA-7AD6-4BF4-8C54-1D45BA5E873A}" type="parTrans" cxnId="{82681CCD-55C2-4755-B483-30845425AB8A}">
      <dgm:prSet/>
      <dgm:spPr/>
      <dgm:t>
        <a:bodyPr/>
        <a:lstStyle/>
        <a:p>
          <a:endParaRPr lang="en-US" sz="140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EDBE5426-18C5-471E-B1CF-476A60138E6C}" type="sibTrans" cxnId="{82681CCD-55C2-4755-B483-30845425AB8A}">
      <dgm:prSet/>
      <dgm:spPr/>
      <dgm:t>
        <a:bodyPr/>
        <a:lstStyle/>
        <a:p>
          <a:endParaRPr lang="en-US" sz="140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547E4A73-797A-4D35-8836-16C699F3F810}">
      <dgm:prSet custT="1"/>
      <dgm:spPr>
        <a:solidFill>
          <a:srgbClr val="F05D77">
            <a:alpha val="50000"/>
          </a:srgbClr>
        </a:solidFill>
      </dgm:spPr>
      <dgm:t>
        <a:bodyPr/>
        <a:lstStyle/>
        <a:p>
          <a:r>
            <a:rPr lang="en-US" sz="1800" b="1">
              <a:latin typeface="Open Sans" panose="020B0606030504020204" pitchFamily="34" charset="0"/>
              <a:ea typeface="Open Sans" panose="020B0606030504020204" pitchFamily="34" charset="0"/>
              <a:cs typeface="Open Sans" panose="020B0606030504020204" pitchFamily="34" charset="0"/>
            </a:rPr>
            <a:t>MULTI-PROGRAM TRACKING</a:t>
          </a:r>
        </a:p>
        <a:p>
          <a:r>
            <a:rPr lang="en-US" sz="1800" b="1">
              <a:latin typeface="Open Sans" panose="020B0606030504020204" pitchFamily="34" charset="0"/>
              <a:ea typeface="Open Sans" panose="020B0606030504020204" pitchFamily="34" charset="0"/>
              <a:cs typeface="Open Sans" panose="020B0606030504020204" pitchFamily="34" charset="0"/>
            </a:rPr>
            <a:t> </a:t>
          </a:r>
          <a:r>
            <a:rPr lang="en-US" sz="1800">
              <a:latin typeface="Open Sans" panose="020B0606030504020204" pitchFamily="34" charset="0"/>
              <a:ea typeface="Open Sans" panose="020B0606030504020204" pitchFamily="34" charset="0"/>
              <a:cs typeface="Open Sans" panose="020B0606030504020204" pitchFamily="34" charset="0"/>
            </a:rPr>
            <a:t> </a:t>
          </a:r>
          <a:r>
            <a:rPr lang="en-US" sz="1600">
              <a:latin typeface="Open Sans" panose="020B0606030504020204" pitchFamily="34" charset="0"/>
              <a:ea typeface="Open Sans" panose="020B0606030504020204" pitchFamily="34" charset="0"/>
              <a:cs typeface="Open Sans" panose="020B0606030504020204" pitchFamily="34" charset="0"/>
            </a:rPr>
            <a:t>Track All Programs Across AFFB’s Entire Network For Accurate Unduplicated Reporting</a:t>
          </a:r>
        </a:p>
      </dgm:t>
    </dgm:pt>
    <dgm:pt modelId="{6B930316-17B0-486C-894C-D79D1559FAE3}" type="parTrans" cxnId="{2FE4B348-D797-4DB0-9270-2E67D280A326}">
      <dgm:prSet/>
      <dgm:spPr/>
      <dgm:t>
        <a:bodyPr/>
        <a:lstStyle/>
        <a:p>
          <a:endParaRPr lang="en-US" sz="140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A42754EC-3DA6-43F7-8CC8-5DE029944E51}" type="sibTrans" cxnId="{2FE4B348-D797-4DB0-9270-2E67D280A326}">
      <dgm:prSet/>
      <dgm:spPr/>
      <dgm:t>
        <a:bodyPr/>
        <a:lstStyle/>
        <a:p>
          <a:endParaRPr lang="en-US" sz="140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69516D06-BF21-40A6-8751-58FB0E2C2B0E}">
      <dgm:prSet custT="1"/>
      <dgm:spPr>
        <a:solidFill>
          <a:srgbClr val="F05D77">
            <a:alpha val="50000"/>
          </a:srgbClr>
        </a:solidFill>
      </dgm:spPr>
      <dgm:t>
        <a:bodyPr/>
        <a:lstStyle/>
        <a:p>
          <a:r>
            <a:rPr lang="en-US" sz="1800" b="1">
              <a:latin typeface="Open Sans" panose="020B0606030504020204" pitchFamily="34" charset="0"/>
              <a:ea typeface="Open Sans" panose="020B0606030504020204" pitchFamily="34" charset="0"/>
              <a:cs typeface="Open Sans" panose="020B0606030504020204" pitchFamily="34" charset="0"/>
            </a:rPr>
            <a:t>IMPROVED EFFICIENCY </a:t>
          </a:r>
        </a:p>
        <a:p>
          <a:endParaRPr lang="en-US" sz="1800" b="1">
            <a:latin typeface="Open Sans" panose="020B0606030504020204" pitchFamily="34" charset="0"/>
            <a:ea typeface="Open Sans" panose="020B0606030504020204" pitchFamily="34" charset="0"/>
            <a:cs typeface="Open Sans" panose="020B0606030504020204" pitchFamily="34" charset="0"/>
          </a:endParaRPr>
        </a:p>
        <a:p>
          <a:r>
            <a:rPr lang="en-US" sz="1800">
              <a:latin typeface="Open Sans" panose="020B0606030504020204" pitchFamily="34" charset="0"/>
              <a:ea typeface="Open Sans" panose="020B0606030504020204" pitchFamily="34" charset="0"/>
              <a:cs typeface="Open Sans" panose="020B0606030504020204" pitchFamily="34" charset="0"/>
            </a:rPr>
            <a:t> </a:t>
          </a:r>
          <a:r>
            <a:rPr lang="en-US" sz="1600">
              <a:latin typeface="Open Sans" panose="020B0606030504020204" pitchFamily="34" charset="0"/>
              <a:ea typeface="Open Sans" panose="020B0606030504020204" pitchFamily="34" charset="0"/>
              <a:cs typeface="Open Sans" panose="020B0606030504020204" pitchFamily="34" charset="0"/>
            </a:rPr>
            <a:t>Increase Our Network’s Efficiency &amp; Communication</a:t>
          </a:r>
        </a:p>
      </dgm:t>
    </dgm:pt>
    <dgm:pt modelId="{84C7F903-57E3-4518-AE47-79722FC0AF86}" type="parTrans" cxnId="{85E3BD88-8D6E-44BE-B5E3-281F8E976FC7}">
      <dgm:prSet/>
      <dgm:spPr/>
      <dgm:t>
        <a:bodyPr/>
        <a:lstStyle/>
        <a:p>
          <a:endParaRPr lang="en-US" sz="140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730FF6E6-4BA1-4453-8154-E2F6F09B9EB0}" type="sibTrans" cxnId="{85E3BD88-8D6E-44BE-B5E3-281F8E976FC7}">
      <dgm:prSet/>
      <dgm:spPr/>
      <dgm:t>
        <a:bodyPr/>
        <a:lstStyle/>
        <a:p>
          <a:endParaRPr lang="en-US" sz="140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F7457180-5D89-4266-939D-FEB46D47AC84}" type="pres">
      <dgm:prSet presAssocID="{043F4CFA-98F4-41B7-ADB8-07CE80540E4F}" presName="Name0" presStyleCnt="0">
        <dgm:presLayoutVars>
          <dgm:dir/>
          <dgm:resizeHandles val="exact"/>
        </dgm:presLayoutVars>
      </dgm:prSet>
      <dgm:spPr/>
    </dgm:pt>
    <dgm:pt modelId="{BE0D1CC0-DDB8-40BD-98C7-9B18C54EC4F4}" type="pres">
      <dgm:prSet presAssocID="{0AAF9457-8473-4D08-9946-80A225528550}" presName="Name5" presStyleLbl="vennNode1" presStyleIdx="0" presStyleCnt="6" custScaleY="162894">
        <dgm:presLayoutVars>
          <dgm:bulletEnabled val="1"/>
        </dgm:presLayoutVars>
      </dgm:prSet>
      <dgm:spPr/>
    </dgm:pt>
    <dgm:pt modelId="{B2C720E3-178D-4BBE-BBD3-05FE3345317D}" type="pres">
      <dgm:prSet presAssocID="{D9D599B8-00C0-41D0-97BB-5DE4FEB1492C}" presName="space" presStyleCnt="0"/>
      <dgm:spPr/>
    </dgm:pt>
    <dgm:pt modelId="{C66CE47A-52DB-4FBE-8581-341180D5C7E9}" type="pres">
      <dgm:prSet presAssocID="{62B1D27D-A164-4023-95C8-0A2F692970C3}" presName="Name5" presStyleLbl="vennNode1" presStyleIdx="1" presStyleCnt="6" custScaleY="162894">
        <dgm:presLayoutVars>
          <dgm:bulletEnabled val="1"/>
        </dgm:presLayoutVars>
      </dgm:prSet>
      <dgm:spPr/>
    </dgm:pt>
    <dgm:pt modelId="{4E844748-1F1B-445B-8307-CC0DF469761A}" type="pres">
      <dgm:prSet presAssocID="{9ED72F86-0533-42FA-AF8A-654AF9F7422F}" presName="space" presStyleCnt="0"/>
      <dgm:spPr/>
    </dgm:pt>
    <dgm:pt modelId="{258E026D-183B-4C70-9762-99914E0E78E6}" type="pres">
      <dgm:prSet presAssocID="{54686CB1-8125-41C3-BFB7-23ED42E98EDB}" presName="Name5" presStyleLbl="vennNode1" presStyleIdx="2" presStyleCnt="6" custScaleY="162894">
        <dgm:presLayoutVars>
          <dgm:bulletEnabled val="1"/>
        </dgm:presLayoutVars>
      </dgm:prSet>
      <dgm:spPr/>
    </dgm:pt>
    <dgm:pt modelId="{41A5D575-9C85-464A-ADA1-009913B68759}" type="pres">
      <dgm:prSet presAssocID="{35BC1E92-A302-4405-AC20-D8CEF449FCF2}" presName="space" presStyleCnt="0"/>
      <dgm:spPr/>
    </dgm:pt>
    <dgm:pt modelId="{AD4AE6A8-7A0B-4856-BAF5-3BC169263483}" type="pres">
      <dgm:prSet presAssocID="{8BF661D5-5866-4B98-B567-86A61410B23A}" presName="Name5" presStyleLbl="vennNode1" presStyleIdx="3" presStyleCnt="6" custScaleY="162894">
        <dgm:presLayoutVars>
          <dgm:bulletEnabled val="1"/>
        </dgm:presLayoutVars>
      </dgm:prSet>
      <dgm:spPr/>
    </dgm:pt>
    <dgm:pt modelId="{149F8395-84B6-4706-BBB2-7ABD128E4E47}" type="pres">
      <dgm:prSet presAssocID="{EDBE5426-18C5-471E-B1CF-476A60138E6C}" presName="space" presStyleCnt="0"/>
      <dgm:spPr/>
    </dgm:pt>
    <dgm:pt modelId="{5BE90FEC-112D-4EC6-99CE-63B792CE4F0C}" type="pres">
      <dgm:prSet presAssocID="{547E4A73-797A-4D35-8836-16C699F3F810}" presName="Name5" presStyleLbl="vennNode1" presStyleIdx="4" presStyleCnt="6" custScaleY="162894">
        <dgm:presLayoutVars>
          <dgm:bulletEnabled val="1"/>
        </dgm:presLayoutVars>
      </dgm:prSet>
      <dgm:spPr/>
    </dgm:pt>
    <dgm:pt modelId="{E318DF71-7947-490C-B3D4-01B90123BFDE}" type="pres">
      <dgm:prSet presAssocID="{A42754EC-3DA6-43F7-8CC8-5DE029944E51}" presName="space" presStyleCnt="0"/>
      <dgm:spPr/>
    </dgm:pt>
    <dgm:pt modelId="{36E65168-84D7-4C96-9B2F-496D4387F2D0}" type="pres">
      <dgm:prSet presAssocID="{69516D06-BF21-40A6-8751-58FB0E2C2B0E}" presName="Name5" presStyleLbl="vennNode1" presStyleIdx="5" presStyleCnt="6" custScaleX="111224" custScaleY="162894">
        <dgm:presLayoutVars>
          <dgm:bulletEnabled val="1"/>
        </dgm:presLayoutVars>
      </dgm:prSet>
      <dgm:spPr/>
    </dgm:pt>
  </dgm:ptLst>
  <dgm:cxnLst>
    <dgm:cxn modelId="{95948B3F-BE6B-4854-8637-9B771DEEFEC9}" srcId="{043F4CFA-98F4-41B7-ADB8-07CE80540E4F}" destId="{54686CB1-8125-41C3-BFB7-23ED42E98EDB}" srcOrd="2" destOrd="0" parTransId="{D2B79B1F-98EB-4486-8B22-4C678A99D84A}" sibTransId="{35BC1E92-A302-4405-AC20-D8CEF449FCF2}"/>
    <dgm:cxn modelId="{01CC8F46-1DE9-46FF-A62E-479988ED4134}" type="presOf" srcId="{043F4CFA-98F4-41B7-ADB8-07CE80540E4F}" destId="{F7457180-5D89-4266-939D-FEB46D47AC84}" srcOrd="0" destOrd="0" presId="urn:microsoft.com/office/officeart/2005/8/layout/venn3"/>
    <dgm:cxn modelId="{2FE4B348-D797-4DB0-9270-2E67D280A326}" srcId="{043F4CFA-98F4-41B7-ADB8-07CE80540E4F}" destId="{547E4A73-797A-4D35-8836-16C699F3F810}" srcOrd="4" destOrd="0" parTransId="{6B930316-17B0-486C-894C-D79D1559FAE3}" sibTransId="{A42754EC-3DA6-43F7-8CC8-5DE029944E51}"/>
    <dgm:cxn modelId="{AFBCAD51-821C-4A55-A22D-8B818A42A917}" type="presOf" srcId="{8BF661D5-5866-4B98-B567-86A61410B23A}" destId="{AD4AE6A8-7A0B-4856-BAF5-3BC169263483}" srcOrd="0" destOrd="0" presId="urn:microsoft.com/office/officeart/2005/8/layout/venn3"/>
    <dgm:cxn modelId="{3BCACF53-876E-40EE-A77D-9DFBDDBB70DF}" type="presOf" srcId="{54686CB1-8125-41C3-BFB7-23ED42E98EDB}" destId="{258E026D-183B-4C70-9762-99914E0E78E6}" srcOrd="0" destOrd="0" presId="urn:microsoft.com/office/officeart/2005/8/layout/venn3"/>
    <dgm:cxn modelId="{E94B7974-87A9-4BEF-BC8E-632A1E81B4AF}" srcId="{043F4CFA-98F4-41B7-ADB8-07CE80540E4F}" destId="{0AAF9457-8473-4D08-9946-80A225528550}" srcOrd="0" destOrd="0" parTransId="{A6BE3119-9FD8-4E28-B4FB-312C38063DCF}" sibTransId="{D9D599B8-00C0-41D0-97BB-5DE4FEB1492C}"/>
    <dgm:cxn modelId="{85E3BD88-8D6E-44BE-B5E3-281F8E976FC7}" srcId="{043F4CFA-98F4-41B7-ADB8-07CE80540E4F}" destId="{69516D06-BF21-40A6-8751-58FB0E2C2B0E}" srcOrd="5" destOrd="0" parTransId="{84C7F903-57E3-4518-AE47-79722FC0AF86}" sibTransId="{730FF6E6-4BA1-4453-8154-E2F6F09B9EB0}"/>
    <dgm:cxn modelId="{373E8DA4-CEC0-46E0-9329-577FF40FF86F}" type="presOf" srcId="{69516D06-BF21-40A6-8751-58FB0E2C2B0E}" destId="{36E65168-84D7-4C96-9B2F-496D4387F2D0}" srcOrd="0" destOrd="0" presId="urn:microsoft.com/office/officeart/2005/8/layout/venn3"/>
    <dgm:cxn modelId="{4D18C8AE-C6A0-4B08-B242-6DFC684E8AB7}" srcId="{043F4CFA-98F4-41B7-ADB8-07CE80540E4F}" destId="{62B1D27D-A164-4023-95C8-0A2F692970C3}" srcOrd="1" destOrd="0" parTransId="{EE0F0AA3-3109-4164-AB2C-20FCEECB4014}" sibTransId="{9ED72F86-0533-42FA-AF8A-654AF9F7422F}"/>
    <dgm:cxn modelId="{82681CCD-55C2-4755-B483-30845425AB8A}" srcId="{043F4CFA-98F4-41B7-ADB8-07CE80540E4F}" destId="{8BF661D5-5866-4B98-B567-86A61410B23A}" srcOrd="3" destOrd="0" parTransId="{714BCDAA-7AD6-4BF4-8C54-1D45BA5E873A}" sibTransId="{EDBE5426-18C5-471E-B1CF-476A60138E6C}"/>
    <dgm:cxn modelId="{287848CD-41BE-46E0-932C-65D8B2BFBDF0}" type="presOf" srcId="{547E4A73-797A-4D35-8836-16C699F3F810}" destId="{5BE90FEC-112D-4EC6-99CE-63B792CE4F0C}" srcOrd="0" destOrd="0" presId="urn:microsoft.com/office/officeart/2005/8/layout/venn3"/>
    <dgm:cxn modelId="{A6CFAECF-D369-4C8F-B090-E0ADB6D94612}" type="presOf" srcId="{62B1D27D-A164-4023-95C8-0A2F692970C3}" destId="{C66CE47A-52DB-4FBE-8581-341180D5C7E9}" srcOrd="0" destOrd="0" presId="urn:microsoft.com/office/officeart/2005/8/layout/venn3"/>
    <dgm:cxn modelId="{0DEA6AD6-31C7-48BA-990B-9FC75A330287}" type="presOf" srcId="{0AAF9457-8473-4D08-9946-80A225528550}" destId="{BE0D1CC0-DDB8-40BD-98C7-9B18C54EC4F4}" srcOrd="0" destOrd="0" presId="urn:microsoft.com/office/officeart/2005/8/layout/venn3"/>
    <dgm:cxn modelId="{111CFC03-589D-4925-93BF-5D09BC998873}" type="presParOf" srcId="{F7457180-5D89-4266-939D-FEB46D47AC84}" destId="{BE0D1CC0-DDB8-40BD-98C7-9B18C54EC4F4}" srcOrd="0" destOrd="0" presId="urn:microsoft.com/office/officeart/2005/8/layout/venn3"/>
    <dgm:cxn modelId="{02A1BD77-7474-4C83-A30C-3412DAFEFA07}" type="presParOf" srcId="{F7457180-5D89-4266-939D-FEB46D47AC84}" destId="{B2C720E3-178D-4BBE-BBD3-05FE3345317D}" srcOrd="1" destOrd="0" presId="urn:microsoft.com/office/officeart/2005/8/layout/venn3"/>
    <dgm:cxn modelId="{89C2541D-79CD-48F3-9659-02609AEAF8EA}" type="presParOf" srcId="{F7457180-5D89-4266-939D-FEB46D47AC84}" destId="{C66CE47A-52DB-4FBE-8581-341180D5C7E9}" srcOrd="2" destOrd="0" presId="urn:microsoft.com/office/officeart/2005/8/layout/venn3"/>
    <dgm:cxn modelId="{29D53291-0BBF-49BA-81CB-A02BE6883725}" type="presParOf" srcId="{F7457180-5D89-4266-939D-FEB46D47AC84}" destId="{4E844748-1F1B-445B-8307-CC0DF469761A}" srcOrd="3" destOrd="0" presId="urn:microsoft.com/office/officeart/2005/8/layout/venn3"/>
    <dgm:cxn modelId="{4282DEE9-BE1B-41CA-AEFD-D6BC32DDDE42}" type="presParOf" srcId="{F7457180-5D89-4266-939D-FEB46D47AC84}" destId="{258E026D-183B-4C70-9762-99914E0E78E6}" srcOrd="4" destOrd="0" presId="urn:microsoft.com/office/officeart/2005/8/layout/venn3"/>
    <dgm:cxn modelId="{68E3AC14-A7FC-42F1-9D5B-3F6C1ACC0F4E}" type="presParOf" srcId="{F7457180-5D89-4266-939D-FEB46D47AC84}" destId="{41A5D575-9C85-464A-ADA1-009913B68759}" srcOrd="5" destOrd="0" presId="urn:microsoft.com/office/officeart/2005/8/layout/venn3"/>
    <dgm:cxn modelId="{D3E3EA81-0333-464B-B225-840E142DE225}" type="presParOf" srcId="{F7457180-5D89-4266-939D-FEB46D47AC84}" destId="{AD4AE6A8-7A0B-4856-BAF5-3BC169263483}" srcOrd="6" destOrd="0" presId="urn:microsoft.com/office/officeart/2005/8/layout/venn3"/>
    <dgm:cxn modelId="{6E2B1BB9-8C85-460A-A6B7-9D02BB75764C}" type="presParOf" srcId="{F7457180-5D89-4266-939D-FEB46D47AC84}" destId="{149F8395-84B6-4706-BBB2-7ABD128E4E47}" srcOrd="7" destOrd="0" presId="urn:microsoft.com/office/officeart/2005/8/layout/venn3"/>
    <dgm:cxn modelId="{3B341E65-6D57-4007-99DB-A25CCE31D36F}" type="presParOf" srcId="{F7457180-5D89-4266-939D-FEB46D47AC84}" destId="{5BE90FEC-112D-4EC6-99CE-63B792CE4F0C}" srcOrd="8" destOrd="0" presId="urn:microsoft.com/office/officeart/2005/8/layout/venn3"/>
    <dgm:cxn modelId="{5F2A3759-1E79-4ED7-9551-3FAAB9A03B5D}" type="presParOf" srcId="{F7457180-5D89-4266-939D-FEB46D47AC84}" destId="{E318DF71-7947-490C-B3D4-01B90123BFDE}" srcOrd="9" destOrd="0" presId="urn:microsoft.com/office/officeart/2005/8/layout/venn3"/>
    <dgm:cxn modelId="{E4BC4515-CF76-49D4-B4C5-43A04ACF2B1A}" type="presParOf" srcId="{F7457180-5D89-4266-939D-FEB46D47AC84}" destId="{36E65168-84D7-4C96-9B2F-496D4387F2D0}" srcOrd="10" destOrd="0" presId="urn:microsoft.com/office/officeart/2005/8/layout/venn3"/>
  </dgm:cxnLst>
  <dgm:bg>
    <a:solidFill>
      <a:schemeClr val="bg1"/>
    </a:solidFill>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1D0A4C3-6748-4212-9B8B-083AE0699F7E}" type="doc">
      <dgm:prSet loTypeId="urn:microsoft.com/office/officeart/2005/8/layout/default" loCatId="list" qsTypeId="urn:microsoft.com/office/officeart/2005/8/quickstyle/simple5" qsCatId="simple" csTypeId="urn:microsoft.com/office/officeart/2005/8/colors/accent4_1" csCatId="accent4" phldr="1"/>
      <dgm:spPr/>
      <dgm:t>
        <a:bodyPr/>
        <a:lstStyle/>
        <a:p>
          <a:endParaRPr lang="en-US"/>
        </a:p>
      </dgm:t>
    </dgm:pt>
    <dgm:pt modelId="{0C024E4D-18A4-4145-945F-DA3EE165EC43}">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lgn="ctr"/>
          <a:r>
            <a:rPr lang="en-US" sz="2600" b="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Child &amp; Family Pantries</a:t>
          </a:r>
        </a:p>
      </dgm:t>
    </dgm:pt>
    <dgm:pt modelId="{466E7A92-4407-4316-8B87-CF76A1441417}" type="parTrans" cxnId="{DB6A2E04-53ED-402B-96B8-CCD31B75B72D}">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1E982E08-EDF4-4605-8938-2698A4278D28}" type="sibTrans" cxnId="{DB6A2E04-53ED-402B-96B8-CCD31B75B72D}">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3B944475-E8DE-48C7-A3AF-72C056CFFBB0}">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lgn="ctr">
            <a:buNone/>
          </a:pPr>
          <a:r>
            <a:rPr lang="en-US" sz="2800" b="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Agency Pantries</a:t>
          </a:r>
        </a:p>
      </dgm:t>
    </dgm:pt>
    <dgm:pt modelId="{667AA49D-0EE3-4A8C-9AC4-23BAB1088B0B}" type="parTrans" cxnId="{E29D69B8-650A-4434-8BE6-2462739D39DA}">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5A334E60-3446-49AD-B037-104C8662EB8C}" type="sibTrans" cxnId="{E29D69B8-650A-4434-8BE6-2462739D39DA}">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9E5E8DDA-4409-493C-BA39-57FE5200D395}">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lgn="ctr">
            <a:buNone/>
          </a:pPr>
          <a:r>
            <a:rPr lang="en-US" sz="2800" b="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Mobile Pantries*</a:t>
          </a:r>
        </a:p>
      </dgm:t>
    </dgm:pt>
    <dgm:pt modelId="{03B0DE14-2C27-47B5-9AF6-CD2860617808}" type="parTrans" cxnId="{5C770E01-3357-4CE3-9DE7-0FE6F931D122}">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A4D68488-766E-454F-9F58-41CB0442D780}" type="sibTrans" cxnId="{5C770E01-3357-4CE3-9DE7-0FE6F931D122}">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0C376026-C3CC-4643-8610-51F6F55C5B1C}">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lgn="l"/>
          <a:r>
            <a:rPr lang="en-US" sz="18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All Non –TEFAP</a:t>
          </a:r>
        </a:p>
      </dgm:t>
    </dgm:pt>
    <dgm:pt modelId="{3325CDBD-1D1A-46D4-B776-71B8C779DDAB}" type="parTrans" cxnId="{FCE44A5E-9238-408C-BAE0-2ABBB9799851}">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39E96729-B086-45C4-A38E-13C8527E5517}" type="sibTrans" cxnId="{FCE44A5E-9238-408C-BAE0-2ABBB9799851}">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851B61A-22E1-4980-80FD-4156212F9CD9}">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lgn="l"/>
          <a:r>
            <a:rPr lang="en-US" sz="18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Via Choice / Walk Up / Drive Thru</a:t>
          </a:r>
        </a:p>
      </dgm:t>
    </dgm:pt>
    <dgm:pt modelId="{6180D56A-FD85-4506-9B7B-C26A33868073}" type="parTrans" cxnId="{C6D9B263-F2FE-4AD1-BF1D-E938B1B810DD}">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D5D6C02A-1231-4F1E-824F-D0267ABC9F29}" type="sibTrans" cxnId="{C6D9B263-F2FE-4AD1-BF1D-E938B1B810DD}">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16A78560-C702-43C0-B410-7B1A56B52AD8}">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lgn="l"/>
          <a:r>
            <a:rPr lang="en-US" sz="18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In Schools or Child Centered Organizations</a:t>
          </a:r>
        </a:p>
      </dgm:t>
    </dgm:pt>
    <dgm:pt modelId="{1A089E94-C7C0-4EE5-A229-998B0EB6B55D}" type="parTrans" cxnId="{7728D591-9094-4E4E-B82D-83B76FB920E9}">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3246CF48-4710-4A11-84B6-2D04E6D3F774}" type="sibTrans" cxnId="{7728D591-9094-4E4E-B82D-83B76FB920E9}">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4A58B8F2-AB71-4E68-85A0-69C2131375F8}">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lgn="l">
            <a:buFont typeface="Arial" panose="020B0604020202020204" pitchFamily="34" charset="0"/>
            <a:buChar char="•"/>
          </a:pPr>
          <a:r>
            <a:rPr lang="en-US" sz="18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In a Variety of Organizations</a:t>
          </a:r>
        </a:p>
      </dgm:t>
    </dgm:pt>
    <dgm:pt modelId="{2F06CFB7-8F95-4C3A-9148-2942C53EB346}" type="parTrans" cxnId="{767C6C92-C25C-480F-A701-B2544B98610B}">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E4CBCA20-50DA-412F-A8AB-5B069C6818CB}" type="sibTrans" cxnId="{767C6C92-C25C-480F-A701-B2544B98610B}">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6078F406-0122-45B5-AB79-7566761AA2E8}">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dgm:spPr>
      <dgm:t>
        <a:bodyPr/>
        <a:lstStyle/>
        <a:p>
          <a:pPr algn="ctr">
            <a:lnSpc>
              <a:spcPct val="100000"/>
            </a:lnSpc>
            <a:spcAft>
              <a:spcPts val="0"/>
            </a:spcAft>
          </a:pPr>
          <a:r>
            <a:rPr lang="en-US" sz="2800" b="1">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TEFAP</a:t>
          </a:r>
          <a:endParaRPr lang="en-US" sz="3200" b="1">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a:p>
          <a:pPr algn="ctr">
            <a:lnSpc>
              <a:spcPct val="100000"/>
            </a:lnSpc>
            <a:spcAft>
              <a:spcPts val="0"/>
            </a:spcAft>
          </a:pPr>
          <a:r>
            <a:rPr lang="en-US" sz="2000" b="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a:t>
          </a:r>
          <a:r>
            <a:rPr lang="en-US" sz="20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he </a:t>
          </a:r>
          <a:r>
            <a:rPr lang="en-US" sz="2000" b="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E</a:t>
          </a:r>
          <a:r>
            <a:rPr lang="en-US" sz="20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mergency </a:t>
          </a:r>
          <a:r>
            <a:rPr lang="en-US" sz="2000" b="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a:t>
          </a:r>
          <a:r>
            <a:rPr lang="en-US" sz="20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ood </a:t>
          </a:r>
          <a:r>
            <a:rPr lang="en-US" sz="2000" b="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a:t>
          </a:r>
          <a:r>
            <a:rPr lang="en-US" sz="20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ssistance </a:t>
          </a:r>
          <a:r>
            <a:rPr lang="en-US" sz="2000" b="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a:t>
          </a:r>
          <a:r>
            <a:rPr lang="en-US" sz="20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rogram</a:t>
          </a:r>
          <a:endParaRPr lang="en-US" sz="16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11FD6338-EE13-4D85-82D4-77639314C7BC}" type="parTrans" cxnId="{C071F3C5-B503-4CC7-A991-98D897C592E6}">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F23D7E96-5EA9-4077-B1D9-74D6BAA8802E}" type="sibTrans" cxnId="{C071F3C5-B503-4CC7-A991-98D897C592E6}">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D8BEF932-0988-4DD9-A204-FEED0850626E}">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lgn="ctr">
            <a:buNone/>
          </a:pPr>
          <a:r>
            <a:rPr lang="en-US" sz="2800" b="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Phone* Calls</a:t>
          </a:r>
        </a:p>
      </dgm:t>
    </dgm:pt>
    <dgm:pt modelId="{949C583A-0F8C-4FCD-85A4-91E420D29E57}" type="parTrans" cxnId="{9FA0B589-AA65-4336-A660-D14FE99A1D00}">
      <dgm:prSet/>
      <dgm:spPr/>
      <dgm:t>
        <a:bodyPr/>
        <a:lstStyle/>
        <a:p>
          <a:endParaRPr lang="en-US"/>
        </a:p>
      </dgm:t>
    </dgm:pt>
    <dgm:pt modelId="{846154B4-5755-42FD-A263-322B00C98B33}" type="sibTrans" cxnId="{9FA0B589-AA65-4336-A660-D14FE99A1D00}">
      <dgm:prSet/>
      <dgm:spPr/>
      <dgm:t>
        <a:bodyPr/>
        <a:lstStyle/>
        <a:p>
          <a:endParaRPr lang="en-US"/>
        </a:p>
      </dgm:t>
    </dgm:pt>
    <dgm:pt modelId="{862D3561-8985-432D-A1AC-C73D53E77029}">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lgn="l">
            <a:buFont typeface="Arial" panose="020B0604020202020204" pitchFamily="34" charset="0"/>
            <a:buChar char="•"/>
          </a:pPr>
          <a:r>
            <a:rPr lang="en-US" sz="1800" b="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TEFAP Still Needs Signing</a:t>
          </a:r>
        </a:p>
      </dgm:t>
    </dgm:pt>
    <dgm:pt modelId="{36BFD74F-6F38-4E1B-96D8-FF41C31FDA8C}" type="parTrans" cxnId="{BBC752D8-AEAB-4BED-ADDF-F9A34802C517}">
      <dgm:prSet/>
      <dgm:spPr/>
      <dgm:t>
        <a:bodyPr/>
        <a:lstStyle/>
        <a:p>
          <a:endParaRPr lang="en-US"/>
        </a:p>
      </dgm:t>
    </dgm:pt>
    <dgm:pt modelId="{63885128-8392-4481-A4A9-FF0E254625CE}" type="sibTrans" cxnId="{BBC752D8-AEAB-4BED-ADDF-F9A34802C517}">
      <dgm:prSet/>
      <dgm:spPr/>
      <dgm:t>
        <a:bodyPr/>
        <a:lstStyle/>
        <a:p>
          <a:endParaRPr lang="en-US"/>
        </a:p>
      </dgm:t>
    </dgm:pt>
    <dgm:pt modelId="{C4381754-B05A-4923-84B5-65747E10E3DE}">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lgn="l">
            <a:buFont typeface="Arial" panose="020B0604020202020204" pitchFamily="34" charset="0"/>
            <a:buChar char="•"/>
          </a:pPr>
          <a:r>
            <a:rPr lang="en-US" sz="1800" b="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Via </a:t>
          </a:r>
          <a:r>
            <a:rPr lang="en-US" sz="1800" b="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OfficePhones</a:t>
          </a:r>
          <a:endParaRPr lang="en-US" sz="1800" b="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D83E8580-2825-42DA-8426-5A05E81D80C9}" type="parTrans" cxnId="{141396AC-1FC7-40C5-8F0D-D58259461946}">
      <dgm:prSet/>
      <dgm:spPr/>
      <dgm:t>
        <a:bodyPr/>
        <a:lstStyle/>
        <a:p>
          <a:endParaRPr lang="en-US"/>
        </a:p>
      </dgm:t>
    </dgm:pt>
    <dgm:pt modelId="{763641F2-A669-445A-A299-2E3904C87747}" type="sibTrans" cxnId="{141396AC-1FC7-40C5-8F0D-D58259461946}">
      <dgm:prSet/>
      <dgm:spPr/>
      <dgm:t>
        <a:bodyPr/>
        <a:lstStyle/>
        <a:p>
          <a:endParaRPr lang="en-US"/>
        </a:p>
      </dgm:t>
    </dgm:pt>
    <dgm:pt modelId="{B8A3ABBA-94FA-4EEA-9D70-DF0747526C95}">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lgn="l"/>
          <a:r>
            <a:rPr lang="en-US" sz="18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TEFAP or Non-TEFAP Sites</a:t>
          </a:r>
        </a:p>
      </dgm:t>
    </dgm:pt>
    <dgm:pt modelId="{9FF582B9-B9C6-4590-8D00-FBDF5C83A0E9}" type="parTrans" cxnId="{6F392E20-82AA-419E-A683-8B458421A548}">
      <dgm:prSet/>
      <dgm:spPr/>
      <dgm:t>
        <a:bodyPr/>
        <a:lstStyle/>
        <a:p>
          <a:endParaRPr lang="en-US"/>
        </a:p>
      </dgm:t>
    </dgm:pt>
    <dgm:pt modelId="{4B4050A0-950C-4076-B35B-6A5B22AE897D}" type="sibTrans" cxnId="{6F392E20-82AA-419E-A683-8B458421A548}">
      <dgm:prSet/>
      <dgm:spPr/>
      <dgm:t>
        <a:bodyPr/>
        <a:lstStyle/>
        <a:p>
          <a:endParaRPr lang="en-US"/>
        </a:p>
      </dgm:t>
    </dgm:pt>
    <dgm:pt modelId="{790AF9F9-50F8-4086-BDA4-0F6428FBD497}">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lgn="l">
            <a:buFont typeface="Arial" panose="020B0604020202020204" pitchFamily="34" charset="0"/>
            <a:buChar char="•"/>
          </a:pPr>
          <a:r>
            <a:rPr lang="en-US" sz="18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Via Choice / Walk Up / Drive Thru</a:t>
          </a:r>
        </a:p>
      </dgm:t>
    </dgm:pt>
    <dgm:pt modelId="{EC7BCDA4-440F-4BAA-A1D1-B806E8280357}" type="parTrans" cxnId="{25DD8AFF-243E-4C80-9ABD-87B35E26D18E}">
      <dgm:prSet/>
      <dgm:spPr/>
      <dgm:t>
        <a:bodyPr/>
        <a:lstStyle/>
        <a:p>
          <a:endParaRPr lang="en-US"/>
        </a:p>
      </dgm:t>
    </dgm:pt>
    <dgm:pt modelId="{34BD5601-0703-4264-A3A5-ED0E3F43601E}" type="sibTrans" cxnId="{25DD8AFF-243E-4C80-9ABD-87B35E26D18E}">
      <dgm:prSet/>
      <dgm:spPr/>
      <dgm:t>
        <a:bodyPr/>
        <a:lstStyle/>
        <a:p>
          <a:endParaRPr lang="en-US"/>
        </a:p>
      </dgm:t>
    </dgm:pt>
    <dgm:pt modelId="{455764B7-A98C-4FA2-B0DA-3741DE42B3CA}">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lgn="l">
            <a:buFont typeface="Arial" panose="020B0604020202020204" pitchFamily="34" charset="0"/>
            <a:buChar char="•"/>
          </a:pPr>
          <a:r>
            <a:rPr lang="en-US" sz="1800" b="1" u="none">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Mobile Pantries</a:t>
          </a:r>
        </a:p>
      </dgm:t>
    </dgm:pt>
    <dgm:pt modelId="{083794D4-85CB-4AEB-802B-8B89846C0CEE}" type="parTrans" cxnId="{A1389EC7-46A9-46E1-B2FA-5C5B47EFC4CF}">
      <dgm:prSet/>
      <dgm:spPr/>
      <dgm:t>
        <a:bodyPr/>
        <a:lstStyle/>
        <a:p>
          <a:endParaRPr lang="en-US"/>
        </a:p>
      </dgm:t>
    </dgm:pt>
    <dgm:pt modelId="{98E9C41A-A671-42DE-BCDD-AEA06F31C0B8}" type="sibTrans" cxnId="{A1389EC7-46A9-46E1-B2FA-5C5B47EFC4CF}">
      <dgm:prSet/>
      <dgm:spPr/>
      <dgm:t>
        <a:bodyPr/>
        <a:lstStyle/>
        <a:p>
          <a:endParaRPr lang="en-US"/>
        </a:p>
      </dgm:t>
    </dgm:pt>
    <dgm:pt modelId="{8A048CA2-DE9D-49C7-BCFB-4B878387880E}">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lgn="l">
            <a:buFont typeface="Arial" panose="020B0604020202020204" pitchFamily="34" charset="0"/>
            <a:buChar char="•"/>
          </a:pPr>
          <a:r>
            <a:rPr lang="en-US" sz="1800" b="1" u="none">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Mobile Farm Markets</a:t>
          </a:r>
        </a:p>
      </dgm:t>
    </dgm:pt>
    <dgm:pt modelId="{1334895F-D018-406C-98C2-DDD760474D43}" type="parTrans" cxnId="{0EBF3E71-E576-4A38-BFB5-F07EDA1EE7A0}">
      <dgm:prSet/>
      <dgm:spPr/>
      <dgm:t>
        <a:bodyPr/>
        <a:lstStyle/>
        <a:p>
          <a:endParaRPr lang="en-US"/>
        </a:p>
      </dgm:t>
    </dgm:pt>
    <dgm:pt modelId="{7113FC22-7001-4199-B758-ECF7408E585F}" type="sibTrans" cxnId="{0EBF3E71-E576-4A38-BFB5-F07EDA1EE7A0}">
      <dgm:prSet/>
      <dgm:spPr/>
      <dgm:t>
        <a:bodyPr/>
        <a:lstStyle/>
        <a:p>
          <a:endParaRPr lang="en-US"/>
        </a:p>
      </dgm:t>
    </dgm:pt>
    <dgm:pt modelId="{B00AAC56-3D41-44B9-B4CB-6D7F57BF8752}">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lgn="l">
            <a:buNone/>
          </a:pPr>
          <a:r>
            <a:rPr lang="en-US" sz="14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(Produce only)</a:t>
          </a:r>
        </a:p>
      </dgm:t>
    </dgm:pt>
    <dgm:pt modelId="{6BB5AB3D-BEDD-4C2E-9EFF-F321C13E99BE}" type="parTrans" cxnId="{E2AE5B85-DF3B-4553-9C0C-9BED924DADB3}">
      <dgm:prSet/>
      <dgm:spPr/>
      <dgm:t>
        <a:bodyPr/>
        <a:lstStyle/>
        <a:p>
          <a:endParaRPr lang="en-US"/>
        </a:p>
      </dgm:t>
    </dgm:pt>
    <dgm:pt modelId="{416F177C-9D27-4043-BFF4-1D839DB15A45}" type="sibTrans" cxnId="{E2AE5B85-DF3B-4553-9C0C-9BED924DADB3}">
      <dgm:prSet/>
      <dgm:spPr/>
      <dgm:t>
        <a:bodyPr/>
        <a:lstStyle/>
        <a:p>
          <a:endParaRPr lang="en-US"/>
        </a:p>
      </dgm:t>
    </dgm:pt>
    <dgm:pt modelId="{3939904F-DCFC-4596-B781-CF5723A20C00}">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lgn="l">
            <a:buFont typeface="Arial" panose="020B0604020202020204" pitchFamily="34" charset="0"/>
            <a:buChar char="•"/>
          </a:pPr>
          <a:r>
            <a:rPr lang="en-US" sz="18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In a Variety of Locations</a:t>
          </a:r>
        </a:p>
      </dgm:t>
    </dgm:pt>
    <dgm:pt modelId="{D865A651-CD31-4239-8A47-BDF3D4E69AA5}" type="parTrans" cxnId="{571373BB-D077-4022-8625-1D8A0AA0176A}">
      <dgm:prSet/>
      <dgm:spPr/>
      <dgm:t>
        <a:bodyPr/>
        <a:lstStyle/>
        <a:p>
          <a:endParaRPr lang="en-US"/>
        </a:p>
      </dgm:t>
    </dgm:pt>
    <dgm:pt modelId="{4BD9C76F-7BE4-493E-8CC2-2367DFD6884A}" type="sibTrans" cxnId="{571373BB-D077-4022-8625-1D8A0AA0176A}">
      <dgm:prSet/>
      <dgm:spPr/>
      <dgm:t>
        <a:bodyPr/>
        <a:lstStyle/>
        <a:p>
          <a:endParaRPr lang="en-US"/>
        </a:p>
      </dgm:t>
    </dgm:pt>
    <dgm:pt modelId="{79BAA4DC-7363-40BE-B98D-63F9F4CD9FA8}">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lgn="l">
            <a:buFont typeface="Arial" panose="020B0604020202020204" pitchFamily="34" charset="0"/>
            <a:buChar char="•"/>
          </a:pPr>
          <a:r>
            <a:rPr lang="en-US" sz="18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Via Drive Thru*</a:t>
          </a:r>
        </a:p>
      </dgm:t>
    </dgm:pt>
    <dgm:pt modelId="{011790DA-96EF-4E03-972E-03D90F33D8A7}" type="parTrans" cxnId="{A2DE54F6-211B-4C76-84BB-BD642D9AA98A}">
      <dgm:prSet/>
      <dgm:spPr/>
      <dgm:t>
        <a:bodyPr/>
        <a:lstStyle/>
        <a:p>
          <a:endParaRPr lang="en-US"/>
        </a:p>
      </dgm:t>
    </dgm:pt>
    <dgm:pt modelId="{F5F112D9-FF26-45A3-8840-9C2BB69E1D7C}" type="sibTrans" cxnId="{A2DE54F6-211B-4C76-84BB-BD642D9AA98A}">
      <dgm:prSet/>
      <dgm:spPr/>
      <dgm:t>
        <a:bodyPr/>
        <a:lstStyle/>
        <a:p>
          <a:endParaRPr lang="en-US"/>
        </a:p>
      </dgm:t>
    </dgm:pt>
    <dgm:pt modelId="{C061736D-E5E0-46E0-A325-629A898414D1}">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lgn="l">
            <a:buNone/>
          </a:pPr>
          <a:r>
            <a:rPr lang="en-US" sz="14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(With </a:t>
          </a:r>
          <a:r>
            <a:rPr lang="en-US" sz="140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Protein,Dry</a:t>
          </a:r>
          <a:r>
            <a:rPr lang="en-US" sz="14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Goods, &amp; Produce)</a:t>
          </a:r>
        </a:p>
      </dgm:t>
    </dgm:pt>
    <dgm:pt modelId="{431E063B-E818-4396-BE62-BE80222ABDB7}" type="parTrans" cxnId="{8293BC52-AFD6-4E7F-91BF-AB8AAF73C623}">
      <dgm:prSet/>
      <dgm:spPr/>
      <dgm:t>
        <a:bodyPr/>
        <a:lstStyle/>
        <a:p>
          <a:endParaRPr lang="en-US"/>
        </a:p>
      </dgm:t>
    </dgm:pt>
    <dgm:pt modelId="{734DAC5B-37D1-4387-A6C9-BBE180217C38}" type="sibTrans" cxnId="{8293BC52-AFD6-4E7F-91BF-AB8AAF73C623}">
      <dgm:prSet/>
      <dgm:spPr/>
      <dgm:t>
        <a:bodyPr/>
        <a:lstStyle/>
        <a:p>
          <a:endParaRPr lang="en-US"/>
        </a:p>
      </dgm:t>
    </dgm:pt>
    <dgm:pt modelId="{79A84338-6CA5-4B9F-8588-8C0971DE47AB}">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lgn="l">
            <a:buFont typeface="Arial" panose="020B0604020202020204" pitchFamily="34" charset="0"/>
            <a:buNone/>
          </a:pPr>
          <a:r>
            <a:rPr lang="en-US" sz="1800" b="1" i="1" u="none">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TEFAP Mobiles</a:t>
          </a:r>
        </a:p>
      </dgm:t>
    </dgm:pt>
    <dgm:pt modelId="{038D6931-A99A-442E-859C-BC3A8F5AACDA}" type="parTrans" cxnId="{25EC2A87-680F-4794-A5F1-99883E8006A5}">
      <dgm:prSet/>
      <dgm:spPr/>
      <dgm:t>
        <a:bodyPr/>
        <a:lstStyle/>
        <a:p>
          <a:endParaRPr lang="en-US"/>
        </a:p>
      </dgm:t>
    </dgm:pt>
    <dgm:pt modelId="{23AB759D-B168-4FD7-A503-68E081850B07}" type="sibTrans" cxnId="{25EC2A87-680F-4794-A5F1-99883E8006A5}">
      <dgm:prSet/>
      <dgm:spPr/>
      <dgm:t>
        <a:bodyPr/>
        <a:lstStyle/>
        <a:p>
          <a:endParaRPr lang="en-US"/>
        </a:p>
      </dgm:t>
    </dgm:pt>
    <dgm:pt modelId="{CCC2FA30-041C-4910-A44C-E756022C8B99}">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lgn="l">
            <a:buFont typeface="Arial" panose="020B0604020202020204" pitchFamily="34" charset="0"/>
            <a:buNone/>
          </a:pPr>
          <a:r>
            <a:rPr lang="en-US" sz="1800" b="1" i="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Non – TEFAP</a:t>
          </a:r>
          <a:endParaRPr lang="en-US" sz="1400" b="1" i="1" u="sng">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E728EF7F-B505-47DB-8FC2-4E2274CBB602}" type="parTrans" cxnId="{62B789E1-DAB1-4BE2-8C16-B876C0B965E4}">
      <dgm:prSet/>
      <dgm:spPr/>
      <dgm:t>
        <a:bodyPr/>
        <a:lstStyle/>
        <a:p>
          <a:endParaRPr lang="en-US"/>
        </a:p>
      </dgm:t>
    </dgm:pt>
    <dgm:pt modelId="{C3E79B85-9FBE-4E30-9622-2B954AAE0CCD}" type="sibTrans" cxnId="{62B789E1-DAB1-4BE2-8C16-B876C0B965E4}">
      <dgm:prSet/>
      <dgm:spPr/>
      <dgm:t>
        <a:bodyPr/>
        <a:lstStyle/>
        <a:p>
          <a:endParaRPr lang="en-US"/>
        </a:p>
      </dgm:t>
    </dgm:pt>
    <dgm:pt modelId="{2377548B-FE31-4E3D-8FAF-5F6FBCA8353A}">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lgn="l">
            <a:buFont typeface="Arial" panose="020B0604020202020204" pitchFamily="34" charset="0"/>
            <a:buNone/>
          </a:pPr>
          <a:r>
            <a:rPr lang="en-US" sz="1400" u="none">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(USDA Subsidized Products: Protein, Dry Goods, &amp; Produce)</a:t>
          </a:r>
        </a:p>
      </dgm:t>
    </dgm:pt>
    <dgm:pt modelId="{99B924BB-16B0-461C-A986-645FAB688119}" type="parTrans" cxnId="{B30722EB-0CC1-4C8F-A869-D42D5601E7A7}">
      <dgm:prSet/>
      <dgm:spPr/>
      <dgm:t>
        <a:bodyPr/>
        <a:lstStyle/>
        <a:p>
          <a:endParaRPr lang="en-US"/>
        </a:p>
      </dgm:t>
    </dgm:pt>
    <dgm:pt modelId="{20470C21-EB0B-43FC-8BA5-62C1B5869825}" type="sibTrans" cxnId="{B30722EB-0CC1-4C8F-A869-D42D5601E7A7}">
      <dgm:prSet/>
      <dgm:spPr/>
      <dgm:t>
        <a:bodyPr/>
        <a:lstStyle/>
        <a:p>
          <a:endParaRPr lang="en-US"/>
        </a:p>
      </dgm:t>
    </dgm:pt>
    <dgm:pt modelId="{FBA1E83E-C06B-47A7-9137-623DD8213285}">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lgn="l">
            <a:buFont typeface="Arial" panose="020B0604020202020204" pitchFamily="34" charset="0"/>
            <a:buNone/>
          </a:pPr>
          <a:endParaRPr lang="en-US" sz="1400" u="none">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F99D6839-4E07-49B0-A5AE-91CC355F47DE}" type="parTrans" cxnId="{64257333-338A-4B6C-AAE5-350EB4989902}">
      <dgm:prSet/>
      <dgm:spPr/>
      <dgm:t>
        <a:bodyPr/>
        <a:lstStyle/>
        <a:p>
          <a:endParaRPr lang="en-US"/>
        </a:p>
      </dgm:t>
    </dgm:pt>
    <dgm:pt modelId="{4A5F3D1D-1252-42FB-ACF8-BDD7F9D950AA}" type="sibTrans" cxnId="{64257333-338A-4B6C-AAE5-350EB4989902}">
      <dgm:prSet/>
      <dgm:spPr/>
      <dgm:t>
        <a:bodyPr/>
        <a:lstStyle/>
        <a:p>
          <a:endParaRPr lang="en-US"/>
        </a:p>
      </dgm:t>
    </dgm:pt>
    <dgm:pt modelId="{B636A94D-C20B-4F5C-B7C6-6E0D566F4933}" type="pres">
      <dgm:prSet presAssocID="{61D0A4C3-6748-4212-9B8B-083AE0699F7E}" presName="diagram" presStyleCnt="0">
        <dgm:presLayoutVars>
          <dgm:dir/>
          <dgm:resizeHandles val="exact"/>
        </dgm:presLayoutVars>
      </dgm:prSet>
      <dgm:spPr/>
    </dgm:pt>
    <dgm:pt modelId="{5870573F-5B58-4251-9427-2763F5CC68D1}" type="pres">
      <dgm:prSet presAssocID="{0C024E4D-18A4-4145-945F-DA3EE165EC43}" presName="node" presStyleLbl="node1" presStyleIdx="0" presStyleCnt="5" custScaleX="63595" custScaleY="256611" custLinFactNeighborX="28669" custLinFactNeighborY="34584">
        <dgm:presLayoutVars>
          <dgm:bulletEnabled val="1"/>
        </dgm:presLayoutVars>
      </dgm:prSet>
      <dgm:spPr/>
    </dgm:pt>
    <dgm:pt modelId="{12987B4B-1545-46D9-8E38-398B7F9E713A}" type="pres">
      <dgm:prSet presAssocID="{1E982E08-EDF4-4605-8938-2698A4278D28}" presName="sibTrans" presStyleCnt="0"/>
      <dgm:spPr/>
    </dgm:pt>
    <dgm:pt modelId="{6B622176-7B31-493F-9E31-B5299E1AA4E6}" type="pres">
      <dgm:prSet presAssocID="{D8BEF932-0988-4DD9-A204-FEED0850626E}" presName="node" presStyleLbl="node1" presStyleIdx="1" presStyleCnt="5" custScaleX="61328" custScaleY="231223" custLinFactNeighborX="23480" custLinFactNeighborY="45839">
        <dgm:presLayoutVars>
          <dgm:bulletEnabled val="1"/>
        </dgm:presLayoutVars>
      </dgm:prSet>
      <dgm:spPr/>
    </dgm:pt>
    <dgm:pt modelId="{B5677D0A-897E-490E-A7AF-344D742FF61D}" type="pres">
      <dgm:prSet presAssocID="{846154B4-5755-42FD-A263-322B00C98B33}" presName="sibTrans" presStyleCnt="0"/>
      <dgm:spPr/>
    </dgm:pt>
    <dgm:pt modelId="{B28238FA-E7C7-4450-99E5-9B6FF3EC34D3}" type="pres">
      <dgm:prSet presAssocID="{3B944475-E8DE-48C7-A3AF-72C056CFFBB0}" presName="node" presStyleLbl="node1" presStyleIdx="2" presStyleCnt="5" custScaleX="97429" custScaleY="234683" custLinFactNeighborX="18204" custLinFactNeighborY="43533">
        <dgm:presLayoutVars>
          <dgm:bulletEnabled val="1"/>
        </dgm:presLayoutVars>
      </dgm:prSet>
      <dgm:spPr/>
    </dgm:pt>
    <dgm:pt modelId="{7DEC64B7-3A5F-43C3-A414-FCFBF0AC9153}" type="pres">
      <dgm:prSet presAssocID="{5A334E60-3446-49AD-B037-104C8662EB8C}" presName="sibTrans" presStyleCnt="0"/>
      <dgm:spPr/>
    </dgm:pt>
    <dgm:pt modelId="{A52085D2-25C3-4A4D-99FB-9383AF570378}" type="pres">
      <dgm:prSet presAssocID="{9E5E8DDA-4409-493C-BA39-57FE5200D395}" presName="node" presStyleLbl="node1" presStyleIdx="3" presStyleCnt="5" custScaleX="110468" custScaleY="265576" custLinFactNeighborX="12897" custLinFactNeighborY="29386">
        <dgm:presLayoutVars>
          <dgm:bulletEnabled val="1"/>
        </dgm:presLayoutVars>
      </dgm:prSet>
      <dgm:spPr/>
    </dgm:pt>
    <dgm:pt modelId="{2BCD7824-3B76-4203-9C0D-866C59CCFEF7}" type="pres">
      <dgm:prSet presAssocID="{A4D68488-766E-454F-9F58-41CB0442D780}" presName="sibTrans" presStyleCnt="0"/>
      <dgm:spPr/>
    </dgm:pt>
    <dgm:pt modelId="{508EED13-5CD7-4658-B4BC-1F0C733CF087}" type="pres">
      <dgm:prSet presAssocID="{6078F406-0122-45B5-AB79-7566761AA2E8}" presName="node" presStyleLbl="node1" presStyleIdx="4" presStyleCnt="5" custAng="0" custScaleX="239932" custScaleY="44732" custLinFactNeighborX="53313" custLinFactNeighborY="-42168">
        <dgm:presLayoutVars>
          <dgm:bulletEnabled val="1"/>
        </dgm:presLayoutVars>
      </dgm:prSet>
      <dgm:spPr/>
    </dgm:pt>
  </dgm:ptLst>
  <dgm:cxnLst>
    <dgm:cxn modelId="{5C770E01-3357-4CE3-9DE7-0FE6F931D122}" srcId="{61D0A4C3-6748-4212-9B8B-083AE0699F7E}" destId="{9E5E8DDA-4409-493C-BA39-57FE5200D395}" srcOrd="3" destOrd="0" parTransId="{03B0DE14-2C27-47B5-9AF6-CD2860617808}" sibTransId="{A4D68488-766E-454F-9F58-41CB0442D780}"/>
    <dgm:cxn modelId="{DB6A2E04-53ED-402B-96B8-CCD31B75B72D}" srcId="{61D0A4C3-6748-4212-9B8B-083AE0699F7E}" destId="{0C024E4D-18A4-4145-945F-DA3EE165EC43}" srcOrd="0" destOrd="0" parTransId="{466E7A92-4407-4316-8B87-CF76A1441417}" sibTransId="{1E982E08-EDF4-4605-8938-2698A4278D28}"/>
    <dgm:cxn modelId="{6F392E20-82AA-419E-A683-8B458421A548}" srcId="{3B944475-E8DE-48C7-A3AF-72C056CFFBB0}" destId="{B8A3ABBA-94FA-4EEA-9D70-DF0747526C95}" srcOrd="0" destOrd="0" parTransId="{9FF582B9-B9C6-4590-8D00-FBDF5C83A0E9}" sibTransId="{4B4050A0-950C-4076-B35B-6A5B22AE897D}"/>
    <dgm:cxn modelId="{64257333-338A-4B6C-AAE5-350EB4989902}" srcId="{9E5E8DDA-4409-493C-BA39-57FE5200D395}" destId="{FBA1E83E-C06B-47A7-9137-623DD8213285}" srcOrd="1" destOrd="0" parTransId="{F99D6839-4E07-49B0-A5AE-91CC355F47DE}" sibTransId="{4A5F3D1D-1252-42FB-ACF8-BDD7F9D950AA}"/>
    <dgm:cxn modelId="{289F193A-2123-40C0-86A3-1A0A7C121D15}" type="presOf" srcId="{D8BEF932-0988-4DD9-A204-FEED0850626E}" destId="{6B622176-7B31-493F-9E31-B5299E1AA4E6}" srcOrd="0" destOrd="0" presId="urn:microsoft.com/office/officeart/2005/8/layout/default"/>
    <dgm:cxn modelId="{CC9E8B5C-0583-4ABE-9F13-DB28DA13C9B9}" type="presOf" srcId="{3939904F-DCFC-4596-B781-CF5723A20C00}" destId="{A52085D2-25C3-4A4D-99FB-9383AF570378}" srcOrd="0" destOrd="9" presId="urn:microsoft.com/office/officeart/2005/8/layout/default"/>
    <dgm:cxn modelId="{FCE44A5E-9238-408C-BAE0-2ABBB9799851}" srcId="{0C024E4D-18A4-4145-945F-DA3EE165EC43}" destId="{0C376026-C3CC-4643-8610-51F6F55C5B1C}" srcOrd="0" destOrd="0" parTransId="{3325CDBD-1D1A-46D4-B776-71B8C779DDAB}" sibTransId="{39E96729-B086-45C4-A38E-13C8527E5517}"/>
    <dgm:cxn modelId="{5754F961-0B3D-4368-B6F7-965A3416A723}" type="presOf" srcId="{0C376026-C3CC-4643-8610-51F6F55C5B1C}" destId="{5870573F-5B58-4251-9427-2763F5CC68D1}" srcOrd="0" destOrd="1" presId="urn:microsoft.com/office/officeart/2005/8/layout/default"/>
    <dgm:cxn modelId="{C6D9B263-F2FE-4AD1-BF1D-E938B1B810DD}" srcId="{0C024E4D-18A4-4145-945F-DA3EE165EC43}" destId="{B851B61A-22E1-4980-80FD-4156212F9CD9}" srcOrd="2" destOrd="0" parTransId="{6180D56A-FD85-4506-9B7B-C26A33868073}" sibTransId="{D5D6C02A-1231-4F1E-824F-D0267ABC9F29}"/>
    <dgm:cxn modelId="{0EBF3E71-E576-4A38-BFB5-F07EDA1EE7A0}" srcId="{9E5E8DDA-4409-493C-BA39-57FE5200D395}" destId="{8A048CA2-DE9D-49C7-BCFB-4B878387880E}" srcOrd="4" destOrd="0" parTransId="{1334895F-D018-406C-98C2-DDD760474D43}" sibTransId="{7113FC22-7001-4199-B758-ECF7408E585F}"/>
    <dgm:cxn modelId="{8293BC52-AFD6-4E7F-91BF-AB8AAF73C623}" srcId="{455764B7-A98C-4FA2-B0DA-3741DE42B3CA}" destId="{C061736D-E5E0-46E0-A325-629A898414D1}" srcOrd="0" destOrd="0" parTransId="{431E063B-E818-4396-BE62-BE80222ABDB7}" sibTransId="{734DAC5B-37D1-4387-A6C9-BBE180217C38}"/>
    <dgm:cxn modelId="{CBCA6E73-7DDA-45E8-B440-76DEF718C5D7}" type="presOf" srcId="{CCC2FA30-041C-4910-A44C-E756022C8B99}" destId="{A52085D2-25C3-4A4D-99FB-9383AF570378}" srcOrd="0" destOrd="4" presId="urn:microsoft.com/office/officeart/2005/8/layout/default"/>
    <dgm:cxn modelId="{0F203255-40A3-4CC9-AD34-80823C3507B4}" type="presOf" srcId="{B00AAC56-3D41-44B9-B4CB-6D7F57BF8752}" destId="{A52085D2-25C3-4A4D-99FB-9383AF570378}" srcOrd="0" destOrd="8" presId="urn:microsoft.com/office/officeart/2005/8/layout/default"/>
    <dgm:cxn modelId="{D027CA55-A531-49FD-814F-25750944AD4E}" type="presOf" srcId="{79A84338-6CA5-4B9F-8588-8C0971DE47AB}" destId="{A52085D2-25C3-4A4D-99FB-9383AF570378}" srcOrd="0" destOrd="1" presId="urn:microsoft.com/office/officeart/2005/8/layout/default"/>
    <dgm:cxn modelId="{2B90E383-F7EA-4C05-B7EB-B441426BED9E}" type="presOf" srcId="{C061736D-E5E0-46E0-A325-629A898414D1}" destId="{A52085D2-25C3-4A4D-99FB-9383AF570378}" srcOrd="0" destOrd="6" presId="urn:microsoft.com/office/officeart/2005/8/layout/default"/>
    <dgm:cxn modelId="{E2AE5B85-DF3B-4553-9C0C-9BED924DADB3}" srcId="{8A048CA2-DE9D-49C7-BCFB-4B878387880E}" destId="{B00AAC56-3D41-44B9-B4CB-6D7F57BF8752}" srcOrd="0" destOrd="0" parTransId="{6BB5AB3D-BEDD-4C2E-9EFF-F321C13E99BE}" sibTransId="{416F177C-9D27-4043-BFF4-1D839DB15A45}"/>
    <dgm:cxn modelId="{25EC2A87-680F-4794-A5F1-99883E8006A5}" srcId="{9E5E8DDA-4409-493C-BA39-57FE5200D395}" destId="{79A84338-6CA5-4B9F-8588-8C0971DE47AB}" srcOrd="0" destOrd="0" parTransId="{038D6931-A99A-442E-859C-BC3A8F5AACDA}" sibTransId="{23AB759D-B168-4FD7-A503-68E081850B07}"/>
    <dgm:cxn modelId="{9FA0B589-AA65-4336-A660-D14FE99A1D00}" srcId="{61D0A4C3-6748-4212-9B8B-083AE0699F7E}" destId="{D8BEF932-0988-4DD9-A204-FEED0850626E}" srcOrd="1" destOrd="0" parTransId="{949C583A-0F8C-4FCD-85A4-91E420D29E57}" sibTransId="{846154B4-5755-42FD-A263-322B00C98B33}"/>
    <dgm:cxn modelId="{FEC75B8E-2513-4761-A501-34F9CE05429E}" type="presOf" srcId="{8A048CA2-DE9D-49C7-BCFB-4B878387880E}" destId="{A52085D2-25C3-4A4D-99FB-9383AF570378}" srcOrd="0" destOrd="7" presId="urn:microsoft.com/office/officeart/2005/8/layout/default"/>
    <dgm:cxn modelId="{7728D591-9094-4E4E-B82D-83B76FB920E9}" srcId="{0C024E4D-18A4-4145-945F-DA3EE165EC43}" destId="{16A78560-C702-43C0-B410-7B1A56B52AD8}" srcOrd="1" destOrd="0" parTransId="{1A089E94-C7C0-4EE5-A229-998B0EB6B55D}" sibTransId="{3246CF48-4710-4A11-84B6-2D04E6D3F774}"/>
    <dgm:cxn modelId="{767C6C92-C25C-480F-A701-B2544B98610B}" srcId="{3B944475-E8DE-48C7-A3AF-72C056CFFBB0}" destId="{4A58B8F2-AB71-4E68-85A0-69C2131375F8}" srcOrd="1" destOrd="0" parTransId="{2F06CFB7-8F95-4C3A-9148-2942C53EB346}" sibTransId="{E4CBCA20-50DA-412F-A8AB-5B069C6818CB}"/>
    <dgm:cxn modelId="{C6A44096-A419-4ED6-9FD2-989212CDC966}" type="presOf" srcId="{862D3561-8985-432D-A1AC-C73D53E77029}" destId="{6B622176-7B31-493F-9E31-B5299E1AA4E6}" srcOrd="0" destOrd="1" presId="urn:microsoft.com/office/officeart/2005/8/layout/default"/>
    <dgm:cxn modelId="{4775F196-C3CD-4F7E-9DDD-A8BC88822D14}" type="presOf" srcId="{B851B61A-22E1-4980-80FD-4156212F9CD9}" destId="{5870573F-5B58-4251-9427-2763F5CC68D1}" srcOrd="0" destOrd="3" presId="urn:microsoft.com/office/officeart/2005/8/layout/default"/>
    <dgm:cxn modelId="{06F6349A-306D-4184-BAD6-99526A6F173E}" type="presOf" srcId="{3B944475-E8DE-48C7-A3AF-72C056CFFBB0}" destId="{B28238FA-E7C7-4450-99E5-9B6FF3EC34D3}" srcOrd="0" destOrd="0" presId="urn:microsoft.com/office/officeart/2005/8/layout/default"/>
    <dgm:cxn modelId="{D088489C-9432-4BD9-817E-F01060CC6F4E}" type="presOf" srcId="{0C024E4D-18A4-4145-945F-DA3EE165EC43}" destId="{5870573F-5B58-4251-9427-2763F5CC68D1}" srcOrd="0" destOrd="0" presId="urn:microsoft.com/office/officeart/2005/8/layout/default"/>
    <dgm:cxn modelId="{3C7C94A1-ACAF-4ACE-8632-FABB62594CD9}" type="presOf" srcId="{455764B7-A98C-4FA2-B0DA-3741DE42B3CA}" destId="{A52085D2-25C3-4A4D-99FB-9383AF570378}" srcOrd="0" destOrd="5" presId="urn:microsoft.com/office/officeart/2005/8/layout/default"/>
    <dgm:cxn modelId="{141396AC-1FC7-40C5-8F0D-D58259461946}" srcId="{D8BEF932-0988-4DD9-A204-FEED0850626E}" destId="{C4381754-B05A-4923-84B5-65747E10E3DE}" srcOrd="1" destOrd="0" parTransId="{D83E8580-2825-42DA-8426-5A05E81D80C9}" sibTransId="{763641F2-A669-445A-A299-2E3904C87747}"/>
    <dgm:cxn modelId="{C16D8CB6-581A-4DD1-A8A6-548DFBADD6DE}" type="presOf" srcId="{16A78560-C702-43C0-B410-7B1A56B52AD8}" destId="{5870573F-5B58-4251-9427-2763F5CC68D1}" srcOrd="0" destOrd="2" presId="urn:microsoft.com/office/officeart/2005/8/layout/default"/>
    <dgm:cxn modelId="{E29D69B8-650A-4434-8BE6-2462739D39DA}" srcId="{61D0A4C3-6748-4212-9B8B-083AE0699F7E}" destId="{3B944475-E8DE-48C7-A3AF-72C056CFFBB0}" srcOrd="2" destOrd="0" parTransId="{667AA49D-0EE3-4A8C-9AC4-23BAB1088B0B}" sibTransId="{5A334E60-3446-49AD-B037-104C8662EB8C}"/>
    <dgm:cxn modelId="{571373BB-D077-4022-8625-1D8A0AA0176A}" srcId="{9E5E8DDA-4409-493C-BA39-57FE5200D395}" destId="{3939904F-DCFC-4596-B781-CF5723A20C00}" srcOrd="5" destOrd="0" parTransId="{D865A651-CD31-4239-8A47-BDF3D4E69AA5}" sibTransId="{4BD9C76F-7BE4-493E-8CC2-2367DFD6884A}"/>
    <dgm:cxn modelId="{ED3570BC-5DA7-4777-BCB1-6B31C3E8DA2E}" type="presOf" srcId="{9E5E8DDA-4409-493C-BA39-57FE5200D395}" destId="{A52085D2-25C3-4A4D-99FB-9383AF570378}" srcOrd="0" destOrd="0" presId="urn:microsoft.com/office/officeart/2005/8/layout/default"/>
    <dgm:cxn modelId="{8F29DAC4-A6D5-4863-A8B6-9A240707549E}" type="presOf" srcId="{6078F406-0122-45B5-AB79-7566761AA2E8}" destId="{508EED13-5CD7-4658-B4BC-1F0C733CF087}" srcOrd="0" destOrd="0" presId="urn:microsoft.com/office/officeart/2005/8/layout/default"/>
    <dgm:cxn modelId="{C071F3C5-B503-4CC7-A991-98D897C592E6}" srcId="{61D0A4C3-6748-4212-9B8B-083AE0699F7E}" destId="{6078F406-0122-45B5-AB79-7566761AA2E8}" srcOrd="4" destOrd="0" parTransId="{11FD6338-EE13-4D85-82D4-77639314C7BC}" sibTransId="{F23D7E96-5EA9-4077-B1D9-74D6BAA8802E}"/>
    <dgm:cxn modelId="{A1389EC7-46A9-46E1-B2FA-5C5B47EFC4CF}" srcId="{9E5E8DDA-4409-493C-BA39-57FE5200D395}" destId="{455764B7-A98C-4FA2-B0DA-3741DE42B3CA}" srcOrd="3" destOrd="0" parTransId="{083794D4-85CB-4AEB-802B-8B89846C0CEE}" sibTransId="{98E9C41A-A671-42DE-BCDD-AEA06F31C0B8}"/>
    <dgm:cxn modelId="{11DC6AD7-1F78-46A5-B3CC-A17A2C8F56D1}" type="presOf" srcId="{C4381754-B05A-4923-84B5-65747E10E3DE}" destId="{6B622176-7B31-493F-9E31-B5299E1AA4E6}" srcOrd="0" destOrd="2" presId="urn:microsoft.com/office/officeart/2005/8/layout/default"/>
    <dgm:cxn modelId="{0C08D2D7-5EF3-4DDE-84A1-4412BD077E95}" type="presOf" srcId="{790AF9F9-50F8-4086-BDA4-0F6428FBD497}" destId="{B28238FA-E7C7-4450-99E5-9B6FF3EC34D3}" srcOrd="0" destOrd="3" presId="urn:microsoft.com/office/officeart/2005/8/layout/default"/>
    <dgm:cxn modelId="{BBC752D8-AEAB-4BED-ADDF-F9A34802C517}" srcId="{D8BEF932-0988-4DD9-A204-FEED0850626E}" destId="{862D3561-8985-432D-A1AC-C73D53E77029}" srcOrd="0" destOrd="0" parTransId="{36BFD74F-6F38-4E1B-96D8-FF41C31FDA8C}" sibTransId="{63885128-8392-4481-A4A9-FF0E254625CE}"/>
    <dgm:cxn modelId="{39EED1D9-5BC7-4BC7-9D32-2CB06A19FC09}" type="presOf" srcId="{79BAA4DC-7363-40BE-B98D-63F9F4CD9FA8}" destId="{A52085D2-25C3-4A4D-99FB-9383AF570378}" srcOrd="0" destOrd="10" presId="urn:microsoft.com/office/officeart/2005/8/layout/default"/>
    <dgm:cxn modelId="{62B789E1-DAB1-4BE2-8C16-B876C0B965E4}" srcId="{9E5E8DDA-4409-493C-BA39-57FE5200D395}" destId="{CCC2FA30-041C-4910-A44C-E756022C8B99}" srcOrd="2" destOrd="0" parTransId="{E728EF7F-B505-47DB-8FC2-4E2274CBB602}" sibTransId="{C3E79B85-9FBE-4E30-9622-2B954AAE0CCD}"/>
    <dgm:cxn modelId="{15640AE6-9957-4B0A-9FF1-E4C5EFB4AE3A}" type="presOf" srcId="{B8A3ABBA-94FA-4EEA-9D70-DF0747526C95}" destId="{B28238FA-E7C7-4450-99E5-9B6FF3EC34D3}" srcOrd="0" destOrd="1" presId="urn:microsoft.com/office/officeart/2005/8/layout/default"/>
    <dgm:cxn modelId="{B30722EB-0CC1-4C8F-A869-D42D5601E7A7}" srcId="{79A84338-6CA5-4B9F-8588-8C0971DE47AB}" destId="{2377548B-FE31-4E3D-8FAF-5F6FBCA8353A}" srcOrd="0" destOrd="0" parTransId="{99B924BB-16B0-461C-A986-645FAB688119}" sibTransId="{20470C21-EB0B-43FC-8BA5-62C1B5869825}"/>
    <dgm:cxn modelId="{7C119CF3-618D-41EA-A90D-871DF6A1B995}" type="presOf" srcId="{61D0A4C3-6748-4212-9B8B-083AE0699F7E}" destId="{B636A94D-C20B-4F5C-B7C6-6E0D566F4933}" srcOrd="0" destOrd="0" presId="urn:microsoft.com/office/officeart/2005/8/layout/default"/>
    <dgm:cxn modelId="{A2DE54F6-211B-4C76-84BB-BD642D9AA98A}" srcId="{9E5E8DDA-4409-493C-BA39-57FE5200D395}" destId="{79BAA4DC-7363-40BE-B98D-63F9F4CD9FA8}" srcOrd="6" destOrd="0" parTransId="{011790DA-96EF-4E03-972E-03D90F33D8A7}" sibTransId="{F5F112D9-FF26-45A3-8840-9C2BB69E1D7C}"/>
    <dgm:cxn modelId="{74C51FF8-0BAA-4217-8B01-C14FE389775F}" type="presOf" srcId="{2377548B-FE31-4E3D-8FAF-5F6FBCA8353A}" destId="{A52085D2-25C3-4A4D-99FB-9383AF570378}" srcOrd="0" destOrd="2" presId="urn:microsoft.com/office/officeart/2005/8/layout/default"/>
    <dgm:cxn modelId="{1B6E1AFE-C12B-4887-9657-C372EC43465B}" type="presOf" srcId="{4A58B8F2-AB71-4E68-85A0-69C2131375F8}" destId="{B28238FA-E7C7-4450-99E5-9B6FF3EC34D3}" srcOrd="0" destOrd="2" presId="urn:microsoft.com/office/officeart/2005/8/layout/default"/>
    <dgm:cxn modelId="{E1B5C6FE-E56B-448D-88E5-E05B45595B23}" type="presOf" srcId="{FBA1E83E-C06B-47A7-9137-623DD8213285}" destId="{A52085D2-25C3-4A4D-99FB-9383AF570378}" srcOrd="0" destOrd="3" presId="urn:microsoft.com/office/officeart/2005/8/layout/default"/>
    <dgm:cxn modelId="{25DD8AFF-243E-4C80-9ABD-87B35E26D18E}" srcId="{3B944475-E8DE-48C7-A3AF-72C056CFFBB0}" destId="{790AF9F9-50F8-4086-BDA4-0F6428FBD497}" srcOrd="2" destOrd="0" parTransId="{EC7BCDA4-440F-4BAA-A1D1-B806E8280357}" sibTransId="{34BD5601-0703-4264-A3A5-ED0E3F43601E}"/>
    <dgm:cxn modelId="{7A7F6D5B-AB08-4932-BD63-649761D7D249}" type="presParOf" srcId="{B636A94D-C20B-4F5C-B7C6-6E0D566F4933}" destId="{5870573F-5B58-4251-9427-2763F5CC68D1}" srcOrd="0" destOrd="0" presId="urn:microsoft.com/office/officeart/2005/8/layout/default"/>
    <dgm:cxn modelId="{6945A71A-9726-4D4F-BBF2-AD6675D4805A}" type="presParOf" srcId="{B636A94D-C20B-4F5C-B7C6-6E0D566F4933}" destId="{12987B4B-1545-46D9-8E38-398B7F9E713A}" srcOrd="1" destOrd="0" presId="urn:microsoft.com/office/officeart/2005/8/layout/default"/>
    <dgm:cxn modelId="{6D952A48-7CA1-4B3D-8E70-67EA69DE5ED2}" type="presParOf" srcId="{B636A94D-C20B-4F5C-B7C6-6E0D566F4933}" destId="{6B622176-7B31-493F-9E31-B5299E1AA4E6}" srcOrd="2" destOrd="0" presId="urn:microsoft.com/office/officeart/2005/8/layout/default"/>
    <dgm:cxn modelId="{E768F430-A81E-4FEF-AED2-FAC5B6C28C48}" type="presParOf" srcId="{B636A94D-C20B-4F5C-B7C6-6E0D566F4933}" destId="{B5677D0A-897E-490E-A7AF-344D742FF61D}" srcOrd="3" destOrd="0" presId="urn:microsoft.com/office/officeart/2005/8/layout/default"/>
    <dgm:cxn modelId="{16628343-D7B7-454D-B8EA-56C4D29B438D}" type="presParOf" srcId="{B636A94D-C20B-4F5C-B7C6-6E0D566F4933}" destId="{B28238FA-E7C7-4450-99E5-9B6FF3EC34D3}" srcOrd="4" destOrd="0" presId="urn:microsoft.com/office/officeart/2005/8/layout/default"/>
    <dgm:cxn modelId="{3508E944-79CC-4CF1-A17D-E7EB8ACFBCCB}" type="presParOf" srcId="{B636A94D-C20B-4F5C-B7C6-6E0D566F4933}" destId="{7DEC64B7-3A5F-43C3-A414-FCFBF0AC9153}" srcOrd="5" destOrd="0" presId="urn:microsoft.com/office/officeart/2005/8/layout/default"/>
    <dgm:cxn modelId="{874AFE7F-1BB9-42AD-843D-A81FB118DB36}" type="presParOf" srcId="{B636A94D-C20B-4F5C-B7C6-6E0D566F4933}" destId="{A52085D2-25C3-4A4D-99FB-9383AF570378}" srcOrd="6" destOrd="0" presId="urn:microsoft.com/office/officeart/2005/8/layout/default"/>
    <dgm:cxn modelId="{34E1D90E-893B-4BFE-B75C-5FF4A83D4E0E}" type="presParOf" srcId="{B636A94D-C20B-4F5C-B7C6-6E0D566F4933}" destId="{2BCD7824-3B76-4203-9C0D-866C59CCFEF7}" srcOrd="7" destOrd="0" presId="urn:microsoft.com/office/officeart/2005/8/layout/default"/>
    <dgm:cxn modelId="{EFD8F249-3760-4D2E-913F-CC04940BFB80}" type="presParOf" srcId="{B636A94D-C20B-4F5C-B7C6-6E0D566F4933}" destId="{508EED13-5CD7-4658-B4BC-1F0C733CF087}"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D0A4C3-6748-4212-9B8B-083AE0699F7E}" type="doc">
      <dgm:prSet loTypeId="urn:microsoft.com/office/officeart/2005/8/layout/equation1" loCatId="process" qsTypeId="urn:microsoft.com/office/officeart/2005/8/quickstyle/simple5" qsCatId="simple" csTypeId="urn:microsoft.com/office/officeart/2005/8/colors/accent3_2" csCatId="accent3" phldr="1"/>
      <dgm:spPr/>
      <dgm:t>
        <a:bodyPr/>
        <a:lstStyle/>
        <a:p>
          <a:endParaRPr lang="en-US"/>
        </a:p>
      </dgm:t>
    </dgm:pt>
    <dgm:pt modelId="{4B2BD2DA-ABB0-475F-A962-A30BA6534411}">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dgm:spPr>
      <dgm:t>
        <a:bodyPr/>
        <a:lstStyle/>
        <a:p>
          <a:pPr algn="ctr"/>
          <a:r>
            <a:rPr lang="en-US" sz="2200" b="1" cap="all" baseline="0">
              <a:latin typeface="Open Sans" panose="020B0606030504020204" pitchFamily="34" charset="0"/>
              <a:ea typeface="Open Sans" panose="020B0606030504020204" pitchFamily="34" charset="0"/>
              <a:cs typeface="Open Sans" panose="020B0606030504020204" pitchFamily="34" charset="0"/>
            </a:rPr>
            <a:t>FLORIDA</a:t>
          </a:r>
          <a:r>
            <a:rPr lang="en-US" sz="2400" b="1" cap="all" baseline="0">
              <a:latin typeface="Open Sans" panose="020B0606030504020204" pitchFamily="34" charset="0"/>
              <a:ea typeface="Open Sans" panose="020B0606030504020204" pitchFamily="34" charset="0"/>
              <a:cs typeface="Open Sans" panose="020B0606030504020204" pitchFamily="34" charset="0"/>
            </a:rPr>
            <a:t> RESIDENCY</a:t>
          </a:r>
          <a:endParaRPr lang="en-US" sz="2200" b="1" cap="all" baseline="0">
            <a:latin typeface="Open Sans" panose="020B0606030504020204" pitchFamily="34" charset="0"/>
            <a:ea typeface="Open Sans" panose="020B0606030504020204" pitchFamily="34" charset="0"/>
            <a:cs typeface="Open Sans" panose="020B0606030504020204" pitchFamily="34" charset="0"/>
          </a:endParaRPr>
        </a:p>
      </dgm:t>
    </dgm:pt>
    <dgm:pt modelId="{55B2CCB2-90F6-4C35-B081-472085A6E780}" type="parTrans" cxnId="{27DB75FA-4867-4F27-8F7C-4153A7E8CEBD}">
      <dgm:prSet/>
      <dgm:spPr/>
      <dgm:t>
        <a:bodyPr/>
        <a:lstStyle/>
        <a:p>
          <a:endParaRPr lang="en-US"/>
        </a:p>
      </dgm:t>
    </dgm:pt>
    <dgm:pt modelId="{683948F6-94CB-4EEF-904B-70A88E317832}" type="sibTrans" cxnId="{27DB75FA-4867-4F27-8F7C-4153A7E8CEBD}">
      <dgm:prSet/>
      <dgm:spPr/>
      <dgm:t>
        <a:bodyPr/>
        <a:lstStyle/>
        <a:p>
          <a:endParaRPr lang="en-US"/>
        </a:p>
      </dgm:t>
    </dgm:pt>
    <dgm:pt modelId="{11E56F73-28B2-4EDA-ADE4-DD303DB96434}">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dgm:spPr>
      <dgm:t>
        <a:bodyPr/>
        <a:lstStyle/>
        <a:p>
          <a:pPr algn="ctr">
            <a:buFont typeface="Arial" panose="020B0604020202020204" pitchFamily="34" charset="0"/>
            <a:buNone/>
          </a:pPr>
          <a:r>
            <a:rPr lang="en-US" sz="1800" b="1" cap="all" baseline="0">
              <a:latin typeface="Open Sans" panose="020B0606030504020204" pitchFamily="34" charset="0"/>
              <a:ea typeface="Open Sans" panose="020B0606030504020204" pitchFamily="34" charset="0"/>
              <a:cs typeface="Open Sans" panose="020B0606030504020204" pitchFamily="34" charset="0"/>
            </a:rPr>
            <a:t>Social Service Benefit(s)</a:t>
          </a:r>
        </a:p>
        <a:p>
          <a:pPr algn="ctr">
            <a:buFont typeface="Arial" panose="020B0604020202020204" pitchFamily="34" charset="0"/>
            <a:buNone/>
          </a:pPr>
          <a:r>
            <a:rPr lang="en-US" sz="1800" i="1" cap="all" baseline="0">
              <a:latin typeface="Open Sans" panose="020B0606030504020204" pitchFamily="34" charset="0"/>
              <a:ea typeface="Open Sans" panose="020B0606030504020204" pitchFamily="34" charset="0"/>
              <a:cs typeface="Open Sans" panose="020B0606030504020204" pitchFamily="34" charset="0"/>
            </a:rPr>
            <a:t>And/or</a:t>
          </a:r>
        </a:p>
        <a:p>
          <a:pPr algn="ctr">
            <a:buFont typeface="Arial" panose="020B0604020202020204" pitchFamily="34" charset="0"/>
            <a:buNone/>
          </a:pPr>
          <a:r>
            <a:rPr lang="en-US" sz="1800" b="1" cap="all" baseline="0">
              <a:latin typeface="Open Sans" panose="020B0606030504020204" pitchFamily="34" charset="0"/>
              <a:ea typeface="Open Sans" panose="020B0606030504020204" pitchFamily="34" charset="0"/>
              <a:cs typeface="Open Sans" panose="020B0606030504020204" pitchFamily="34" charset="0"/>
            </a:rPr>
            <a:t>Qualified</a:t>
          </a:r>
        </a:p>
        <a:p>
          <a:pPr algn="ctr">
            <a:buFont typeface="Arial" panose="020B0604020202020204" pitchFamily="34" charset="0"/>
            <a:buNone/>
          </a:pPr>
          <a:r>
            <a:rPr lang="en-US" sz="1800" b="1" cap="all" baseline="0">
              <a:latin typeface="Open Sans" panose="020B0606030504020204" pitchFamily="34" charset="0"/>
              <a:ea typeface="Open Sans" panose="020B0606030504020204" pitchFamily="34" charset="0"/>
              <a:cs typeface="Open Sans" panose="020B0606030504020204" pitchFamily="34" charset="0"/>
            </a:rPr>
            <a:t>Income </a:t>
          </a:r>
          <a:endParaRPr lang="en-US" sz="1600" b="1" cap="all" baseline="0">
            <a:latin typeface="Open Sans" panose="020B0606030504020204" pitchFamily="34" charset="0"/>
            <a:ea typeface="Open Sans" panose="020B0606030504020204" pitchFamily="34" charset="0"/>
            <a:cs typeface="Open Sans" panose="020B0606030504020204" pitchFamily="34" charset="0"/>
          </a:endParaRPr>
        </a:p>
      </dgm:t>
    </dgm:pt>
    <dgm:pt modelId="{C8097B84-4173-4E55-A39C-3F7B673AB499}" type="parTrans" cxnId="{A53273B6-F430-4B9C-9409-9909B1C88181}">
      <dgm:prSet/>
      <dgm:spPr/>
      <dgm:t>
        <a:bodyPr/>
        <a:lstStyle/>
        <a:p>
          <a:endParaRPr lang="en-US"/>
        </a:p>
      </dgm:t>
    </dgm:pt>
    <dgm:pt modelId="{3638457A-24B8-4C1E-A1A9-506F055CD73F}" type="sibTrans" cxnId="{A53273B6-F430-4B9C-9409-9909B1C88181}">
      <dgm:prSet/>
      <dgm:spPr/>
      <dgm:t>
        <a:bodyPr/>
        <a:lstStyle/>
        <a:p>
          <a:endParaRPr lang="en-US"/>
        </a:p>
      </dgm:t>
    </dgm:pt>
    <dgm:pt modelId="{B169545F-B5A4-4119-914D-C81A3F51EF79}">
      <dgm:prSet>
        <dgm:style>
          <a:lnRef idx="0">
            <a:scrgbClr r="0" g="0" b="0"/>
          </a:lnRef>
          <a:fillRef idx="0">
            <a:scrgbClr r="0" g="0" b="0"/>
          </a:fillRef>
          <a:effectRef idx="0">
            <a:scrgbClr r="0" g="0" b="0"/>
          </a:effectRef>
          <a:fontRef idx="minor">
            <a:schemeClr val="lt1"/>
          </a:fontRef>
        </dgm:style>
      </dgm:prSe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dgm:spPr>
      <dgm:t>
        <a:bodyPr/>
        <a:lstStyle/>
        <a:p>
          <a:pPr algn="ctr"/>
          <a:r>
            <a:rPr lang="en-US" cap="all" baseline="0">
              <a:latin typeface="Open Sans" panose="020B0606030504020204" pitchFamily="34" charset="0"/>
              <a:ea typeface="Open Sans" panose="020B0606030504020204" pitchFamily="34" charset="0"/>
              <a:cs typeface="Open Sans" panose="020B0606030504020204" pitchFamily="34" charset="0"/>
            </a:rPr>
            <a:t>TEFAP</a:t>
          </a:r>
        </a:p>
        <a:p>
          <a:pPr algn="ctr"/>
          <a:r>
            <a:rPr lang="en-US" cap="all" baseline="0">
              <a:latin typeface="Open Sans" panose="020B0606030504020204" pitchFamily="34" charset="0"/>
              <a:ea typeface="Open Sans" panose="020B0606030504020204" pitchFamily="34" charset="0"/>
              <a:cs typeface="Open Sans" panose="020B0606030504020204" pitchFamily="34" charset="0"/>
            </a:rPr>
            <a:t>Eligible</a:t>
          </a:r>
        </a:p>
        <a:p>
          <a:pPr algn="ctr"/>
          <a:r>
            <a:rPr lang="en-US" cap="all" baseline="0">
              <a:latin typeface="Open Sans" panose="020B0606030504020204" pitchFamily="34" charset="0"/>
              <a:ea typeface="Open Sans" panose="020B0606030504020204" pitchFamily="34" charset="0"/>
              <a:cs typeface="Open Sans" panose="020B0606030504020204" pitchFamily="34" charset="0"/>
            </a:rPr>
            <a:t>Neighbor</a:t>
          </a:r>
        </a:p>
      </dgm:t>
    </dgm:pt>
    <dgm:pt modelId="{027968DD-DFE9-4195-9261-D02941E31E1F}" type="parTrans" cxnId="{25C30D30-858B-4A49-99A8-2019C99B3959}">
      <dgm:prSet/>
      <dgm:spPr/>
      <dgm:t>
        <a:bodyPr/>
        <a:lstStyle/>
        <a:p>
          <a:endParaRPr lang="en-US"/>
        </a:p>
      </dgm:t>
    </dgm:pt>
    <dgm:pt modelId="{8549D7DB-C63B-44C9-8E7D-EF5A67894A25}" type="sibTrans" cxnId="{25C30D30-858B-4A49-99A8-2019C99B3959}">
      <dgm:prSet/>
      <dgm:spPr/>
      <dgm:t>
        <a:bodyPr/>
        <a:lstStyle/>
        <a:p>
          <a:endParaRPr lang="en-US"/>
        </a:p>
      </dgm:t>
    </dgm:pt>
    <dgm:pt modelId="{58749677-292D-46B1-95E9-B5036CF07349}" type="pres">
      <dgm:prSet presAssocID="{61D0A4C3-6748-4212-9B8B-083AE0699F7E}" presName="linearFlow" presStyleCnt="0">
        <dgm:presLayoutVars>
          <dgm:dir/>
          <dgm:resizeHandles val="exact"/>
        </dgm:presLayoutVars>
      </dgm:prSet>
      <dgm:spPr/>
    </dgm:pt>
    <dgm:pt modelId="{E9D19412-C942-4C13-8C15-E99BDBEAEED3}" type="pres">
      <dgm:prSet presAssocID="{4B2BD2DA-ABB0-475F-A962-A30BA6534411}" presName="node" presStyleLbl="node1" presStyleIdx="0" presStyleCnt="3">
        <dgm:presLayoutVars>
          <dgm:bulletEnabled val="1"/>
        </dgm:presLayoutVars>
      </dgm:prSet>
      <dgm:spPr/>
    </dgm:pt>
    <dgm:pt modelId="{99E6FAF3-61E0-4688-B788-C62F7D27123D}" type="pres">
      <dgm:prSet presAssocID="{683948F6-94CB-4EEF-904B-70A88E317832}" presName="spacerL" presStyleCnt="0"/>
      <dgm:spPr/>
    </dgm:pt>
    <dgm:pt modelId="{08043FA2-74D2-4499-8B24-BADE53ED50D1}" type="pres">
      <dgm:prSet presAssocID="{683948F6-94CB-4EEF-904B-70A88E317832}" presName="sibTrans" presStyleLbl="sibTrans2D1" presStyleIdx="0" presStyleCnt="2"/>
      <dgm:spPr/>
    </dgm:pt>
    <dgm:pt modelId="{60758DC1-C185-4F5B-8BD3-1D594818B7D9}" type="pres">
      <dgm:prSet presAssocID="{683948F6-94CB-4EEF-904B-70A88E317832}" presName="spacerR" presStyleCnt="0"/>
      <dgm:spPr/>
    </dgm:pt>
    <dgm:pt modelId="{9A5D0E0B-D136-422E-B9C0-2B6F6ED81D64}" type="pres">
      <dgm:prSet presAssocID="{11E56F73-28B2-4EDA-ADE4-DD303DB96434}" presName="node" presStyleLbl="node1" presStyleIdx="1" presStyleCnt="3">
        <dgm:presLayoutVars>
          <dgm:bulletEnabled val="1"/>
        </dgm:presLayoutVars>
      </dgm:prSet>
      <dgm:spPr/>
    </dgm:pt>
    <dgm:pt modelId="{CE5DEEA5-095F-4A30-9B9A-C69E27C70B44}" type="pres">
      <dgm:prSet presAssocID="{3638457A-24B8-4C1E-A1A9-506F055CD73F}" presName="spacerL" presStyleCnt="0"/>
      <dgm:spPr/>
    </dgm:pt>
    <dgm:pt modelId="{B742CDE8-0F27-44CC-B5CB-767B3BA24612}" type="pres">
      <dgm:prSet presAssocID="{3638457A-24B8-4C1E-A1A9-506F055CD73F}" presName="sibTrans" presStyleLbl="sibTrans2D1" presStyleIdx="1" presStyleCnt="2"/>
      <dgm:spPr/>
    </dgm:pt>
    <dgm:pt modelId="{D53E5653-4AB7-4319-9772-5180D0BEAAC2}" type="pres">
      <dgm:prSet presAssocID="{3638457A-24B8-4C1E-A1A9-506F055CD73F}" presName="spacerR" presStyleCnt="0"/>
      <dgm:spPr/>
    </dgm:pt>
    <dgm:pt modelId="{62EC2323-68D9-4059-B71C-AB48F039DDAC}" type="pres">
      <dgm:prSet presAssocID="{B169545F-B5A4-4119-914D-C81A3F51EF79}" presName="node" presStyleLbl="node1" presStyleIdx="2" presStyleCnt="3">
        <dgm:presLayoutVars>
          <dgm:bulletEnabled val="1"/>
        </dgm:presLayoutVars>
      </dgm:prSet>
      <dgm:spPr/>
    </dgm:pt>
  </dgm:ptLst>
  <dgm:cxnLst>
    <dgm:cxn modelId="{9BC1F523-0ADD-4100-B62B-875AB20DD954}" type="presOf" srcId="{683948F6-94CB-4EEF-904B-70A88E317832}" destId="{08043FA2-74D2-4499-8B24-BADE53ED50D1}" srcOrd="0" destOrd="0" presId="urn:microsoft.com/office/officeart/2005/8/layout/equation1"/>
    <dgm:cxn modelId="{25C30D30-858B-4A49-99A8-2019C99B3959}" srcId="{61D0A4C3-6748-4212-9B8B-083AE0699F7E}" destId="{B169545F-B5A4-4119-914D-C81A3F51EF79}" srcOrd="2" destOrd="0" parTransId="{027968DD-DFE9-4195-9261-D02941E31E1F}" sibTransId="{8549D7DB-C63B-44C9-8E7D-EF5A67894A25}"/>
    <dgm:cxn modelId="{CF778368-44F2-48FA-A7EC-8BC2194168F8}" type="presOf" srcId="{3638457A-24B8-4C1E-A1A9-506F055CD73F}" destId="{B742CDE8-0F27-44CC-B5CB-767B3BA24612}" srcOrd="0" destOrd="0" presId="urn:microsoft.com/office/officeart/2005/8/layout/equation1"/>
    <dgm:cxn modelId="{D81B214C-B803-4414-BDF5-299C1D63D672}" type="presOf" srcId="{4B2BD2DA-ABB0-475F-A962-A30BA6534411}" destId="{E9D19412-C942-4C13-8C15-E99BDBEAEED3}" srcOrd="0" destOrd="0" presId="urn:microsoft.com/office/officeart/2005/8/layout/equation1"/>
    <dgm:cxn modelId="{F18BB055-6CEB-4B35-AC84-5ED8823AFD15}" type="presOf" srcId="{61D0A4C3-6748-4212-9B8B-083AE0699F7E}" destId="{58749677-292D-46B1-95E9-B5036CF07349}" srcOrd="0" destOrd="0" presId="urn:microsoft.com/office/officeart/2005/8/layout/equation1"/>
    <dgm:cxn modelId="{A53273B6-F430-4B9C-9409-9909B1C88181}" srcId="{61D0A4C3-6748-4212-9B8B-083AE0699F7E}" destId="{11E56F73-28B2-4EDA-ADE4-DD303DB96434}" srcOrd="1" destOrd="0" parTransId="{C8097B84-4173-4E55-A39C-3F7B673AB499}" sibTransId="{3638457A-24B8-4C1E-A1A9-506F055CD73F}"/>
    <dgm:cxn modelId="{F4A653D3-ACE5-4065-BCFD-9AF1D37F836A}" type="presOf" srcId="{11E56F73-28B2-4EDA-ADE4-DD303DB96434}" destId="{9A5D0E0B-D136-422E-B9C0-2B6F6ED81D64}" srcOrd="0" destOrd="0" presId="urn:microsoft.com/office/officeart/2005/8/layout/equation1"/>
    <dgm:cxn modelId="{213273F3-5FF0-44C6-9EB4-149C01AC0485}" type="presOf" srcId="{B169545F-B5A4-4119-914D-C81A3F51EF79}" destId="{62EC2323-68D9-4059-B71C-AB48F039DDAC}" srcOrd="0" destOrd="0" presId="urn:microsoft.com/office/officeart/2005/8/layout/equation1"/>
    <dgm:cxn modelId="{27DB75FA-4867-4F27-8F7C-4153A7E8CEBD}" srcId="{61D0A4C3-6748-4212-9B8B-083AE0699F7E}" destId="{4B2BD2DA-ABB0-475F-A962-A30BA6534411}" srcOrd="0" destOrd="0" parTransId="{55B2CCB2-90F6-4C35-B081-472085A6E780}" sibTransId="{683948F6-94CB-4EEF-904B-70A88E317832}"/>
    <dgm:cxn modelId="{5B74CDBA-B947-47B7-ADBC-C9773ED897F3}" type="presParOf" srcId="{58749677-292D-46B1-95E9-B5036CF07349}" destId="{E9D19412-C942-4C13-8C15-E99BDBEAEED3}" srcOrd="0" destOrd="0" presId="urn:microsoft.com/office/officeart/2005/8/layout/equation1"/>
    <dgm:cxn modelId="{FE476CAD-6BD6-4819-84DD-D830B87AE542}" type="presParOf" srcId="{58749677-292D-46B1-95E9-B5036CF07349}" destId="{99E6FAF3-61E0-4688-B788-C62F7D27123D}" srcOrd="1" destOrd="0" presId="urn:microsoft.com/office/officeart/2005/8/layout/equation1"/>
    <dgm:cxn modelId="{F6CFEDC4-9BEC-440A-9CC8-D78A7B9B9A3D}" type="presParOf" srcId="{58749677-292D-46B1-95E9-B5036CF07349}" destId="{08043FA2-74D2-4499-8B24-BADE53ED50D1}" srcOrd="2" destOrd="0" presId="urn:microsoft.com/office/officeart/2005/8/layout/equation1"/>
    <dgm:cxn modelId="{BC866DB5-72A9-440C-A962-BC11F1C80FBD}" type="presParOf" srcId="{58749677-292D-46B1-95E9-B5036CF07349}" destId="{60758DC1-C185-4F5B-8BD3-1D594818B7D9}" srcOrd="3" destOrd="0" presId="urn:microsoft.com/office/officeart/2005/8/layout/equation1"/>
    <dgm:cxn modelId="{A5E90947-1AF1-4E2A-B94D-E24EAB8745F6}" type="presParOf" srcId="{58749677-292D-46B1-95E9-B5036CF07349}" destId="{9A5D0E0B-D136-422E-B9C0-2B6F6ED81D64}" srcOrd="4" destOrd="0" presId="urn:microsoft.com/office/officeart/2005/8/layout/equation1"/>
    <dgm:cxn modelId="{7F74EEE4-CFD7-4D1C-9F1B-6A458D4D613A}" type="presParOf" srcId="{58749677-292D-46B1-95E9-B5036CF07349}" destId="{CE5DEEA5-095F-4A30-9B9A-C69E27C70B44}" srcOrd="5" destOrd="0" presId="urn:microsoft.com/office/officeart/2005/8/layout/equation1"/>
    <dgm:cxn modelId="{188EF189-6759-434C-8F8E-DACA07AF7B9F}" type="presParOf" srcId="{58749677-292D-46B1-95E9-B5036CF07349}" destId="{B742CDE8-0F27-44CC-B5CB-767B3BA24612}" srcOrd="6" destOrd="0" presId="urn:microsoft.com/office/officeart/2005/8/layout/equation1"/>
    <dgm:cxn modelId="{9C171458-09A1-42AA-9DDF-D7E7BDA6362F}" type="presParOf" srcId="{58749677-292D-46B1-95E9-B5036CF07349}" destId="{D53E5653-4AB7-4319-9772-5180D0BEAAC2}" srcOrd="7" destOrd="0" presId="urn:microsoft.com/office/officeart/2005/8/layout/equation1"/>
    <dgm:cxn modelId="{0045D645-0172-44D9-9663-3075A34FC1C0}" type="presParOf" srcId="{58749677-292D-46B1-95E9-B5036CF07349}" destId="{62EC2323-68D9-4059-B71C-AB48F039DDAC}"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A4EC1-0360-4B9D-B1EC-64E317282D8B}">
      <dsp:nvSpPr>
        <dsp:cNvPr id="0" name=""/>
        <dsp:cNvSpPr/>
      </dsp:nvSpPr>
      <dsp:spPr>
        <a:xfrm>
          <a:off x="0" y="285097"/>
          <a:ext cx="3357134" cy="2014280"/>
        </a:xfrm>
        <a:prstGeom prst="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endParaRPr lang="en-US" sz="2200" kern="1200">
            <a:latin typeface="Open Sans" panose="020B0606030504020204" pitchFamily="34" charset="0"/>
            <a:ea typeface="Open Sans" panose="020B0606030504020204" pitchFamily="34" charset="0"/>
            <a:cs typeface="Open Sans" panose="020B0606030504020204" pitchFamily="34" charset="0"/>
          </a:endParaRPr>
        </a:p>
        <a:p>
          <a:pPr marL="0" lvl="0" indent="0" algn="ctr" defTabSz="977900">
            <a:lnSpc>
              <a:spcPct val="90000"/>
            </a:lnSpc>
            <a:spcBef>
              <a:spcPct val="0"/>
            </a:spcBef>
            <a:spcAft>
              <a:spcPct val="35000"/>
            </a:spcAft>
            <a:buNone/>
          </a:pPr>
          <a:r>
            <a:rPr lang="en-US" sz="2200" kern="1200">
              <a:latin typeface="Open Sans" panose="020B0606030504020204" pitchFamily="34" charset="0"/>
              <a:ea typeface="Open Sans" panose="020B0606030504020204" pitchFamily="34" charset="0"/>
              <a:cs typeface="Open Sans" panose="020B0606030504020204" pitchFamily="34" charset="0"/>
            </a:rPr>
            <a:t>Used to collect, manage, and report service data</a:t>
          </a:r>
        </a:p>
        <a:p>
          <a:pPr marL="171450" lvl="1" indent="-171450" algn="ctr" defTabSz="755650">
            <a:lnSpc>
              <a:spcPct val="90000"/>
            </a:lnSpc>
            <a:spcBef>
              <a:spcPct val="0"/>
            </a:spcBef>
            <a:spcAft>
              <a:spcPct val="15000"/>
            </a:spcAft>
            <a:buChar char="•"/>
          </a:pPr>
          <a:r>
            <a:rPr lang="en-US" sz="1700" kern="1200">
              <a:latin typeface="Open Sans" panose="020B0606030504020204" pitchFamily="34" charset="0"/>
              <a:ea typeface="Open Sans" panose="020B0606030504020204" pitchFamily="34" charset="0"/>
              <a:cs typeface="Open Sans" panose="020B0606030504020204" pitchFamily="34" charset="0"/>
            </a:rPr>
            <a:t>Generate custom reports.</a:t>
          </a:r>
        </a:p>
      </dsp:txBody>
      <dsp:txXfrm>
        <a:off x="0" y="285097"/>
        <a:ext cx="3357134" cy="2014280"/>
      </dsp:txXfrm>
    </dsp:sp>
    <dsp:sp modelId="{B832590E-C938-4F89-9CA5-6E22ABC8DA75}">
      <dsp:nvSpPr>
        <dsp:cNvPr id="0" name=""/>
        <dsp:cNvSpPr/>
      </dsp:nvSpPr>
      <dsp:spPr>
        <a:xfrm>
          <a:off x="3692848" y="285097"/>
          <a:ext cx="3357134" cy="2014280"/>
        </a:xfrm>
        <a:prstGeom prst="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latin typeface="Open Sans" panose="020B0606030504020204" pitchFamily="34" charset="0"/>
              <a:ea typeface="Open Sans" panose="020B0606030504020204" pitchFamily="34" charset="0"/>
              <a:cs typeface="Open Sans" panose="020B0606030504020204" pitchFamily="34" charset="0"/>
            </a:rPr>
            <a:t>Track all programs across AFFB’s entire network</a:t>
          </a:r>
        </a:p>
      </dsp:txBody>
      <dsp:txXfrm>
        <a:off x="3692848" y="285097"/>
        <a:ext cx="3357134" cy="2014280"/>
      </dsp:txXfrm>
    </dsp:sp>
    <dsp:sp modelId="{AB63DA19-38D7-4464-9AE3-D2722FDF96F8}">
      <dsp:nvSpPr>
        <dsp:cNvPr id="0" name=""/>
        <dsp:cNvSpPr/>
      </dsp:nvSpPr>
      <dsp:spPr>
        <a:xfrm>
          <a:off x="7385696" y="285097"/>
          <a:ext cx="3357134" cy="20142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latin typeface="Open Sans" panose="020B0606030504020204" pitchFamily="34" charset="0"/>
              <a:ea typeface="Open Sans" panose="020B0606030504020204" pitchFamily="34" charset="0"/>
              <a:cs typeface="Open Sans" panose="020B0606030504020204" pitchFamily="34" charset="0"/>
            </a:rPr>
            <a:t>Provide real-time information.</a:t>
          </a:r>
        </a:p>
      </dsp:txBody>
      <dsp:txXfrm>
        <a:off x="7385696" y="285097"/>
        <a:ext cx="3357134" cy="2014280"/>
      </dsp:txXfrm>
    </dsp:sp>
    <dsp:sp modelId="{72DAC1CA-DDC5-4A7B-A70B-4C6B4C07A113}">
      <dsp:nvSpPr>
        <dsp:cNvPr id="0" name=""/>
        <dsp:cNvSpPr/>
      </dsp:nvSpPr>
      <dsp:spPr>
        <a:xfrm>
          <a:off x="0" y="2635092"/>
          <a:ext cx="3357134" cy="2014280"/>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latin typeface="Open Sans" panose="020B0606030504020204" pitchFamily="34" charset="0"/>
              <a:ea typeface="Open Sans" panose="020B0606030504020204" pitchFamily="34" charset="0"/>
              <a:cs typeface="Open Sans" panose="020B0606030504020204" pitchFamily="34" charset="0"/>
            </a:rPr>
            <a:t>100% Online*</a:t>
          </a:r>
        </a:p>
      </dsp:txBody>
      <dsp:txXfrm>
        <a:off x="0" y="2635092"/>
        <a:ext cx="3357134" cy="2014280"/>
      </dsp:txXfrm>
    </dsp:sp>
    <dsp:sp modelId="{6CC0D42D-D3BC-487A-8B57-7136647AE10D}">
      <dsp:nvSpPr>
        <dsp:cNvPr id="0" name=""/>
        <dsp:cNvSpPr/>
      </dsp:nvSpPr>
      <dsp:spPr>
        <a:xfrm>
          <a:off x="3692848" y="2635092"/>
          <a:ext cx="3357134" cy="20142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latin typeface="Open Sans" panose="020B0606030504020204" pitchFamily="34" charset="0"/>
              <a:ea typeface="Open Sans" panose="020B0606030504020204" pitchFamily="34" charset="0"/>
              <a:cs typeface="Open Sans" panose="020B0606030504020204" pitchFamily="34" charset="0"/>
            </a:rPr>
            <a:t>Gathers all required information that is needed for compliance as a network</a:t>
          </a:r>
        </a:p>
      </dsp:txBody>
      <dsp:txXfrm>
        <a:off x="3692848" y="2635092"/>
        <a:ext cx="3357134" cy="2014280"/>
      </dsp:txXfrm>
    </dsp:sp>
    <dsp:sp modelId="{B8901544-584A-4D14-A2E1-599202EF8126}">
      <dsp:nvSpPr>
        <dsp:cNvPr id="0" name=""/>
        <dsp:cNvSpPr/>
      </dsp:nvSpPr>
      <dsp:spPr>
        <a:xfrm>
          <a:off x="7385696" y="2635092"/>
          <a:ext cx="3357134" cy="20142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latin typeface="Open Sans" panose="020B0606030504020204" pitchFamily="34" charset="0"/>
              <a:ea typeface="Open Sans" panose="020B0606030504020204" pitchFamily="34" charset="0"/>
              <a:cs typeface="Open Sans" panose="020B0606030504020204" pitchFamily="34" charset="0"/>
            </a:rPr>
            <a:t>Maintain safe and secure client information.</a:t>
          </a:r>
        </a:p>
      </dsp:txBody>
      <dsp:txXfrm>
        <a:off x="7385696" y="2635092"/>
        <a:ext cx="3357134" cy="2014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18EBE-5AD9-4F42-8A86-B7F1733072A2}">
      <dsp:nvSpPr>
        <dsp:cNvPr id="0" name=""/>
        <dsp:cNvSpPr/>
      </dsp:nvSpPr>
      <dsp:spPr>
        <a:xfrm>
          <a:off x="2285" y="1958379"/>
          <a:ext cx="2293137" cy="2293137"/>
        </a:xfrm>
        <a:prstGeom prst="ellipse">
          <a:avLst/>
        </a:prstGeom>
        <a:solidFill>
          <a:srgbClr val="92C33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6199" tIns="24130" rIns="126199"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Open Sans" panose="020B0606030504020204" pitchFamily="34" charset="0"/>
              <a:ea typeface="Open Sans" panose="020B0606030504020204" pitchFamily="34" charset="0"/>
              <a:cs typeface="Open Sans" panose="020B0606030504020204" pitchFamily="34" charset="0"/>
            </a:rPr>
            <a:t>One-time Registration Across All Network Providers</a:t>
          </a:r>
        </a:p>
      </dsp:txBody>
      <dsp:txXfrm>
        <a:off x="338107" y="2294201"/>
        <a:ext cx="1621493" cy="1621493"/>
      </dsp:txXfrm>
    </dsp:sp>
    <dsp:sp modelId="{0E05C3EF-E0C5-45B1-8BBC-158FD5F0349C}">
      <dsp:nvSpPr>
        <dsp:cNvPr id="0" name=""/>
        <dsp:cNvSpPr/>
      </dsp:nvSpPr>
      <dsp:spPr>
        <a:xfrm>
          <a:off x="1836795" y="1958379"/>
          <a:ext cx="2293137" cy="2293137"/>
        </a:xfrm>
        <a:prstGeom prst="ellipse">
          <a:avLst/>
        </a:prstGeom>
        <a:solidFill>
          <a:srgbClr val="ED952C">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6199" tIns="24130" rIns="126199"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Open Sans" panose="020B0606030504020204" pitchFamily="34" charset="0"/>
              <a:ea typeface="Open Sans" panose="020B0606030504020204" pitchFamily="34" charset="0"/>
              <a:cs typeface="Open Sans" panose="020B0606030504020204" pitchFamily="34" charset="0"/>
            </a:rPr>
            <a:t>Confidential</a:t>
          </a:r>
        </a:p>
      </dsp:txBody>
      <dsp:txXfrm>
        <a:off x="2172617" y="2294201"/>
        <a:ext cx="1621493" cy="1621493"/>
      </dsp:txXfrm>
    </dsp:sp>
    <dsp:sp modelId="{679F27D6-73EF-43C8-B621-80851AD9D089}">
      <dsp:nvSpPr>
        <dsp:cNvPr id="0" name=""/>
        <dsp:cNvSpPr/>
      </dsp:nvSpPr>
      <dsp:spPr>
        <a:xfrm>
          <a:off x="3671306" y="1958379"/>
          <a:ext cx="2293137" cy="2293137"/>
        </a:xfrm>
        <a:prstGeom prst="ellipse">
          <a:avLst/>
        </a:prstGeom>
        <a:solidFill>
          <a:srgbClr val="98053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6199" tIns="24130" rIns="126199"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Open Sans" panose="020B0606030504020204" pitchFamily="34" charset="0"/>
              <a:ea typeface="Open Sans" panose="020B0606030504020204" pitchFamily="34" charset="0"/>
              <a:cs typeface="Open Sans" panose="020B0606030504020204" pitchFamily="34" charset="0"/>
            </a:rPr>
            <a:t>Fast &amp; Easy Check-In For Future Services</a:t>
          </a:r>
        </a:p>
      </dsp:txBody>
      <dsp:txXfrm>
        <a:off x="4007128" y="2294201"/>
        <a:ext cx="1621493" cy="1621493"/>
      </dsp:txXfrm>
    </dsp:sp>
    <dsp:sp modelId="{D958809F-818A-40BA-A658-9B390559A877}">
      <dsp:nvSpPr>
        <dsp:cNvPr id="0" name=""/>
        <dsp:cNvSpPr/>
      </dsp:nvSpPr>
      <dsp:spPr>
        <a:xfrm>
          <a:off x="5505816" y="1958379"/>
          <a:ext cx="2293137" cy="2293137"/>
        </a:xfrm>
        <a:prstGeom prst="ellipse">
          <a:avLst/>
        </a:prstGeom>
        <a:solidFill>
          <a:srgbClr val="F4436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6199" tIns="24130" rIns="126199"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Open Sans" panose="020B0606030504020204" pitchFamily="34" charset="0"/>
              <a:ea typeface="Open Sans" panose="020B0606030504020204" pitchFamily="34" charset="0"/>
              <a:cs typeface="Open Sans" panose="020B0606030504020204" pitchFamily="34" charset="0"/>
            </a:rPr>
            <a:t>Increased Resources</a:t>
          </a:r>
        </a:p>
      </dsp:txBody>
      <dsp:txXfrm>
        <a:off x="5841638" y="2294201"/>
        <a:ext cx="1621493" cy="16214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D1CC0-DDB8-40BD-98C7-9B18C54EC4F4}">
      <dsp:nvSpPr>
        <dsp:cNvPr id="0" name=""/>
        <dsp:cNvSpPr/>
      </dsp:nvSpPr>
      <dsp:spPr>
        <a:xfrm>
          <a:off x="1559" y="785169"/>
          <a:ext cx="2279916" cy="3713847"/>
        </a:xfrm>
        <a:prstGeom prst="ellipse">
          <a:avLst/>
        </a:prstGeom>
        <a:solidFill>
          <a:srgbClr val="92C33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5471" tIns="22860" rIns="125471" bIns="22860" numCol="1" spcCol="1270" anchor="ctr" anchorCtr="0">
          <a:noAutofit/>
        </a:bodyPr>
        <a:lstStyle/>
        <a:p>
          <a:pPr marL="0" lvl="0" indent="0" algn="ctr" defTabSz="800100">
            <a:lnSpc>
              <a:spcPct val="90000"/>
            </a:lnSpc>
            <a:spcBef>
              <a:spcPct val="0"/>
            </a:spcBef>
            <a:spcAft>
              <a:spcPct val="35000"/>
            </a:spcAft>
            <a:buNone/>
          </a:pPr>
          <a:r>
            <a:rPr lang="en-US" sz="1800" b="1" kern="1200">
              <a:latin typeface="Open Sans" panose="020B0606030504020204" pitchFamily="34" charset="0"/>
              <a:ea typeface="Open Sans" panose="020B0606030504020204" pitchFamily="34" charset="0"/>
              <a:cs typeface="Open Sans" panose="020B0606030504020204" pitchFamily="34" charset="0"/>
            </a:rPr>
            <a:t>EASY INTAKE</a:t>
          </a:r>
        </a:p>
        <a:p>
          <a:pPr marL="0" lvl="0" indent="0" algn="ctr" defTabSz="800100">
            <a:lnSpc>
              <a:spcPct val="90000"/>
            </a:lnSpc>
            <a:spcBef>
              <a:spcPct val="0"/>
            </a:spcBef>
            <a:spcAft>
              <a:spcPct val="35000"/>
            </a:spcAft>
            <a:buNone/>
          </a:pPr>
          <a:r>
            <a:rPr lang="en-US" sz="1800" b="1" kern="1200">
              <a:latin typeface="Open Sans" panose="020B0606030504020204" pitchFamily="34" charset="0"/>
              <a:ea typeface="Open Sans" panose="020B0606030504020204" pitchFamily="34" charset="0"/>
              <a:cs typeface="Open Sans" panose="020B0606030504020204" pitchFamily="34" charset="0"/>
            </a:rPr>
            <a:t> </a:t>
          </a:r>
          <a:r>
            <a:rPr lang="en-US" sz="1600" kern="1200">
              <a:latin typeface="Open Sans" panose="020B0606030504020204" pitchFamily="34" charset="0"/>
              <a:ea typeface="Open Sans" panose="020B0606030504020204" pitchFamily="34" charset="0"/>
              <a:cs typeface="Open Sans" panose="020B0606030504020204" pitchFamily="34" charset="0"/>
            </a:rPr>
            <a:t>Intuitive Step-By-Step Intake Process Easy For Those With Limited Computer Experience</a:t>
          </a:r>
        </a:p>
      </dsp:txBody>
      <dsp:txXfrm>
        <a:off x="335445" y="1329049"/>
        <a:ext cx="1612144" cy="2626087"/>
      </dsp:txXfrm>
    </dsp:sp>
    <dsp:sp modelId="{C66CE47A-52DB-4FBE-8581-341180D5C7E9}">
      <dsp:nvSpPr>
        <dsp:cNvPr id="0" name=""/>
        <dsp:cNvSpPr/>
      </dsp:nvSpPr>
      <dsp:spPr>
        <a:xfrm>
          <a:off x="1825492" y="785169"/>
          <a:ext cx="2279916" cy="3713847"/>
        </a:xfrm>
        <a:prstGeom prst="ellipse">
          <a:avLst/>
        </a:prstGeom>
        <a:solidFill>
          <a:srgbClr val="ED952C">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5471" tIns="22860" rIns="125471" bIns="22860" numCol="1" spcCol="1270" anchor="ctr" anchorCtr="0">
          <a:noAutofit/>
        </a:bodyPr>
        <a:lstStyle/>
        <a:p>
          <a:pPr marL="0" lvl="0" indent="0" algn="ctr" defTabSz="800100">
            <a:lnSpc>
              <a:spcPct val="90000"/>
            </a:lnSpc>
            <a:spcBef>
              <a:spcPct val="0"/>
            </a:spcBef>
            <a:spcAft>
              <a:spcPct val="35000"/>
            </a:spcAft>
            <a:buNone/>
          </a:pPr>
          <a:r>
            <a:rPr lang="en-US" sz="1800" b="1" kern="1200">
              <a:latin typeface="Open Sans" panose="020B0606030504020204" pitchFamily="34" charset="0"/>
              <a:ea typeface="Open Sans" panose="020B0606030504020204" pitchFamily="34" charset="0"/>
              <a:cs typeface="Open Sans" panose="020B0606030504020204" pitchFamily="34" charset="0"/>
            </a:rPr>
            <a:t>*PAPERLESS PROCESS</a:t>
          </a:r>
        </a:p>
        <a:p>
          <a:pPr marL="0" lvl="0" indent="0" algn="ctr" defTabSz="800100">
            <a:lnSpc>
              <a:spcPct val="90000"/>
            </a:lnSpc>
            <a:spcBef>
              <a:spcPct val="0"/>
            </a:spcBef>
            <a:spcAft>
              <a:spcPct val="35000"/>
            </a:spcAft>
            <a:buNone/>
          </a:pPr>
          <a:endParaRPr lang="en-US" sz="1800" b="1" kern="1200">
            <a:latin typeface="Open Sans" panose="020B0606030504020204" pitchFamily="34" charset="0"/>
            <a:ea typeface="Open Sans" panose="020B0606030504020204" pitchFamily="34" charset="0"/>
            <a:cs typeface="Open Sans" panose="020B0606030504020204" pitchFamily="34" charset="0"/>
          </a:endParaRPr>
        </a:p>
        <a:p>
          <a:pPr marL="0" lvl="0" indent="0" algn="ctr" defTabSz="800100">
            <a:lnSpc>
              <a:spcPct val="90000"/>
            </a:lnSpc>
            <a:spcBef>
              <a:spcPct val="0"/>
            </a:spcBef>
            <a:spcAft>
              <a:spcPct val="35000"/>
            </a:spcAft>
            <a:buNone/>
          </a:pPr>
          <a:r>
            <a:rPr lang="en-US" sz="1800" kern="1200">
              <a:latin typeface="Open Sans" panose="020B0606030504020204" pitchFamily="34" charset="0"/>
              <a:ea typeface="Open Sans" panose="020B0606030504020204" pitchFamily="34" charset="0"/>
              <a:cs typeface="Open Sans" panose="020B0606030504020204" pitchFamily="34" charset="0"/>
            </a:rPr>
            <a:t> </a:t>
          </a:r>
          <a:r>
            <a:rPr lang="en-US" sz="1600" kern="1200">
              <a:latin typeface="Open Sans" panose="020B0606030504020204" pitchFamily="34" charset="0"/>
              <a:ea typeface="Open Sans" panose="020B0606030504020204" pitchFamily="34" charset="0"/>
              <a:cs typeface="Open Sans" panose="020B0606030504020204" pitchFamily="34" charset="0"/>
            </a:rPr>
            <a:t>Eliminates The Need For Hardcopy Client Files</a:t>
          </a:r>
        </a:p>
      </dsp:txBody>
      <dsp:txXfrm>
        <a:off x="2159378" y="1329049"/>
        <a:ext cx="1612144" cy="2626087"/>
      </dsp:txXfrm>
    </dsp:sp>
    <dsp:sp modelId="{258E026D-183B-4C70-9762-99914E0E78E6}">
      <dsp:nvSpPr>
        <dsp:cNvPr id="0" name=""/>
        <dsp:cNvSpPr/>
      </dsp:nvSpPr>
      <dsp:spPr>
        <a:xfrm>
          <a:off x="3649426" y="785169"/>
          <a:ext cx="2279916" cy="3713847"/>
        </a:xfrm>
        <a:prstGeom prst="ellipse">
          <a:avLst/>
        </a:prstGeom>
        <a:solidFill>
          <a:srgbClr val="ED952C">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5471" tIns="20320" rIns="125471" bIns="20320" numCol="1" spcCol="1270" anchor="ctr" anchorCtr="0">
          <a:noAutofit/>
        </a:bodyPr>
        <a:lstStyle/>
        <a:p>
          <a:pPr marL="0" lvl="0" indent="0" algn="ctr" defTabSz="711200">
            <a:lnSpc>
              <a:spcPct val="90000"/>
            </a:lnSpc>
            <a:spcBef>
              <a:spcPct val="0"/>
            </a:spcBef>
            <a:spcAft>
              <a:spcPct val="35000"/>
            </a:spcAft>
            <a:buNone/>
          </a:pPr>
          <a:r>
            <a:rPr lang="en-US" sz="1600" b="1" i="0" kern="1200">
              <a:latin typeface="Open Sans" panose="020B0606030504020204" pitchFamily="34" charset="0"/>
              <a:ea typeface="Open Sans" panose="020B0606030504020204" pitchFamily="34" charset="0"/>
              <a:cs typeface="Open Sans" panose="020B0606030504020204" pitchFamily="34" charset="0"/>
            </a:rPr>
            <a:t>AUTOMATED COMPLIANCE</a:t>
          </a:r>
        </a:p>
        <a:p>
          <a:pPr marL="0" lvl="0" indent="0" algn="ctr" defTabSz="711200">
            <a:lnSpc>
              <a:spcPct val="90000"/>
            </a:lnSpc>
            <a:spcBef>
              <a:spcPct val="0"/>
            </a:spcBef>
            <a:spcAft>
              <a:spcPct val="35000"/>
            </a:spcAft>
            <a:buNone/>
          </a:pPr>
          <a:r>
            <a:rPr lang="en-US" sz="1600" b="1" kern="1200">
              <a:latin typeface="Open Sans" panose="020B0606030504020204" pitchFamily="34" charset="0"/>
              <a:ea typeface="Open Sans" panose="020B0606030504020204" pitchFamily="34" charset="0"/>
              <a:cs typeface="Open Sans" panose="020B0606030504020204" pitchFamily="34" charset="0"/>
            </a:rPr>
            <a:t> </a:t>
          </a:r>
          <a:r>
            <a:rPr lang="en-US" sz="1600" kern="1200">
              <a:latin typeface="Open Sans" panose="020B0606030504020204" pitchFamily="34" charset="0"/>
              <a:ea typeface="Open Sans" panose="020B0606030504020204" pitchFamily="34" charset="0"/>
              <a:cs typeface="Open Sans" panose="020B0606030504020204" pitchFamily="34" charset="0"/>
            </a:rPr>
            <a:t>TEFAP Requirements Including Electronic Signature, Eligibility, &amp; Reporting Directly In The Software</a:t>
          </a:r>
        </a:p>
      </dsp:txBody>
      <dsp:txXfrm>
        <a:off x="3983312" y="1329049"/>
        <a:ext cx="1612144" cy="2626087"/>
      </dsp:txXfrm>
    </dsp:sp>
    <dsp:sp modelId="{AD4AE6A8-7A0B-4856-BAF5-3BC169263483}">
      <dsp:nvSpPr>
        <dsp:cNvPr id="0" name=""/>
        <dsp:cNvSpPr/>
      </dsp:nvSpPr>
      <dsp:spPr>
        <a:xfrm>
          <a:off x="5473359" y="785169"/>
          <a:ext cx="2279916" cy="3713847"/>
        </a:xfrm>
        <a:prstGeom prst="ellipse">
          <a:avLst/>
        </a:prstGeom>
        <a:solidFill>
          <a:srgbClr val="B91D4A">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5471" tIns="22860" rIns="125471" bIns="22860" numCol="1" spcCol="1270" anchor="ctr" anchorCtr="0">
          <a:noAutofit/>
        </a:bodyPr>
        <a:lstStyle/>
        <a:p>
          <a:pPr marL="0" lvl="0" indent="0" algn="ctr" defTabSz="800100">
            <a:lnSpc>
              <a:spcPct val="90000"/>
            </a:lnSpc>
            <a:spcBef>
              <a:spcPct val="0"/>
            </a:spcBef>
            <a:spcAft>
              <a:spcPct val="35000"/>
            </a:spcAft>
            <a:buNone/>
          </a:pPr>
          <a:r>
            <a:rPr lang="en-US" sz="1800" b="1" kern="1200">
              <a:latin typeface="Open Sans" panose="020B0606030504020204" pitchFamily="34" charset="0"/>
              <a:ea typeface="Open Sans" panose="020B0606030504020204" pitchFamily="34" charset="0"/>
              <a:cs typeface="Open Sans" panose="020B0606030504020204" pitchFamily="34" charset="0"/>
            </a:rPr>
            <a:t>GRAPHIC REPORTING</a:t>
          </a:r>
        </a:p>
        <a:p>
          <a:pPr marL="0" lvl="0" indent="0" algn="ctr" defTabSz="800100">
            <a:lnSpc>
              <a:spcPct val="90000"/>
            </a:lnSpc>
            <a:spcBef>
              <a:spcPct val="0"/>
            </a:spcBef>
            <a:spcAft>
              <a:spcPct val="35000"/>
            </a:spcAft>
            <a:buNone/>
          </a:pPr>
          <a:r>
            <a:rPr lang="en-US" sz="1800" b="1" kern="1200">
              <a:latin typeface="Open Sans" panose="020B0606030504020204" pitchFamily="34" charset="0"/>
              <a:ea typeface="Open Sans" panose="020B0606030504020204" pitchFamily="34" charset="0"/>
              <a:cs typeface="Open Sans" panose="020B0606030504020204" pitchFamily="34" charset="0"/>
            </a:rPr>
            <a:t> </a:t>
          </a:r>
          <a:r>
            <a:rPr lang="en-US" sz="1800" kern="1200">
              <a:latin typeface="Open Sans" panose="020B0606030504020204" pitchFamily="34" charset="0"/>
              <a:ea typeface="Open Sans" panose="020B0606030504020204" pitchFamily="34" charset="0"/>
              <a:cs typeface="Open Sans" panose="020B0606030504020204" pitchFamily="34" charset="0"/>
            </a:rPr>
            <a:t> </a:t>
          </a:r>
          <a:r>
            <a:rPr lang="en-US" sz="1600" kern="1200">
              <a:latin typeface="Open Sans" panose="020B0606030504020204" pitchFamily="34" charset="0"/>
              <a:ea typeface="Open Sans" panose="020B0606030504020204" pitchFamily="34" charset="0"/>
              <a:cs typeface="Open Sans" panose="020B0606030504020204" pitchFamily="34" charset="0"/>
            </a:rPr>
            <a:t>Generate Custom Reports Saving Hours Of Manual Tabulation &amp; Making Analysis Easy</a:t>
          </a:r>
        </a:p>
      </dsp:txBody>
      <dsp:txXfrm>
        <a:off x="5807245" y="1329049"/>
        <a:ext cx="1612144" cy="2626087"/>
      </dsp:txXfrm>
    </dsp:sp>
    <dsp:sp modelId="{5BE90FEC-112D-4EC6-99CE-63B792CE4F0C}">
      <dsp:nvSpPr>
        <dsp:cNvPr id="0" name=""/>
        <dsp:cNvSpPr/>
      </dsp:nvSpPr>
      <dsp:spPr>
        <a:xfrm>
          <a:off x="7297292" y="785169"/>
          <a:ext cx="2279916" cy="3713847"/>
        </a:xfrm>
        <a:prstGeom prst="ellipse">
          <a:avLst/>
        </a:prstGeom>
        <a:solidFill>
          <a:srgbClr val="F05D77">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5471" tIns="22860" rIns="125471" bIns="22860" numCol="1" spcCol="1270" anchor="ctr" anchorCtr="0">
          <a:noAutofit/>
        </a:bodyPr>
        <a:lstStyle/>
        <a:p>
          <a:pPr marL="0" lvl="0" indent="0" algn="ctr" defTabSz="800100">
            <a:lnSpc>
              <a:spcPct val="90000"/>
            </a:lnSpc>
            <a:spcBef>
              <a:spcPct val="0"/>
            </a:spcBef>
            <a:spcAft>
              <a:spcPct val="35000"/>
            </a:spcAft>
            <a:buNone/>
          </a:pPr>
          <a:r>
            <a:rPr lang="en-US" sz="1800" b="1" kern="1200">
              <a:latin typeface="Open Sans" panose="020B0606030504020204" pitchFamily="34" charset="0"/>
              <a:ea typeface="Open Sans" panose="020B0606030504020204" pitchFamily="34" charset="0"/>
              <a:cs typeface="Open Sans" panose="020B0606030504020204" pitchFamily="34" charset="0"/>
            </a:rPr>
            <a:t>MULTI-PROGRAM TRACKING</a:t>
          </a:r>
        </a:p>
        <a:p>
          <a:pPr marL="0" lvl="0" indent="0" algn="ctr" defTabSz="800100">
            <a:lnSpc>
              <a:spcPct val="90000"/>
            </a:lnSpc>
            <a:spcBef>
              <a:spcPct val="0"/>
            </a:spcBef>
            <a:spcAft>
              <a:spcPct val="35000"/>
            </a:spcAft>
            <a:buNone/>
          </a:pPr>
          <a:r>
            <a:rPr lang="en-US" sz="1800" b="1" kern="1200">
              <a:latin typeface="Open Sans" panose="020B0606030504020204" pitchFamily="34" charset="0"/>
              <a:ea typeface="Open Sans" panose="020B0606030504020204" pitchFamily="34" charset="0"/>
              <a:cs typeface="Open Sans" panose="020B0606030504020204" pitchFamily="34" charset="0"/>
            </a:rPr>
            <a:t> </a:t>
          </a:r>
          <a:r>
            <a:rPr lang="en-US" sz="1800" kern="1200">
              <a:latin typeface="Open Sans" panose="020B0606030504020204" pitchFamily="34" charset="0"/>
              <a:ea typeface="Open Sans" panose="020B0606030504020204" pitchFamily="34" charset="0"/>
              <a:cs typeface="Open Sans" panose="020B0606030504020204" pitchFamily="34" charset="0"/>
            </a:rPr>
            <a:t> </a:t>
          </a:r>
          <a:r>
            <a:rPr lang="en-US" sz="1600" kern="1200">
              <a:latin typeface="Open Sans" panose="020B0606030504020204" pitchFamily="34" charset="0"/>
              <a:ea typeface="Open Sans" panose="020B0606030504020204" pitchFamily="34" charset="0"/>
              <a:cs typeface="Open Sans" panose="020B0606030504020204" pitchFamily="34" charset="0"/>
            </a:rPr>
            <a:t>Track All Programs Across AFFB’s Entire Network For Accurate Unduplicated Reporting</a:t>
          </a:r>
        </a:p>
      </dsp:txBody>
      <dsp:txXfrm>
        <a:off x="7631178" y="1329049"/>
        <a:ext cx="1612144" cy="2626087"/>
      </dsp:txXfrm>
    </dsp:sp>
    <dsp:sp modelId="{36E65168-84D7-4C96-9B2F-496D4387F2D0}">
      <dsp:nvSpPr>
        <dsp:cNvPr id="0" name=""/>
        <dsp:cNvSpPr/>
      </dsp:nvSpPr>
      <dsp:spPr>
        <a:xfrm>
          <a:off x="9121226" y="785169"/>
          <a:ext cx="2535814" cy="3713847"/>
        </a:xfrm>
        <a:prstGeom prst="ellipse">
          <a:avLst/>
        </a:prstGeom>
        <a:solidFill>
          <a:srgbClr val="F05D77">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5471" tIns="22860" rIns="125471" bIns="22860" numCol="1" spcCol="1270" anchor="ctr" anchorCtr="0">
          <a:noAutofit/>
        </a:bodyPr>
        <a:lstStyle/>
        <a:p>
          <a:pPr marL="0" lvl="0" indent="0" algn="ctr" defTabSz="800100">
            <a:lnSpc>
              <a:spcPct val="90000"/>
            </a:lnSpc>
            <a:spcBef>
              <a:spcPct val="0"/>
            </a:spcBef>
            <a:spcAft>
              <a:spcPct val="35000"/>
            </a:spcAft>
            <a:buNone/>
          </a:pPr>
          <a:r>
            <a:rPr lang="en-US" sz="1800" b="1" kern="1200">
              <a:latin typeface="Open Sans" panose="020B0606030504020204" pitchFamily="34" charset="0"/>
              <a:ea typeface="Open Sans" panose="020B0606030504020204" pitchFamily="34" charset="0"/>
              <a:cs typeface="Open Sans" panose="020B0606030504020204" pitchFamily="34" charset="0"/>
            </a:rPr>
            <a:t>IMPROVED EFFICIENCY </a:t>
          </a:r>
        </a:p>
        <a:p>
          <a:pPr marL="0" lvl="0" indent="0" algn="ctr" defTabSz="800100">
            <a:lnSpc>
              <a:spcPct val="90000"/>
            </a:lnSpc>
            <a:spcBef>
              <a:spcPct val="0"/>
            </a:spcBef>
            <a:spcAft>
              <a:spcPct val="35000"/>
            </a:spcAft>
            <a:buNone/>
          </a:pPr>
          <a:endParaRPr lang="en-US" sz="1800" b="1" kern="1200">
            <a:latin typeface="Open Sans" panose="020B0606030504020204" pitchFamily="34" charset="0"/>
            <a:ea typeface="Open Sans" panose="020B0606030504020204" pitchFamily="34" charset="0"/>
            <a:cs typeface="Open Sans" panose="020B0606030504020204" pitchFamily="34" charset="0"/>
          </a:endParaRPr>
        </a:p>
        <a:p>
          <a:pPr marL="0" lvl="0" indent="0" algn="ctr" defTabSz="800100">
            <a:lnSpc>
              <a:spcPct val="90000"/>
            </a:lnSpc>
            <a:spcBef>
              <a:spcPct val="0"/>
            </a:spcBef>
            <a:spcAft>
              <a:spcPct val="35000"/>
            </a:spcAft>
            <a:buNone/>
          </a:pPr>
          <a:r>
            <a:rPr lang="en-US" sz="1800" kern="1200">
              <a:latin typeface="Open Sans" panose="020B0606030504020204" pitchFamily="34" charset="0"/>
              <a:ea typeface="Open Sans" panose="020B0606030504020204" pitchFamily="34" charset="0"/>
              <a:cs typeface="Open Sans" panose="020B0606030504020204" pitchFamily="34" charset="0"/>
            </a:rPr>
            <a:t> </a:t>
          </a:r>
          <a:r>
            <a:rPr lang="en-US" sz="1600" kern="1200">
              <a:latin typeface="Open Sans" panose="020B0606030504020204" pitchFamily="34" charset="0"/>
              <a:ea typeface="Open Sans" panose="020B0606030504020204" pitchFamily="34" charset="0"/>
              <a:cs typeface="Open Sans" panose="020B0606030504020204" pitchFamily="34" charset="0"/>
            </a:rPr>
            <a:t>Increase Our Network’s Efficiency &amp; Communication</a:t>
          </a:r>
        </a:p>
      </dsp:txBody>
      <dsp:txXfrm>
        <a:off x="9492587" y="1329049"/>
        <a:ext cx="1793092" cy="2626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0573F-5B58-4251-9427-2763F5CC68D1}">
      <dsp:nvSpPr>
        <dsp:cNvPr id="0" name=""/>
        <dsp:cNvSpPr/>
      </dsp:nvSpPr>
      <dsp:spPr>
        <a:xfrm>
          <a:off x="1340900" y="762004"/>
          <a:ext cx="2051526" cy="4966846"/>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en-US" sz="2600" b="1"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Child &amp; Family Pantries</a:t>
          </a:r>
        </a:p>
        <a:p>
          <a:pPr marL="171450" lvl="1" indent="-171450" algn="l" defTabSz="800100">
            <a:lnSpc>
              <a:spcPct val="90000"/>
            </a:lnSpc>
            <a:spcBef>
              <a:spcPct val="0"/>
            </a:spcBef>
            <a:spcAft>
              <a:spcPct val="15000"/>
            </a:spcAft>
            <a:buChar char="•"/>
          </a:pPr>
          <a:r>
            <a:rPr lang="en-US" sz="1800"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All Non –TEFAP</a:t>
          </a:r>
        </a:p>
        <a:p>
          <a:pPr marL="171450" lvl="1" indent="-171450" algn="l" defTabSz="800100">
            <a:lnSpc>
              <a:spcPct val="90000"/>
            </a:lnSpc>
            <a:spcBef>
              <a:spcPct val="0"/>
            </a:spcBef>
            <a:spcAft>
              <a:spcPct val="15000"/>
            </a:spcAft>
            <a:buChar char="•"/>
          </a:pPr>
          <a:r>
            <a:rPr lang="en-US" sz="1800"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In Schools or Child Centered Organizations</a:t>
          </a:r>
        </a:p>
        <a:p>
          <a:pPr marL="171450" lvl="1" indent="-171450" algn="l" defTabSz="800100">
            <a:lnSpc>
              <a:spcPct val="90000"/>
            </a:lnSpc>
            <a:spcBef>
              <a:spcPct val="0"/>
            </a:spcBef>
            <a:spcAft>
              <a:spcPct val="15000"/>
            </a:spcAft>
            <a:buChar char="•"/>
          </a:pPr>
          <a:r>
            <a:rPr lang="en-US" sz="1800"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Via Choice / Walk Up / Drive Thru</a:t>
          </a:r>
        </a:p>
      </dsp:txBody>
      <dsp:txXfrm>
        <a:off x="1340900" y="762004"/>
        <a:ext cx="2051526" cy="4966846"/>
      </dsp:txXfrm>
    </dsp:sp>
    <dsp:sp modelId="{6B622176-7B31-493F-9E31-B5299E1AA4E6}">
      <dsp:nvSpPr>
        <dsp:cNvPr id="0" name=""/>
        <dsp:cNvSpPr/>
      </dsp:nvSpPr>
      <dsp:spPr>
        <a:xfrm>
          <a:off x="3547626" y="1225550"/>
          <a:ext cx="1978395" cy="4475447"/>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1"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Phone* Calls</a:t>
          </a:r>
        </a:p>
        <a:p>
          <a:pPr marL="171450" lvl="1" indent="-171450" algn="l" defTabSz="800100">
            <a:lnSpc>
              <a:spcPct val="90000"/>
            </a:lnSpc>
            <a:spcBef>
              <a:spcPct val="0"/>
            </a:spcBef>
            <a:spcAft>
              <a:spcPct val="15000"/>
            </a:spcAft>
            <a:buFont typeface="Arial" panose="020B0604020202020204" pitchFamily="34" charset="0"/>
            <a:buChar char="•"/>
          </a:pPr>
          <a:r>
            <a:rPr lang="en-US" sz="1800" b="0"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TEFAP Still Needs Signing</a:t>
          </a:r>
        </a:p>
        <a:p>
          <a:pPr marL="171450" lvl="1" indent="-171450" algn="l" defTabSz="800100">
            <a:lnSpc>
              <a:spcPct val="90000"/>
            </a:lnSpc>
            <a:spcBef>
              <a:spcPct val="0"/>
            </a:spcBef>
            <a:spcAft>
              <a:spcPct val="15000"/>
            </a:spcAft>
            <a:buFont typeface="Arial" panose="020B0604020202020204" pitchFamily="34" charset="0"/>
            <a:buChar char="•"/>
          </a:pPr>
          <a:r>
            <a:rPr lang="en-US" sz="1800" b="0"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Via </a:t>
          </a:r>
          <a:r>
            <a:rPr lang="en-US" sz="1800" b="0" kern="120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OfficePhones</a:t>
          </a:r>
          <a:endParaRPr lang="en-US" sz="1800" b="0"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sp:txBody>
      <dsp:txXfrm>
        <a:off x="3547626" y="1225550"/>
        <a:ext cx="1978395" cy="4475447"/>
      </dsp:txXfrm>
    </dsp:sp>
    <dsp:sp modelId="{B28238FA-E7C7-4450-99E5-9B6FF3EC34D3}">
      <dsp:nvSpPr>
        <dsp:cNvPr id="0" name=""/>
        <dsp:cNvSpPr/>
      </dsp:nvSpPr>
      <dsp:spPr>
        <a:xfrm>
          <a:off x="5678414" y="1147431"/>
          <a:ext cx="3142986" cy="4542418"/>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1"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Agency Pantries</a:t>
          </a:r>
        </a:p>
        <a:p>
          <a:pPr marL="171450" lvl="1" indent="-171450" algn="l" defTabSz="800100">
            <a:lnSpc>
              <a:spcPct val="90000"/>
            </a:lnSpc>
            <a:spcBef>
              <a:spcPct val="0"/>
            </a:spcBef>
            <a:spcAft>
              <a:spcPct val="15000"/>
            </a:spcAft>
            <a:buChar char="•"/>
          </a:pPr>
          <a:r>
            <a:rPr lang="en-US" sz="1800"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TEFAP or Non-TEFAP Sites</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In a Variety of Organizations</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Via Choice / Walk Up / Drive Thru</a:t>
          </a:r>
        </a:p>
      </dsp:txBody>
      <dsp:txXfrm>
        <a:off x="5678414" y="1147431"/>
        <a:ext cx="3142986" cy="4542418"/>
      </dsp:txXfrm>
    </dsp:sp>
    <dsp:sp modelId="{A52085D2-25C3-4A4D-99FB-9383AF570378}">
      <dsp:nvSpPr>
        <dsp:cNvPr id="0" name=""/>
        <dsp:cNvSpPr/>
      </dsp:nvSpPr>
      <dsp:spPr>
        <a:xfrm>
          <a:off x="8972793" y="574633"/>
          <a:ext cx="3563614" cy="5140369"/>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1"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Mobile Pantries*</a:t>
          </a:r>
        </a:p>
        <a:p>
          <a:pPr marL="171450" lvl="1" indent="-171450" algn="l" defTabSz="800100">
            <a:lnSpc>
              <a:spcPct val="90000"/>
            </a:lnSpc>
            <a:spcBef>
              <a:spcPct val="0"/>
            </a:spcBef>
            <a:spcAft>
              <a:spcPct val="15000"/>
            </a:spcAft>
            <a:buFont typeface="Arial" panose="020B0604020202020204" pitchFamily="34" charset="0"/>
            <a:buNone/>
          </a:pPr>
          <a:r>
            <a:rPr lang="en-US" sz="1800" b="1" i="1" u="none"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TEFAP Mobiles</a:t>
          </a:r>
        </a:p>
        <a:p>
          <a:pPr marL="228600" lvl="2" indent="-114300" algn="l" defTabSz="622300">
            <a:lnSpc>
              <a:spcPct val="90000"/>
            </a:lnSpc>
            <a:spcBef>
              <a:spcPct val="0"/>
            </a:spcBef>
            <a:spcAft>
              <a:spcPct val="15000"/>
            </a:spcAft>
            <a:buFont typeface="Arial" panose="020B0604020202020204" pitchFamily="34" charset="0"/>
            <a:buNone/>
          </a:pPr>
          <a:r>
            <a:rPr lang="en-US" sz="1400" u="none"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(USDA Subsidized Products: Protein, Dry Goods, &amp; Produce)</a:t>
          </a:r>
        </a:p>
        <a:p>
          <a:pPr marL="114300" lvl="1" indent="-114300" algn="l" defTabSz="622300">
            <a:lnSpc>
              <a:spcPct val="90000"/>
            </a:lnSpc>
            <a:spcBef>
              <a:spcPct val="0"/>
            </a:spcBef>
            <a:spcAft>
              <a:spcPct val="15000"/>
            </a:spcAft>
            <a:buFont typeface="Arial" panose="020B0604020202020204" pitchFamily="34" charset="0"/>
            <a:buNone/>
          </a:pPr>
          <a:endParaRPr lang="en-US" sz="1400" u="none"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pPr marL="171450" lvl="1" indent="-171450" algn="l" defTabSz="800100">
            <a:lnSpc>
              <a:spcPct val="90000"/>
            </a:lnSpc>
            <a:spcBef>
              <a:spcPct val="0"/>
            </a:spcBef>
            <a:spcAft>
              <a:spcPct val="15000"/>
            </a:spcAft>
            <a:buFont typeface="Arial" panose="020B0604020202020204" pitchFamily="34" charset="0"/>
            <a:buNone/>
          </a:pPr>
          <a:r>
            <a:rPr lang="en-US" sz="1800" b="1" i="1"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Non – TEFAP</a:t>
          </a:r>
          <a:endParaRPr lang="en-US" sz="1400" b="1" i="1" u="sng"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b="1" u="none"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Mobile Pantries</a:t>
          </a:r>
        </a:p>
        <a:p>
          <a:pPr marL="228600" lvl="2" indent="-114300" algn="l" defTabSz="622300">
            <a:lnSpc>
              <a:spcPct val="90000"/>
            </a:lnSpc>
            <a:spcBef>
              <a:spcPct val="0"/>
            </a:spcBef>
            <a:spcAft>
              <a:spcPct val="15000"/>
            </a:spcAft>
            <a:buNone/>
          </a:pPr>
          <a:r>
            <a:rPr lang="en-US" sz="1400"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(With </a:t>
          </a:r>
          <a:r>
            <a:rPr lang="en-US" sz="1400" kern="120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Protein,Dry</a:t>
          </a:r>
          <a:r>
            <a:rPr lang="en-US" sz="1400"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Goods, &amp; Produce)</a:t>
          </a:r>
        </a:p>
        <a:p>
          <a:pPr marL="171450" lvl="1" indent="-171450" algn="l" defTabSz="800100">
            <a:lnSpc>
              <a:spcPct val="90000"/>
            </a:lnSpc>
            <a:spcBef>
              <a:spcPct val="0"/>
            </a:spcBef>
            <a:spcAft>
              <a:spcPct val="15000"/>
            </a:spcAft>
            <a:buFont typeface="Arial" panose="020B0604020202020204" pitchFamily="34" charset="0"/>
            <a:buChar char="•"/>
          </a:pPr>
          <a:r>
            <a:rPr lang="en-US" sz="1800" b="1" u="none"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Mobile Farm Markets</a:t>
          </a:r>
        </a:p>
        <a:p>
          <a:pPr marL="228600" lvl="2" indent="-114300" algn="l" defTabSz="622300">
            <a:lnSpc>
              <a:spcPct val="90000"/>
            </a:lnSpc>
            <a:spcBef>
              <a:spcPct val="0"/>
            </a:spcBef>
            <a:spcAft>
              <a:spcPct val="15000"/>
            </a:spcAft>
            <a:buNone/>
          </a:pPr>
          <a:r>
            <a:rPr lang="en-US" sz="1400"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(Produce only)</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In a Variety of Locations</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Via Drive Thru*</a:t>
          </a:r>
        </a:p>
      </dsp:txBody>
      <dsp:txXfrm>
        <a:off x="8972793" y="574633"/>
        <a:ext cx="3563614" cy="5140369"/>
      </dsp:txXfrm>
    </dsp:sp>
    <dsp:sp modelId="{508EED13-5CD7-4658-B4BC-1F0C733CF087}">
      <dsp:nvSpPr>
        <dsp:cNvPr id="0" name=""/>
        <dsp:cNvSpPr/>
      </dsp:nvSpPr>
      <dsp:spPr>
        <a:xfrm>
          <a:off x="4118034" y="4652627"/>
          <a:ext cx="7740025" cy="86581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ts val="0"/>
            </a:spcAft>
            <a:buNone/>
          </a:pPr>
          <a:r>
            <a:rPr lang="en-US" sz="2800" b="1" kern="12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TEFAP</a:t>
          </a:r>
          <a:endParaRPr lang="en-US" sz="3200" b="1" kern="12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a:p>
          <a:pPr marL="0" lvl="0" indent="0" algn="ctr" defTabSz="1244600">
            <a:lnSpc>
              <a:spcPct val="100000"/>
            </a:lnSpc>
            <a:spcBef>
              <a:spcPct val="0"/>
            </a:spcBef>
            <a:spcAft>
              <a:spcPts val="0"/>
            </a:spcAft>
            <a:buNone/>
          </a:pPr>
          <a:r>
            <a:rPr lang="en-US" sz="2000" b="1"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a:t>
          </a:r>
          <a:r>
            <a:rPr lang="en-US" sz="2000"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he </a:t>
          </a:r>
          <a:r>
            <a:rPr lang="en-US" sz="2000" b="1"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E</a:t>
          </a:r>
          <a:r>
            <a:rPr lang="en-US" sz="2000"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mergency </a:t>
          </a:r>
          <a:r>
            <a:rPr lang="en-US" sz="2000" b="1"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a:t>
          </a:r>
          <a:r>
            <a:rPr lang="en-US" sz="2000"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ood </a:t>
          </a:r>
          <a:r>
            <a:rPr lang="en-US" sz="2000" b="1"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a:t>
          </a:r>
          <a:r>
            <a:rPr lang="en-US" sz="2000"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ssistance </a:t>
          </a:r>
          <a:r>
            <a:rPr lang="en-US" sz="2000" b="1"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a:t>
          </a:r>
          <a:r>
            <a:rPr lang="en-US" sz="2000"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rogram</a:t>
          </a:r>
          <a:endParaRPr lang="en-US" sz="1600" kern="12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sp:txBody>
      <dsp:txXfrm>
        <a:off x="4118034" y="4652627"/>
        <a:ext cx="7740025" cy="8658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19412-C942-4C13-8C15-E99BDBEAEED3}">
      <dsp:nvSpPr>
        <dsp:cNvPr id="0" name=""/>
        <dsp:cNvSpPr/>
      </dsp:nvSpPr>
      <dsp:spPr>
        <a:xfrm>
          <a:off x="1896" y="2172348"/>
          <a:ext cx="2513303" cy="2513303"/>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cap="all" baseline="0">
              <a:latin typeface="Open Sans" panose="020B0606030504020204" pitchFamily="34" charset="0"/>
              <a:ea typeface="Open Sans" panose="020B0606030504020204" pitchFamily="34" charset="0"/>
              <a:cs typeface="Open Sans" panose="020B0606030504020204" pitchFamily="34" charset="0"/>
            </a:rPr>
            <a:t>FLORIDA</a:t>
          </a:r>
          <a:r>
            <a:rPr lang="en-US" sz="2400" b="1" kern="1200" cap="all" baseline="0">
              <a:latin typeface="Open Sans" panose="020B0606030504020204" pitchFamily="34" charset="0"/>
              <a:ea typeface="Open Sans" panose="020B0606030504020204" pitchFamily="34" charset="0"/>
              <a:cs typeface="Open Sans" panose="020B0606030504020204" pitchFamily="34" charset="0"/>
            </a:rPr>
            <a:t> RESIDENCY</a:t>
          </a:r>
          <a:endParaRPr lang="en-US" sz="2200" b="1" kern="1200" cap="all" baseline="0">
            <a:latin typeface="Open Sans" panose="020B0606030504020204" pitchFamily="34" charset="0"/>
            <a:ea typeface="Open Sans" panose="020B0606030504020204" pitchFamily="34" charset="0"/>
            <a:cs typeface="Open Sans" panose="020B0606030504020204" pitchFamily="34" charset="0"/>
          </a:endParaRPr>
        </a:p>
      </dsp:txBody>
      <dsp:txXfrm>
        <a:off x="369961" y="2540413"/>
        <a:ext cx="1777173" cy="1777173"/>
      </dsp:txXfrm>
    </dsp:sp>
    <dsp:sp modelId="{08043FA2-74D2-4499-8B24-BADE53ED50D1}">
      <dsp:nvSpPr>
        <dsp:cNvPr id="0" name=""/>
        <dsp:cNvSpPr/>
      </dsp:nvSpPr>
      <dsp:spPr>
        <a:xfrm>
          <a:off x="2719279" y="2700141"/>
          <a:ext cx="1457716" cy="1457716"/>
        </a:xfrm>
        <a:prstGeom prst="mathPlus">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912499" y="3257572"/>
        <a:ext cx="1071276" cy="342854"/>
      </dsp:txXfrm>
    </dsp:sp>
    <dsp:sp modelId="{9A5D0E0B-D136-422E-B9C0-2B6F6ED81D64}">
      <dsp:nvSpPr>
        <dsp:cNvPr id="0" name=""/>
        <dsp:cNvSpPr/>
      </dsp:nvSpPr>
      <dsp:spPr>
        <a:xfrm>
          <a:off x="4381076" y="2172348"/>
          <a:ext cx="2513303" cy="2513303"/>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cap="all" baseline="0">
              <a:latin typeface="Open Sans" panose="020B0606030504020204" pitchFamily="34" charset="0"/>
              <a:ea typeface="Open Sans" panose="020B0606030504020204" pitchFamily="34" charset="0"/>
              <a:cs typeface="Open Sans" panose="020B0606030504020204" pitchFamily="34" charset="0"/>
            </a:rPr>
            <a:t>Social Service Benefit(s)</a:t>
          </a:r>
        </a:p>
        <a:p>
          <a:pPr marL="0" lvl="0" indent="0" algn="ctr" defTabSz="800100">
            <a:lnSpc>
              <a:spcPct val="90000"/>
            </a:lnSpc>
            <a:spcBef>
              <a:spcPct val="0"/>
            </a:spcBef>
            <a:spcAft>
              <a:spcPct val="35000"/>
            </a:spcAft>
            <a:buFont typeface="Arial" panose="020B0604020202020204" pitchFamily="34" charset="0"/>
            <a:buNone/>
          </a:pPr>
          <a:r>
            <a:rPr lang="en-US" sz="1800" i="1" kern="1200" cap="all" baseline="0">
              <a:latin typeface="Open Sans" panose="020B0606030504020204" pitchFamily="34" charset="0"/>
              <a:ea typeface="Open Sans" panose="020B0606030504020204" pitchFamily="34" charset="0"/>
              <a:cs typeface="Open Sans" panose="020B0606030504020204" pitchFamily="34" charset="0"/>
            </a:rPr>
            <a:t>And/or</a:t>
          </a:r>
        </a:p>
        <a:p>
          <a:pPr marL="0" lvl="0" indent="0" algn="ctr" defTabSz="800100">
            <a:lnSpc>
              <a:spcPct val="90000"/>
            </a:lnSpc>
            <a:spcBef>
              <a:spcPct val="0"/>
            </a:spcBef>
            <a:spcAft>
              <a:spcPct val="35000"/>
            </a:spcAft>
            <a:buFont typeface="Arial" panose="020B0604020202020204" pitchFamily="34" charset="0"/>
            <a:buNone/>
          </a:pPr>
          <a:r>
            <a:rPr lang="en-US" sz="1800" b="1" kern="1200" cap="all" baseline="0">
              <a:latin typeface="Open Sans" panose="020B0606030504020204" pitchFamily="34" charset="0"/>
              <a:ea typeface="Open Sans" panose="020B0606030504020204" pitchFamily="34" charset="0"/>
              <a:cs typeface="Open Sans" panose="020B0606030504020204" pitchFamily="34" charset="0"/>
            </a:rPr>
            <a:t>Qualified</a:t>
          </a:r>
        </a:p>
        <a:p>
          <a:pPr marL="0" lvl="0" indent="0" algn="ctr" defTabSz="800100">
            <a:lnSpc>
              <a:spcPct val="90000"/>
            </a:lnSpc>
            <a:spcBef>
              <a:spcPct val="0"/>
            </a:spcBef>
            <a:spcAft>
              <a:spcPct val="35000"/>
            </a:spcAft>
            <a:buFont typeface="Arial" panose="020B0604020202020204" pitchFamily="34" charset="0"/>
            <a:buNone/>
          </a:pPr>
          <a:r>
            <a:rPr lang="en-US" sz="1800" b="1" kern="1200" cap="all" baseline="0">
              <a:latin typeface="Open Sans" panose="020B0606030504020204" pitchFamily="34" charset="0"/>
              <a:ea typeface="Open Sans" panose="020B0606030504020204" pitchFamily="34" charset="0"/>
              <a:cs typeface="Open Sans" panose="020B0606030504020204" pitchFamily="34" charset="0"/>
            </a:rPr>
            <a:t>Income </a:t>
          </a:r>
          <a:endParaRPr lang="en-US" sz="1600" b="1" kern="1200" cap="all" baseline="0">
            <a:latin typeface="Open Sans" panose="020B0606030504020204" pitchFamily="34" charset="0"/>
            <a:ea typeface="Open Sans" panose="020B0606030504020204" pitchFamily="34" charset="0"/>
            <a:cs typeface="Open Sans" panose="020B0606030504020204" pitchFamily="34" charset="0"/>
          </a:endParaRPr>
        </a:p>
      </dsp:txBody>
      <dsp:txXfrm>
        <a:off x="4749141" y="2540413"/>
        <a:ext cx="1777173" cy="1777173"/>
      </dsp:txXfrm>
    </dsp:sp>
    <dsp:sp modelId="{B742CDE8-0F27-44CC-B5CB-767B3BA24612}">
      <dsp:nvSpPr>
        <dsp:cNvPr id="0" name=""/>
        <dsp:cNvSpPr/>
      </dsp:nvSpPr>
      <dsp:spPr>
        <a:xfrm>
          <a:off x="7098460" y="2700141"/>
          <a:ext cx="1457716" cy="1457716"/>
        </a:xfrm>
        <a:prstGeom prst="mathEqual">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291680" y="3000430"/>
        <a:ext cx="1071276" cy="857138"/>
      </dsp:txXfrm>
    </dsp:sp>
    <dsp:sp modelId="{62EC2323-68D9-4059-B71C-AB48F039DDAC}">
      <dsp:nvSpPr>
        <dsp:cNvPr id="0" name=""/>
        <dsp:cNvSpPr/>
      </dsp:nvSpPr>
      <dsp:spPr>
        <a:xfrm>
          <a:off x="8760256" y="2172348"/>
          <a:ext cx="2513303" cy="2513303"/>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cap="all" baseline="0">
              <a:latin typeface="Open Sans" panose="020B0606030504020204" pitchFamily="34" charset="0"/>
              <a:ea typeface="Open Sans" panose="020B0606030504020204" pitchFamily="34" charset="0"/>
              <a:cs typeface="Open Sans" panose="020B0606030504020204" pitchFamily="34" charset="0"/>
            </a:rPr>
            <a:t>TEFAP</a:t>
          </a:r>
        </a:p>
        <a:p>
          <a:pPr marL="0" lvl="0" indent="0" algn="ctr" defTabSz="1155700">
            <a:lnSpc>
              <a:spcPct val="90000"/>
            </a:lnSpc>
            <a:spcBef>
              <a:spcPct val="0"/>
            </a:spcBef>
            <a:spcAft>
              <a:spcPct val="35000"/>
            </a:spcAft>
            <a:buNone/>
          </a:pPr>
          <a:r>
            <a:rPr lang="en-US" sz="2600" kern="1200" cap="all" baseline="0">
              <a:latin typeface="Open Sans" panose="020B0606030504020204" pitchFamily="34" charset="0"/>
              <a:ea typeface="Open Sans" panose="020B0606030504020204" pitchFamily="34" charset="0"/>
              <a:cs typeface="Open Sans" panose="020B0606030504020204" pitchFamily="34" charset="0"/>
            </a:rPr>
            <a:t>Eligible</a:t>
          </a:r>
        </a:p>
        <a:p>
          <a:pPr marL="0" lvl="0" indent="0" algn="ctr" defTabSz="1155700">
            <a:lnSpc>
              <a:spcPct val="90000"/>
            </a:lnSpc>
            <a:spcBef>
              <a:spcPct val="0"/>
            </a:spcBef>
            <a:spcAft>
              <a:spcPct val="35000"/>
            </a:spcAft>
            <a:buNone/>
          </a:pPr>
          <a:r>
            <a:rPr lang="en-US" sz="2600" kern="1200" cap="all" baseline="0">
              <a:latin typeface="Open Sans" panose="020B0606030504020204" pitchFamily="34" charset="0"/>
              <a:ea typeface="Open Sans" panose="020B0606030504020204" pitchFamily="34" charset="0"/>
              <a:cs typeface="Open Sans" panose="020B0606030504020204" pitchFamily="34" charset="0"/>
            </a:rPr>
            <a:t>Neighbor</a:t>
          </a:r>
        </a:p>
      </dsp:txBody>
      <dsp:txXfrm>
        <a:off x="9128321" y="2540413"/>
        <a:ext cx="1777173" cy="177717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4899"/>
          </a:xfrm>
          <a:prstGeom prst="rect">
            <a:avLst/>
          </a:prstGeom>
        </p:spPr>
        <p:txBody>
          <a:bodyPr vert="horz" lIns="93149" tIns="46578" rIns="93149" bIns="46578" rtlCol="0"/>
          <a:lstStyle>
            <a:lvl1pPr algn="l">
              <a:defRPr sz="1200"/>
            </a:lvl1pPr>
          </a:lstStyle>
          <a:p>
            <a:endParaRPr/>
          </a:p>
        </p:txBody>
      </p:sp>
      <p:sp>
        <p:nvSpPr>
          <p:cNvPr id="3" name="Date Placeholder 2"/>
          <p:cNvSpPr>
            <a:spLocks noGrp="1"/>
          </p:cNvSpPr>
          <p:nvPr>
            <p:ph type="dt" sz="quarter" idx="1"/>
          </p:nvPr>
        </p:nvSpPr>
        <p:spPr>
          <a:xfrm>
            <a:off x="3971838" y="0"/>
            <a:ext cx="3038528" cy="464899"/>
          </a:xfrm>
          <a:prstGeom prst="rect">
            <a:avLst/>
          </a:prstGeom>
        </p:spPr>
        <p:txBody>
          <a:bodyPr vert="horz" lIns="93149" tIns="46578" rIns="93149" bIns="46578" rtlCol="0"/>
          <a:lstStyle>
            <a:lvl1pPr algn="r">
              <a:defRPr sz="1200"/>
            </a:lvl1pPr>
          </a:lstStyle>
          <a:p>
            <a:fld id="{705E03B7-B591-4A2A-B695-014C5A39F13E}" type="datetimeFigureOut">
              <a:rPr lang="en-US"/>
              <a:t>5/20/2025</a:t>
            </a:fld>
            <a:endParaRPr/>
          </a:p>
        </p:txBody>
      </p:sp>
      <p:sp>
        <p:nvSpPr>
          <p:cNvPr id="4" name="Footer Placeholder 3"/>
          <p:cNvSpPr>
            <a:spLocks noGrp="1"/>
          </p:cNvSpPr>
          <p:nvPr>
            <p:ph type="ftr" sz="quarter" idx="2"/>
          </p:nvPr>
        </p:nvSpPr>
        <p:spPr>
          <a:xfrm>
            <a:off x="0" y="8831477"/>
            <a:ext cx="3038528" cy="464899"/>
          </a:xfrm>
          <a:prstGeom prst="rect">
            <a:avLst/>
          </a:prstGeom>
        </p:spPr>
        <p:txBody>
          <a:bodyPr vert="horz" lIns="93149" tIns="46578" rIns="93149" bIns="46578" rtlCol="0" anchor="b"/>
          <a:lstStyle>
            <a:lvl1pPr algn="l">
              <a:defRPr sz="1200"/>
            </a:lvl1pPr>
          </a:lstStyle>
          <a:p>
            <a:endParaRPr/>
          </a:p>
        </p:txBody>
      </p:sp>
      <p:sp>
        <p:nvSpPr>
          <p:cNvPr id="5" name="Slide Number Placeholder 4"/>
          <p:cNvSpPr>
            <a:spLocks noGrp="1"/>
          </p:cNvSpPr>
          <p:nvPr>
            <p:ph type="sldNum" sz="quarter" idx="3"/>
          </p:nvPr>
        </p:nvSpPr>
        <p:spPr>
          <a:xfrm>
            <a:off x="3971838" y="8831477"/>
            <a:ext cx="3038528" cy="464899"/>
          </a:xfrm>
          <a:prstGeom prst="rect">
            <a:avLst/>
          </a:prstGeom>
        </p:spPr>
        <p:txBody>
          <a:bodyPr vert="horz" lIns="93149" tIns="46578" rIns="93149" bIns="46578"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4899"/>
          </a:xfrm>
          <a:prstGeom prst="rect">
            <a:avLst/>
          </a:prstGeom>
        </p:spPr>
        <p:txBody>
          <a:bodyPr vert="horz" lIns="93149" tIns="46578" rIns="93149" bIns="46578" rtlCol="0"/>
          <a:lstStyle>
            <a:lvl1pPr algn="l">
              <a:defRPr sz="1200"/>
            </a:lvl1pPr>
          </a:lstStyle>
          <a:p>
            <a:endParaRPr/>
          </a:p>
        </p:txBody>
      </p:sp>
      <p:sp>
        <p:nvSpPr>
          <p:cNvPr id="3" name="Date Placeholder 2"/>
          <p:cNvSpPr>
            <a:spLocks noGrp="1"/>
          </p:cNvSpPr>
          <p:nvPr>
            <p:ph type="dt" idx="1"/>
          </p:nvPr>
        </p:nvSpPr>
        <p:spPr>
          <a:xfrm>
            <a:off x="3971838" y="0"/>
            <a:ext cx="3038528" cy="464899"/>
          </a:xfrm>
          <a:prstGeom prst="rect">
            <a:avLst/>
          </a:prstGeom>
        </p:spPr>
        <p:txBody>
          <a:bodyPr vert="horz" lIns="93149" tIns="46578" rIns="93149" bIns="46578" rtlCol="0"/>
          <a:lstStyle>
            <a:lvl1pPr algn="r">
              <a:defRPr sz="1200"/>
            </a:lvl1pPr>
          </a:lstStyle>
          <a:p>
            <a:fld id="{67DFBD7B-E4FB-4AA8-9540-FD148073ACB3}" type="datetimeFigureOut">
              <a:rPr lang="en-US"/>
              <a:t>5/20/2025</a:t>
            </a:fld>
            <a:endParaRPr/>
          </a:p>
        </p:txBody>
      </p:sp>
      <p:sp>
        <p:nvSpPr>
          <p:cNvPr id="4" name="Slide Image Placeholder 3"/>
          <p:cNvSpPr>
            <a:spLocks noGrp="1" noRot="1" noChangeAspect="1"/>
          </p:cNvSpPr>
          <p:nvPr>
            <p:ph type="sldImg" idx="2"/>
          </p:nvPr>
        </p:nvSpPr>
        <p:spPr>
          <a:xfrm>
            <a:off x="409575" y="696913"/>
            <a:ext cx="6192838" cy="3486150"/>
          </a:xfrm>
          <a:prstGeom prst="rect">
            <a:avLst/>
          </a:prstGeom>
          <a:noFill/>
          <a:ln w="12700">
            <a:solidFill>
              <a:prstClr val="black"/>
            </a:solidFill>
          </a:ln>
        </p:spPr>
        <p:txBody>
          <a:bodyPr vert="horz" lIns="93149" tIns="46578" rIns="93149" bIns="46578" rtlCol="0" anchor="ctr"/>
          <a:lstStyle/>
          <a:p>
            <a:endParaRPr/>
          </a:p>
        </p:txBody>
      </p:sp>
      <p:sp>
        <p:nvSpPr>
          <p:cNvPr id="5" name="Notes Placeholder 4"/>
          <p:cNvSpPr>
            <a:spLocks noGrp="1"/>
          </p:cNvSpPr>
          <p:nvPr>
            <p:ph type="body" sz="quarter" idx="3"/>
          </p:nvPr>
        </p:nvSpPr>
        <p:spPr>
          <a:xfrm>
            <a:off x="701199" y="4416544"/>
            <a:ext cx="5609590" cy="4184095"/>
          </a:xfrm>
          <a:prstGeom prst="rect">
            <a:avLst/>
          </a:prstGeom>
        </p:spPr>
        <p:txBody>
          <a:bodyPr vert="horz" lIns="93149" tIns="46578" rIns="93149" bIns="46578"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31477"/>
            <a:ext cx="3038528" cy="464899"/>
          </a:xfrm>
          <a:prstGeom prst="rect">
            <a:avLst/>
          </a:prstGeom>
        </p:spPr>
        <p:txBody>
          <a:bodyPr vert="horz" lIns="93149" tIns="46578" rIns="93149" bIns="46578" rtlCol="0" anchor="b"/>
          <a:lstStyle>
            <a:lvl1pPr algn="l">
              <a:defRPr sz="1200"/>
            </a:lvl1pPr>
          </a:lstStyle>
          <a:p>
            <a:endParaRPr/>
          </a:p>
        </p:txBody>
      </p:sp>
      <p:sp>
        <p:nvSpPr>
          <p:cNvPr id="7" name="Slide Number Placeholder 6"/>
          <p:cNvSpPr>
            <a:spLocks noGrp="1"/>
          </p:cNvSpPr>
          <p:nvPr>
            <p:ph type="sldNum" sz="quarter" idx="5"/>
          </p:nvPr>
        </p:nvSpPr>
        <p:spPr>
          <a:xfrm>
            <a:off x="3971838" y="8831477"/>
            <a:ext cx="3038528" cy="464899"/>
          </a:xfrm>
          <a:prstGeom prst="rect">
            <a:avLst/>
          </a:prstGeom>
        </p:spPr>
        <p:txBody>
          <a:bodyPr vert="horz" lIns="93149" tIns="46578" rIns="93149" bIns="46578"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t>1</a:t>
            </a:fld>
            <a:endParaRPr lang="en-US"/>
          </a:p>
        </p:txBody>
      </p:sp>
    </p:spTree>
    <p:extLst>
      <p:ext uri="{BB962C8B-B14F-4D97-AF65-F5344CB8AC3E}">
        <p14:creationId xmlns:p14="http://schemas.microsoft.com/office/powerpoint/2010/main" val="3203607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218948">
              <a:defRPr/>
            </a:pPr>
            <a:fld id="{B045B7DE-1198-4F2F-B574-CA8CAE341642}" type="slidenum">
              <a:rPr lang="en-US">
                <a:solidFill>
                  <a:srgbClr val="000000"/>
                </a:solidFill>
                <a:latin typeface="Constantia"/>
              </a:rPr>
              <a:pPr defTabSz="1218948">
                <a:defRPr/>
              </a:pPr>
              <a:t>10</a:t>
            </a:fld>
            <a:endParaRPr lang="en-US">
              <a:solidFill>
                <a:srgbClr val="000000"/>
              </a:solidFill>
              <a:latin typeface="Constantia"/>
            </a:endParaRPr>
          </a:p>
        </p:txBody>
      </p:sp>
    </p:spTree>
    <p:extLst>
      <p:ext uri="{BB962C8B-B14F-4D97-AF65-F5344CB8AC3E}">
        <p14:creationId xmlns:p14="http://schemas.microsoft.com/office/powerpoint/2010/main" val="3585657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t>11</a:t>
            </a:fld>
            <a:endParaRPr lang="en-US"/>
          </a:p>
        </p:txBody>
      </p:sp>
    </p:spTree>
    <p:extLst>
      <p:ext uri="{BB962C8B-B14F-4D97-AF65-F5344CB8AC3E}">
        <p14:creationId xmlns:p14="http://schemas.microsoft.com/office/powerpoint/2010/main" val="3701912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Very straightforward to use, haven’t met anyone yet</a:t>
            </a:r>
            <a:r>
              <a:rPr lang="en-US" baseline="0"/>
              <a:t> who couldn’t do it regardless of computer literacy</a:t>
            </a:r>
            <a:endParaRPr lang="en-US"/>
          </a:p>
          <a:p>
            <a:pPr marL="285699" indent="-285699">
              <a:buFontTx/>
              <a:buChar char="-"/>
            </a:pPr>
            <a:r>
              <a:rPr lang="en-US"/>
              <a:t>Pink points not currently true (faster to do on paper,</a:t>
            </a:r>
            <a:r>
              <a:rPr lang="en-US" baseline="0"/>
              <a:t> still collect TEFAP on paper)</a:t>
            </a:r>
          </a:p>
          <a:p>
            <a:pPr marL="285699" indent="-285699">
              <a:buFontTx/>
              <a:buChar char="-"/>
            </a:pPr>
            <a:r>
              <a:rPr lang="en-US" baseline="0"/>
              <a:t>Reporting mostly not your problem but it’s cool</a:t>
            </a:r>
          </a:p>
          <a:p>
            <a:pPr marL="285699" indent="-285699">
              <a:buFontTx/>
              <a:buChar char="-"/>
            </a:pPr>
            <a:r>
              <a:rPr lang="en-US" baseline="0"/>
              <a:t>Multi-program tracking, did not use to have access to unduplicated count! Major reason why we moved to this system although we are not using it to limit client access</a:t>
            </a:r>
          </a:p>
          <a:p>
            <a:pPr marL="285699" indent="-285699">
              <a:buFontTx/>
              <a:buChar char="-"/>
            </a:pPr>
            <a:r>
              <a:rPr lang="en-US" baseline="0"/>
              <a:t>Just generally more efficient to have everyone using the same system </a:t>
            </a:r>
            <a:endParaRPr lang="en-US"/>
          </a:p>
        </p:txBody>
      </p:sp>
      <p:sp>
        <p:nvSpPr>
          <p:cNvPr id="4" name="Slide Number Placeholder 3"/>
          <p:cNvSpPr>
            <a:spLocks noGrp="1"/>
          </p:cNvSpPr>
          <p:nvPr>
            <p:ph type="sldNum" sz="quarter" idx="10"/>
          </p:nvPr>
        </p:nvSpPr>
        <p:spPr/>
        <p:txBody>
          <a:bodyPr/>
          <a:lstStyle/>
          <a:p>
            <a:pPr defTabSz="1218769">
              <a:defRPr/>
            </a:pPr>
            <a:fld id="{B045B7DE-1198-4F2F-B574-CA8CAE341642}" type="slidenum">
              <a:rPr lang="en-US">
                <a:solidFill>
                  <a:srgbClr val="000000"/>
                </a:solidFill>
                <a:latin typeface="Constantia"/>
              </a:rPr>
              <a:pPr defTabSz="1218769">
                <a:defRPr/>
              </a:pPr>
              <a:t>12</a:t>
            </a:fld>
            <a:endParaRPr lang="en-US">
              <a:solidFill>
                <a:srgbClr val="000000"/>
              </a:solidFill>
              <a:latin typeface="Constantia"/>
            </a:endParaRPr>
          </a:p>
        </p:txBody>
      </p:sp>
    </p:spTree>
    <p:extLst>
      <p:ext uri="{BB962C8B-B14F-4D97-AF65-F5344CB8AC3E}">
        <p14:creationId xmlns:p14="http://schemas.microsoft.com/office/powerpoint/2010/main" val="2266833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218948">
              <a:defRPr/>
            </a:pPr>
            <a:fld id="{B045B7DE-1198-4F2F-B574-CA8CAE341642}" type="slidenum">
              <a:rPr lang="en-US">
                <a:solidFill>
                  <a:srgbClr val="000000"/>
                </a:solidFill>
                <a:latin typeface="Constantia"/>
              </a:rPr>
              <a:pPr defTabSz="1218948">
                <a:defRPr/>
              </a:pPr>
              <a:t>13</a:t>
            </a:fld>
            <a:endParaRPr lang="en-US">
              <a:solidFill>
                <a:srgbClr val="000000"/>
              </a:solidFill>
              <a:latin typeface="Constantia"/>
            </a:endParaRPr>
          </a:p>
        </p:txBody>
      </p:sp>
    </p:spTree>
    <p:extLst>
      <p:ext uri="{BB962C8B-B14F-4D97-AF65-F5344CB8AC3E}">
        <p14:creationId xmlns:p14="http://schemas.microsoft.com/office/powerpoint/2010/main" val="1560894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1B1B1B"/>
                </a:solidFill>
                <a:effectLst/>
                <a:latin typeface="Dosis" pitchFamily="2" charset="0"/>
              </a:rPr>
              <a:t>Total pantries 88 – running by agencies and running by AFFB</a:t>
            </a:r>
          </a:p>
          <a:p>
            <a:endParaRPr lang="en-US" b="0" i="0">
              <a:solidFill>
                <a:srgbClr val="1B1B1B"/>
              </a:solidFill>
              <a:effectLst/>
              <a:latin typeface="Dosis" pitchFamily="2" charset="0"/>
            </a:endParaRPr>
          </a:p>
          <a:p>
            <a:r>
              <a:rPr lang="en-US" b="0" i="0">
                <a:solidFill>
                  <a:srgbClr val="1B1B1B"/>
                </a:solidFill>
                <a:effectLst/>
                <a:latin typeface="Dosis" pitchFamily="2" charset="0"/>
              </a:rPr>
              <a:t>Running by AFFB -Mobile Pantries 27</a:t>
            </a:r>
          </a:p>
          <a:p>
            <a:r>
              <a:rPr lang="en-US" b="0" i="0">
                <a:solidFill>
                  <a:srgbClr val="1B1B1B"/>
                </a:solidFill>
                <a:effectLst/>
                <a:latin typeface="Dosis" pitchFamily="2" charset="0"/>
              </a:rPr>
              <a:t>Farm markets 4 (9)?</a:t>
            </a:r>
          </a:p>
          <a:p>
            <a:r>
              <a:rPr lang="en-US" b="0" i="0">
                <a:solidFill>
                  <a:srgbClr val="1B1B1B"/>
                </a:solidFill>
                <a:effectLst/>
                <a:latin typeface="Dosis" pitchFamily="2" charset="0"/>
              </a:rPr>
              <a:t>Non TEFAP 4</a:t>
            </a:r>
          </a:p>
          <a:p>
            <a:r>
              <a:rPr lang="en-US" b="0" i="0">
                <a:solidFill>
                  <a:srgbClr val="1B1B1B"/>
                </a:solidFill>
                <a:effectLst/>
                <a:latin typeface="Dosis" pitchFamily="2" charset="0"/>
              </a:rPr>
              <a:t>School Pantries 11</a:t>
            </a:r>
          </a:p>
          <a:p>
            <a:pPr defTabSz="1218525">
              <a:defRPr/>
            </a:pPr>
            <a:r>
              <a:rPr lang="en-US" b="0" i="0">
                <a:solidFill>
                  <a:srgbClr val="1B1B1B"/>
                </a:solidFill>
                <a:effectLst/>
                <a:latin typeface="Dosis" pitchFamily="2" charset="0"/>
              </a:rPr>
              <a:t>TEFAP Pantries 18</a:t>
            </a:r>
          </a:p>
        </p:txBody>
      </p:sp>
      <p:sp>
        <p:nvSpPr>
          <p:cNvPr id="4" name="Slide Number Placeholder 3"/>
          <p:cNvSpPr>
            <a:spLocks noGrp="1"/>
          </p:cNvSpPr>
          <p:nvPr>
            <p:ph type="sldNum" sz="quarter" idx="10"/>
          </p:nvPr>
        </p:nvSpPr>
        <p:spPr/>
        <p:txBody>
          <a:bodyPr/>
          <a:lstStyle/>
          <a:p>
            <a:pPr defTabSz="1218948">
              <a:defRPr/>
            </a:pPr>
            <a:fld id="{B045B7DE-1198-4F2F-B574-CA8CAE341642}" type="slidenum">
              <a:rPr lang="en-US">
                <a:solidFill>
                  <a:srgbClr val="000000"/>
                </a:solidFill>
                <a:latin typeface="Constantia"/>
              </a:rPr>
              <a:pPr defTabSz="1218948">
                <a:defRPr/>
              </a:pPr>
              <a:t>14</a:t>
            </a:fld>
            <a:endParaRPr lang="en-US">
              <a:solidFill>
                <a:srgbClr val="000000"/>
              </a:solidFill>
              <a:latin typeface="Constantia"/>
            </a:endParaRPr>
          </a:p>
        </p:txBody>
      </p:sp>
    </p:spTree>
    <p:extLst>
      <p:ext uri="{BB962C8B-B14F-4D97-AF65-F5344CB8AC3E}">
        <p14:creationId xmlns:p14="http://schemas.microsoft.com/office/powerpoint/2010/main" val="386422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218948">
              <a:defRPr/>
            </a:pPr>
            <a:fld id="{B045B7DE-1198-4F2F-B574-CA8CAE341642}" type="slidenum">
              <a:rPr lang="en-US">
                <a:solidFill>
                  <a:srgbClr val="000000"/>
                </a:solidFill>
                <a:latin typeface="Constantia"/>
              </a:rPr>
              <a:pPr defTabSz="1218948">
                <a:defRPr/>
              </a:pPr>
              <a:t>15</a:t>
            </a:fld>
            <a:endParaRPr lang="en-US">
              <a:solidFill>
                <a:srgbClr val="000000"/>
              </a:solidFill>
              <a:latin typeface="Constantia"/>
            </a:endParaRPr>
          </a:p>
        </p:txBody>
      </p:sp>
    </p:spTree>
    <p:extLst>
      <p:ext uri="{BB962C8B-B14F-4D97-AF65-F5344CB8AC3E}">
        <p14:creationId xmlns:p14="http://schemas.microsoft.com/office/powerpoint/2010/main" val="1560894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1218948">
              <a:defRPr/>
            </a:pPr>
            <a:fld id="{B045B7DE-1198-4F2F-B574-CA8CAE341642}" type="slidenum">
              <a:rPr lang="en-US">
                <a:solidFill>
                  <a:srgbClr val="000000"/>
                </a:solidFill>
                <a:latin typeface="Constantia"/>
              </a:rPr>
              <a:pPr defTabSz="1218948">
                <a:defRPr/>
              </a:pPr>
              <a:t>16</a:t>
            </a:fld>
            <a:endParaRPr lang="en-US">
              <a:solidFill>
                <a:srgbClr val="000000"/>
              </a:solidFill>
              <a:latin typeface="Constantia"/>
            </a:endParaRPr>
          </a:p>
        </p:txBody>
      </p:sp>
    </p:spTree>
    <p:extLst>
      <p:ext uri="{BB962C8B-B14F-4D97-AF65-F5344CB8AC3E}">
        <p14:creationId xmlns:p14="http://schemas.microsoft.com/office/powerpoint/2010/main" val="1149346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 the undisclosed</a:t>
            </a:r>
          </a:p>
        </p:txBody>
      </p:sp>
      <p:sp>
        <p:nvSpPr>
          <p:cNvPr id="4" name="Slide Number Placeholder 3"/>
          <p:cNvSpPr>
            <a:spLocks noGrp="1"/>
          </p:cNvSpPr>
          <p:nvPr>
            <p:ph type="sldNum" sz="quarter" idx="10"/>
          </p:nvPr>
        </p:nvSpPr>
        <p:spPr/>
        <p:txBody>
          <a:bodyPr/>
          <a:lstStyle/>
          <a:p>
            <a:fld id="{B045B7DE-1198-4F2F-B574-CA8CAE341642}" type="slidenum">
              <a:rPr lang="en-US" smtClean="0"/>
              <a:t>17</a:t>
            </a:fld>
            <a:endParaRPr lang="en-US"/>
          </a:p>
        </p:txBody>
      </p:sp>
    </p:spTree>
    <p:extLst>
      <p:ext uri="{BB962C8B-B14F-4D97-AF65-F5344CB8AC3E}">
        <p14:creationId xmlns:p14="http://schemas.microsoft.com/office/powerpoint/2010/main" val="4017280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t>18</a:t>
            </a:fld>
            <a:endParaRPr lang="en-US"/>
          </a:p>
        </p:txBody>
      </p:sp>
    </p:spTree>
    <p:extLst>
      <p:ext uri="{BB962C8B-B14F-4D97-AF65-F5344CB8AC3E}">
        <p14:creationId xmlns:p14="http://schemas.microsoft.com/office/powerpoint/2010/main" val="2515522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1B1B1B"/>
                </a:solidFill>
                <a:effectLst/>
                <a:latin typeface="Source Sans Pro Web"/>
              </a:rPr>
              <a:t>Total pantries 88 – running by agencies and running by AFFB</a:t>
            </a:r>
          </a:p>
          <a:p>
            <a:endParaRPr lang="en-US" b="0" i="0">
              <a:solidFill>
                <a:srgbClr val="1B1B1B"/>
              </a:solidFill>
              <a:effectLst/>
              <a:latin typeface="Source Sans Pro Web"/>
            </a:endParaRPr>
          </a:p>
          <a:p>
            <a:r>
              <a:rPr lang="en-US" b="0" i="0">
                <a:solidFill>
                  <a:srgbClr val="1B1B1B"/>
                </a:solidFill>
                <a:effectLst/>
                <a:latin typeface="Source Sans Pro Web"/>
              </a:rPr>
              <a:t>Running by AFFB -Mobile Pantries 27</a:t>
            </a:r>
          </a:p>
          <a:p>
            <a:r>
              <a:rPr lang="en-US" b="0" i="0">
                <a:solidFill>
                  <a:srgbClr val="1B1B1B"/>
                </a:solidFill>
                <a:effectLst/>
                <a:latin typeface="Source Sans Pro Web"/>
              </a:rPr>
              <a:t>Farm markets 4 (9)?</a:t>
            </a:r>
          </a:p>
          <a:p>
            <a:r>
              <a:rPr lang="en-US" b="0" i="0">
                <a:solidFill>
                  <a:srgbClr val="1B1B1B"/>
                </a:solidFill>
                <a:effectLst/>
                <a:latin typeface="Source Sans Pro Web"/>
              </a:rPr>
              <a:t>Non TEFAP 4</a:t>
            </a:r>
          </a:p>
          <a:p>
            <a:r>
              <a:rPr lang="en-US" b="0" i="0">
                <a:solidFill>
                  <a:srgbClr val="1B1B1B"/>
                </a:solidFill>
                <a:effectLst/>
                <a:latin typeface="Source Sans Pro Web"/>
              </a:rPr>
              <a:t>School Pantries 11</a:t>
            </a:r>
          </a:p>
          <a:p>
            <a:pPr defTabSz="1218525">
              <a:defRPr/>
            </a:pPr>
            <a:r>
              <a:rPr lang="en-US" b="0" i="0">
                <a:solidFill>
                  <a:srgbClr val="1B1B1B"/>
                </a:solidFill>
                <a:effectLst/>
                <a:latin typeface="Source Sans Pro Web"/>
              </a:rPr>
              <a:t>TEFAP Pantries 18</a:t>
            </a:r>
          </a:p>
          <a:p>
            <a:endParaRPr lang="en-US" b="0" i="0">
              <a:solidFill>
                <a:srgbClr val="1B1B1B"/>
              </a:solidFill>
              <a:effectLst/>
              <a:latin typeface="Source Sans Pro Web"/>
            </a:endParaRPr>
          </a:p>
          <a:p>
            <a:r>
              <a:rPr lang="en-US" b="0" i="0">
                <a:solidFill>
                  <a:srgbClr val="1B1B1B"/>
                </a:solidFill>
                <a:effectLst/>
                <a:latin typeface="Source Sans Pro Web"/>
              </a:rPr>
              <a:t>The Emergency Food Assistance Program (TEFAP) is a federal program that helps supplement the diets of low-income Americans, including elderly people, by providing them with emergency food assistance at no cost. Through TEFAP, the U.S. Department of Agriculture (USDA) purchases a variety of nutritious, high-quality USDA Foods, and makes those foods available to state distributing agencies.</a:t>
            </a:r>
          </a:p>
          <a:p>
            <a:pPr algn="l"/>
            <a:endParaRPr lang="en-US" b="0" i="0">
              <a:solidFill>
                <a:srgbClr val="122D3A"/>
              </a:solidFill>
              <a:effectLst/>
              <a:latin typeface="Source Sans Pro" panose="020B0503030403020204" pitchFamily="34" charset="0"/>
            </a:endParaRPr>
          </a:p>
          <a:p>
            <a:pPr algn="l"/>
            <a:r>
              <a:rPr lang="en-US" b="0" i="0">
                <a:solidFill>
                  <a:srgbClr val="122D3A"/>
                </a:solidFill>
                <a:effectLst/>
                <a:latin typeface="Source Sans Pro" panose="020B0503030403020204" pitchFamily="34" charset="0"/>
              </a:rPr>
              <a:t>Households may be eligible for TEFAP Foods for home consumption </a:t>
            </a:r>
            <a:r>
              <a:rPr lang="en-US" b="1" i="0">
                <a:solidFill>
                  <a:srgbClr val="122D3A"/>
                </a:solidFill>
                <a:effectLst/>
                <a:latin typeface="Source Sans Pro" panose="020B0503030403020204" pitchFamily="34" charset="0"/>
              </a:rPr>
              <a:t>by self-declaration </a:t>
            </a:r>
            <a:r>
              <a:rPr lang="en-US" b="0" i="0">
                <a:solidFill>
                  <a:srgbClr val="122D3A"/>
                </a:solidFill>
                <a:effectLst/>
                <a:latin typeface="Source Sans Pro" panose="020B0503030403020204" pitchFamily="34" charset="0"/>
              </a:rPr>
              <a:t>if:</a:t>
            </a:r>
          </a:p>
          <a:p>
            <a:pPr algn="l">
              <a:buFont typeface="Arial" panose="020B0604020202020204" pitchFamily="34" charset="0"/>
              <a:buChar char="•"/>
            </a:pPr>
            <a:r>
              <a:rPr lang="en-US" b="0" i="0">
                <a:solidFill>
                  <a:srgbClr val="122D3A"/>
                </a:solidFill>
                <a:effectLst/>
                <a:latin typeface="Source Sans Pro" panose="020B0503030403020204" pitchFamily="34" charset="0"/>
              </a:rPr>
              <a:t>Total household income is at or </a:t>
            </a:r>
            <a:r>
              <a:rPr lang="en-US" b="1" i="0">
                <a:solidFill>
                  <a:srgbClr val="122D3A"/>
                </a:solidFill>
                <a:effectLst/>
                <a:latin typeface="Source Sans Pro" panose="020B0503030403020204" pitchFamily="34" charset="0"/>
              </a:rPr>
              <a:t>below 130 percent of the current poverty level </a:t>
            </a:r>
            <a:r>
              <a:rPr lang="en-US" b="0" i="0">
                <a:solidFill>
                  <a:srgbClr val="122D3A"/>
                </a:solidFill>
                <a:effectLst/>
                <a:latin typeface="Source Sans Pro" panose="020B0503030403020204" pitchFamily="34" charset="0"/>
              </a:rPr>
              <a:t>for the number of persons in the household, or</a:t>
            </a:r>
          </a:p>
          <a:p>
            <a:pPr defTabSz="1218525">
              <a:buFont typeface="Arial" panose="020B0604020202020204" pitchFamily="34" charset="0"/>
              <a:buChar char="•"/>
              <a:defRPr/>
            </a:pPr>
            <a:r>
              <a:rPr lang="en-US" b="0" i="0">
                <a:solidFill>
                  <a:srgbClr val="122D3A"/>
                </a:solidFill>
                <a:effectLst/>
                <a:latin typeface="Source Sans Pro" panose="020B0503030403020204" pitchFamily="34" charset="0"/>
              </a:rPr>
              <a:t>A household must only receive TEFAP Foods within their </a:t>
            </a:r>
            <a:r>
              <a:rPr lang="en-US" b="1" i="0">
                <a:solidFill>
                  <a:srgbClr val="122D3A"/>
                </a:solidFill>
                <a:effectLst/>
                <a:latin typeface="Source Sans Pro" panose="020B0503030403020204" pitchFamily="34" charset="0"/>
              </a:rPr>
              <a:t>county of residence</a:t>
            </a:r>
            <a:r>
              <a:rPr lang="en-US" b="0" i="0">
                <a:solidFill>
                  <a:srgbClr val="122D3A"/>
                </a:solidFill>
                <a:effectLst/>
                <a:latin typeface="Source Sans Pro" panose="020B0503030403020204" pitchFamily="34" charset="0"/>
              </a:rPr>
              <a:t>. </a:t>
            </a:r>
          </a:p>
          <a:p>
            <a:pPr algn="l">
              <a:buFont typeface="Arial" panose="020B0604020202020204" pitchFamily="34" charset="0"/>
              <a:buChar char="•"/>
            </a:pPr>
            <a:r>
              <a:rPr lang="en-US" b="0" i="0">
                <a:solidFill>
                  <a:srgbClr val="122D3A"/>
                </a:solidFill>
                <a:effectLst/>
                <a:latin typeface="Source Sans Pro" panose="020B0503030403020204" pitchFamily="34" charset="0"/>
              </a:rPr>
              <a:t>The household </a:t>
            </a:r>
            <a:r>
              <a:rPr lang="en-US" b="1" i="0">
                <a:solidFill>
                  <a:srgbClr val="122D3A"/>
                </a:solidFill>
                <a:effectLst/>
                <a:latin typeface="Source Sans Pro" panose="020B0503030403020204" pitchFamily="34" charset="0"/>
              </a:rPr>
              <a:t>currently receives assistance </a:t>
            </a:r>
            <a:r>
              <a:rPr lang="en-US" b="0" i="0">
                <a:solidFill>
                  <a:srgbClr val="122D3A"/>
                </a:solidFill>
                <a:effectLst/>
                <a:latin typeface="Source Sans Pro" panose="020B0503030403020204" pitchFamily="34" charset="0"/>
              </a:rPr>
              <a:t>under the following programs:          </a:t>
            </a:r>
          </a:p>
          <a:p>
            <a:pPr marL="742668" lvl="1" indent="-285643">
              <a:buFont typeface="Arial" panose="020B0604020202020204" pitchFamily="34" charset="0"/>
              <a:buChar char="•"/>
            </a:pPr>
            <a:r>
              <a:rPr lang="en-US" b="0" i="0">
                <a:solidFill>
                  <a:srgbClr val="122D3A"/>
                </a:solidFill>
                <a:effectLst/>
                <a:latin typeface="Source Sans Pro" panose="020B0503030403020204" pitchFamily="34" charset="0"/>
              </a:rPr>
              <a:t>Supplemental Nutrition Assistance Program (SNAP)</a:t>
            </a:r>
          </a:p>
          <a:p>
            <a:pPr marL="742668" lvl="1" indent="-285643">
              <a:buFont typeface="Arial" panose="020B0604020202020204" pitchFamily="34" charset="0"/>
              <a:buChar char="•"/>
            </a:pPr>
            <a:r>
              <a:rPr lang="en-US" b="0" i="0">
                <a:solidFill>
                  <a:srgbClr val="122D3A"/>
                </a:solidFill>
                <a:effectLst/>
                <a:latin typeface="Source Sans Pro" panose="020B0503030403020204" pitchFamily="34" charset="0"/>
              </a:rPr>
              <a:t>Temporary Assistance for Needy Families (TANF)</a:t>
            </a:r>
          </a:p>
          <a:p>
            <a:pPr marL="742668" lvl="1" indent="-285643">
              <a:buFont typeface="Arial" panose="020B0604020202020204" pitchFamily="34" charset="0"/>
              <a:buChar char="•"/>
            </a:pPr>
            <a:r>
              <a:rPr lang="en-US" b="0" i="0">
                <a:solidFill>
                  <a:srgbClr val="122D3A"/>
                </a:solidFill>
                <a:effectLst/>
                <a:latin typeface="Source Sans Pro" panose="020B0503030403020204" pitchFamily="34" charset="0"/>
              </a:rPr>
              <a:t>Supplemental Security Income (SSI)</a:t>
            </a:r>
          </a:p>
          <a:p>
            <a:pPr marL="742668" lvl="1" indent="-285643">
              <a:buFont typeface="Arial" panose="020B0604020202020204" pitchFamily="34" charset="0"/>
              <a:buChar char="•"/>
            </a:pPr>
            <a:r>
              <a:rPr lang="en-US" b="0" i="0">
                <a:solidFill>
                  <a:srgbClr val="122D3A"/>
                </a:solidFill>
                <a:effectLst/>
                <a:latin typeface="Source Sans Pro" panose="020B0503030403020204" pitchFamily="34" charset="0"/>
              </a:rPr>
              <a:t>Medicaid</a:t>
            </a:r>
          </a:p>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t>19</a:t>
            </a:fld>
            <a:endParaRPr lang="en-US"/>
          </a:p>
        </p:txBody>
      </p:sp>
    </p:spTree>
    <p:extLst>
      <p:ext uri="{BB962C8B-B14F-4D97-AF65-F5344CB8AC3E}">
        <p14:creationId xmlns:p14="http://schemas.microsoft.com/office/powerpoint/2010/main" val="1915007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45B7DE-1198-4F2F-B574-CA8CAE341642}" type="slidenum">
              <a:rPr lang="en-US" smtClean="0"/>
              <a:t>2</a:t>
            </a:fld>
            <a:endParaRPr lang="en-US"/>
          </a:p>
        </p:txBody>
      </p:sp>
    </p:spTree>
    <p:extLst>
      <p:ext uri="{BB962C8B-B14F-4D97-AF65-F5344CB8AC3E}">
        <p14:creationId xmlns:p14="http://schemas.microsoft.com/office/powerpoint/2010/main" val="1383054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Still waiting on all the needed languages before we can distribute.</a:t>
            </a:r>
          </a:p>
          <a:p>
            <a:endParaRPr lang="en-US"/>
          </a:p>
          <a:p>
            <a:r>
              <a:rPr lang="en-US"/>
              <a:t>What is declared by selecting the box:</a:t>
            </a:r>
          </a:p>
          <a:p>
            <a:endParaRPr lang="en-US"/>
          </a:p>
          <a:p>
            <a:r>
              <a:rPr lang="en-US"/>
              <a:t>The Local Distributing Agency staff must check this box, after the applicant has read the below certifications statement:</a:t>
            </a:r>
          </a:p>
          <a:p>
            <a:endParaRPr lang="en-US"/>
          </a:p>
          <a:p>
            <a:r>
              <a:rPr lang="en-US" i="1"/>
              <a:t>I certify, by self attesting, that my yearly household gross income is at or below the income listed on this form for households with the same number of people OR that I participate in the program(s) that I have checked on this form. I also certify that as of today, I reside in the State of Florida.  This certification is being submitted in connection with the receipt of Federal assistance.  I understand that making a false certification may result in having to pay the State agency for the value of the food improperly issued to me and may subject me to civil or criminal prosecution under State and Federal law.</a:t>
            </a:r>
          </a:p>
        </p:txBody>
      </p:sp>
      <p:sp>
        <p:nvSpPr>
          <p:cNvPr id="4" name="Slide Number Placeholder 3"/>
          <p:cNvSpPr>
            <a:spLocks noGrp="1"/>
          </p:cNvSpPr>
          <p:nvPr>
            <p:ph type="sldNum" sz="quarter" idx="5"/>
          </p:nvPr>
        </p:nvSpPr>
        <p:spPr/>
        <p:txBody>
          <a:bodyPr/>
          <a:lstStyle/>
          <a:p>
            <a:fld id="{B045B7DE-1198-4F2F-B574-CA8CAE341642}" type="slidenum">
              <a:rPr lang="en-US" smtClean="0"/>
              <a:t>20</a:t>
            </a:fld>
            <a:endParaRPr lang="en-US"/>
          </a:p>
        </p:txBody>
      </p:sp>
    </p:spTree>
    <p:extLst>
      <p:ext uri="{BB962C8B-B14F-4D97-AF65-F5344CB8AC3E}">
        <p14:creationId xmlns:p14="http://schemas.microsoft.com/office/powerpoint/2010/main" val="1978023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218948">
              <a:defRPr/>
            </a:pPr>
            <a:fld id="{B045B7DE-1198-4F2F-B574-CA8CAE341642}" type="slidenum">
              <a:rPr lang="en-US">
                <a:solidFill>
                  <a:srgbClr val="000000"/>
                </a:solidFill>
                <a:latin typeface="Constantia"/>
              </a:rPr>
              <a:pPr defTabSz="1218948">
                <a:defRPr/>
              </a:pPr>
              <a:t>21</a:t>
            </a:fld>
            <a:endParaRPr lang="en-US">
              <a:solidFill>
                <a:srgbClr val="000000"/>
              </a:solidFill>
              <a:latin typeface="Constantia"/>
            </a:endParaRPr>
          </a:p>
        </p:txBody>
      </p:sp>
    </p:spTree>
    <p:extLst>
      <p:ext uri="{BB962C8B-B14F-4D97-AF65-F5344CB8AC3E}">
        <p14:creationId xmlns:p14="http://schemas.microsoft.com/office/powerpoint/2010/main" val="1560894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88781-35A6-3F04-B518-B7803489A2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5D2211-3D7D-6A9F-6612-13331596C9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E4BE7F-5B35-4B41-5D07-B992903B3BCA}"/>
              </a:ext>
            </a:extLst>
          </p:cNvPr>
          <p:cNvSpPr>
            <a:spLocks noGrp="1"/>
          </p:cNvSpPr>
          <p:nvPr>
            <p:ph type="body" idx="1"/>
          </p:nvPr>
        </p:nvSpPr>
        <p:spPr/>
        <p:txBody>
          <a:bodyPr/>
          <a:lstStyle/>
          <a:p>
            <a:r>
              <a:rPr lang="en-US"/>
              <a:t>Statistics</a:t>
            </a:r>
            <a:r>
              <a:rPr lang="en-US" baseline="0"/>
              <a:t> provides numbers and gives visuals (pie charts, bar charts </a:t>
            </a:r>
            <a:r>
              <a:rPr lang="en-US" baseline="0" err="1"/>
              <a:t>etc</a:t>
            </a:r>
            <a:r>
              <a:rPr lang="en-US" baseline="0"/>
              <a:t>) for all info we collect</a:t>
            </a:r>
            <a:endParaRPr lang="en-US"/>
          </a:p>
          <a:p>
            <a:endParaRPr lang="en-US"/>
          </a:p>
          <a:p>
            <a:r>
              <a:rPr lang="en-US"/>
              <a:t>Heat map helps determine where to place new sites</a:t>
            </a:r>
          </a:p>
          <a:p>
            <a:endParaRPr lang="en-US"/>
          </a:p>
          <a:p>
            <a:r>
              <a:rPr lang="en-US"/>
              <a:t>Interactive lets you compare different types of info </a:t>
            </a:r>
            <a:r>
              <a:rPr lang="en-US" err="1"/>
              <a:t>eg</a:t>
            </a:r>
            <a:r>
              <a:rPr lang="en-US"/>
              <a:t> if you wanted to know out of all our clients how</a:t>
            </a:r>
            <a:r>
              <a:rPr lang="en-US" baseline="0"/>
              <a:t> many are veterans, and out of veterans how many are homeless, and out of homeless veterans how many receive disability </a:t>
            </a:r>
            <a:r>
              <a:rPr lang="en-US" baseline="0" err="1"/>
              <a:t>etc</a:t>
            </a:r>
            <a:r>
              <a:rPr lang="en-US" baseline="0"/>
              <a:t>…)</a:t>
            </a:r>
            <a:endParaRPr lang="en-US"/>
          </a:p>
        </p:txBody>
      </p:sp>
      <p:sp>
        <p:nvSpPr>
          <p:cNvPr id="4" name="Slide Number Placeholder 3">
            <a:extLst>
              <a:ext uri="{FF2B5EF4-FFF2-40B4-BE49-F238E27FC236}">
                <a16:creationId xmlns:a16="http://schemas.microsoft.com/office/drawing/2014/main" id="{C265973F-04A6-39D5-D288-5EDF97E22B9E}"/>
              </a:ext>
            </a:extLst>
          </p:cNvPr>
          <p:cNvSpPr>
            <a:spLocks noGrp="1"/>
          </p:cNvSpPr>
          <p:nvPr>
            <p:ph type="sldNum" sz="quarter" idx="10"/>
          </p:nvPr>
        </p:nvSpPr>
        <p:spPr/>
        <p:txBody>
          <a:bodyPr/>
          <a:lstStyle/>
          <a:p>
            <a:pPr defTabSz="1218769">
              <a:defRPr/>
            </a:pPr>
            <a:fld id="{B045B7DE-1198-4F2F-B574-CA8CAE341642}" type="slidenum">
              <a:rPr lang="en-US">
                <a:solidFill>
                  <a:srgbClr val="000000"/>
                </a:solidFill>
                <a:latin typeface="Constantia"/>
              </a:rPr>
              <a:pPr defTabSz="1218769">
                <a:defRPr/>
              </a:pPr>
              <a:t>22</a:t>
            </a:fld>
            <a:endParaRPr lang="en-US">
              <a:solidFill>
                <a:srgbClr val="000000"/>
              </a:solidFill>
              <a:latin typeface="Constantia"/>
            </a:endParaRPr>
          </a:p>
        </p:txBody>
      </p:sp>
    </p:spTree>
    <p:extLst>
      <p:ext uri="{BB962C8B-B14F-4D97-AF65-F5344CB8AC3E}">
        <p14:creationId xmlns:p14="http://schemas.microsoft.com/office/powerpoint/2010/main" val="846518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Statistics</a:t>
            </a:r>
            <a:r>
              <a:rPr lang="en-US" baseline="0"/>
              <a:t> provides numbers and gives visuals (pie charts, bar charts </a:t>
            </a:r>
            <a:r>
              <a:rPr lang="en-US" baseline="0" err="1"/>
              <a:t>etc</a:t>
            </a:r>
            <a:r>
              <a:rPr lang="en-US" baseline="0"/>
              <a:t>) for all info we collect</a:t>
            </a:r>
            <a:endParaRPr lang="en-US"/>
          </a:p>
          <a:p>
            <a:endParaRPr lang="en-US"/>
          </a:p>
          <a:p>
            <a:r>
              <a:rPr lang="en-US"/>
              <a:t>Heat map helps determine where to place new sites</a:t>
            </a:r>
          </a:p>
          <a:p>
            <a:endParaRPr lang="en-US"/>
          </a:p>
          <a:p>
            <a:r>
              <a:rPr lang="en-US"/>
              <a:t>Interactive lets you compare different types of info </a:t>
            </a:r>
            <a:r>
              <a:rPr lang="en-US" err="1"/>
              <a:t>eg</a:t>
            </a:r>
            <a:r>
              <a:rPr lang="en-US"/>
              <a:t> if you wanted to know out of all our clients how</a:t>
            </a:r>
            <a:r>
              <a:rPr lang="en-US" baseline="0"/>
              <a:t> many are veterans, and out of veterans how many are homeless, and out of homeless veterans how many receive disability </a:t>
            </a:r>
            <a:r>
              <a:rPr lang="en-US" baseline="0" err="1"/>
              <a:t>etc</a:t>
            </a:r>
            <a:r>
              <a:rPr lang="en-US" baseline="0"/>
              <a:t>…)</a:t>
            </a:r>
            <a:endParaRPr lang="en-US"/>
          </a:p>
        </p:txBody>
      </p:sp>
      <p:sp>
        <p:nvSpPr>
          <p:cNvPr id="4" name="Slide Number Placeholder 3"/>
          <p:cNvSpPr>
            <a:spLocks noGrp="1"/>
          </p:cNvSpPr>
          <p:nvPr>
            <p:ph type="sldNum" sz="quarter" idx="10"/>
          </p:nvPr>
        </p:nvSpPr>
        <p:spPr/>
        <p:txBody>
          <a:bodyPr/>
          <a:lstStyle/>
          <a:p>
            <a:pPr defTabSz="1218769">
              <a:defRPr/>
            </a:pPr>
            <a:fld id="{B045B7DE-1198-4F2F-B574-CA8CAE341642}" type="slidenum">
              <a:rPr lang="en-US">
                <a:solidFill>
                  <a:srgbClr val="000000"/>
                </a:solidFill>
                <a:latin typeface="Constantia"/>
              </a:rPr>
              <a:pPr defTabSz="1218769">
                <a:defRPr/>
              </a:pPr>
              <a:t>23</a:t>
            </a:fld>
            <a:endParaRPr lang="en-US">
              <a:solidFill>
                <a:srgbClr val="000000"/>
              </a:solidFill>
              <a:latin typeface="Constantia"/>
            </a:endParaRPr>
          </a:p>
        </p:txBody>
      </p:sp>
    </p:spTree>
    <p:extLst>
      <p:ext uri="{BB962C8B-B14F-4D97-AF65-F5344CB8AC3E}">
        <p14:creationId xmlns:p14="http://schemas.microsoft.com/office/powerpoint/2010/main" val="967357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t>24</a:t>
            </a:fld>
            <a:endParaRPr lang="en-US"/>
          </a:p>
        </p:txBody>
      </p:sp>
    </p:spTree>
    <p:extLst>
      <p:ext uri="{BB962C8B-B14F-4D97-AF65-F5344CB8AC3E}">
        <p14:creationId xmlns:p14="http://schemas.microsoft.com/office/powerpoint/2010/main" val="2476493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t>25</a:t>
            </a:fld>
            <a:endParaRPr lang="en-US"/>
          </a:p>
        </p:txBody>
      </p:sp>
    </p:spTree>
    <p:extLst>
      <p:ext uri="{BB962C8B-B14F-4D97-AF65-F5344CB8AC3E}">
        <p14:creationId xmlns:p14="http://schemas.microsoft.com/office/powerpoint/2010/main" val="1310356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t>26</a:t>
            </a:fld>
            <a:endParaRPr lang="en-US"/>
          </a:p>
        </p:txBody>
      </p:sp>
    </p:spTree>
    <p:extLst>
      <p:ext uri="{BB962C8B-B14F-4D97-AF65-F5344CB8AC3E}">
        <p14:creationId xmlns:p14="http://schemas.microsoft.com/office/powerpoint/2010/main" val="260036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534C1-E5DB-0BE2-EA62-D9F75A335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50BCA9-D7AE-56C5-DAAB-E63A1F2CB3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262F81-2784-1684-765B-E8263BD1AB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E35966D-37B1-15E9-5123-A312B9A481FF}"/>
              </a:ext>
            </a:extLst>
          </p:cNvPr>
          <p:cNvSpPr>
            <a:spLocks noGrp="1"/>
          </p:cNvSpPr>
          <p:nvPr>
            <p:ph type="sldNum" sz="quarter" idx="10"/>
          </p:nvPr>
        </p:nvSpPr>
        <p:spPr/>
        <p:txBody>
          <a:bodyPr/>
          <a:lstStyle/>
          <a:p>
            <a:pPr defTabSz="1218826">
              <a:defRPr/>
            </a:pPr>
            <a:fld id="{B045B7DE-1198-4F2F-B574-CA8CAE341642}" type="slidenum">
              <a:rPr lang="en-US">
                <a:solidFill>
                  <a:srgbClr val="000000"/>
                </a:solidFill>
                <a:latin typeface="Constantia"/>
              </a:rPr>
              <a:pPr defTabSz="1218826">
                <a:defRPr/>
              </a:pPr>
              <a:t>27</a:t>
            </a:fld>
            <a:endParaRPr lang="en-US">
              <a:solidFill>
                <a:srgbClr val="000000"/>
              </a:solidFill>
              <a:latin typeface="Constantia"/>
            </a:endParaRPr>
          </a:p>
        </p:txBody>
      </p:sp>
    </p:spTree>
    <p:extLst>
      <p:ext uri="{BB962C8B-B14F-4D97-AF65-F5344CB8AC3E}">
        <p14:creationId xmlns:p14="http://schemas.microsoft.com/office/powerpoint/2010/main" val="1979342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t>28</a:t>
            </a:fld>
            <a:endParaRPr lang="en-US"/>
          </a:p>
        </p:txBody>
      </p:sp>
    </p:spTree>
    <p:extLst>
      <p:ext uri="{BB962C8B-B14F-4D97-AF65-F5344CB8AC3E}">
        <p14:creationId xmlns:p14="http://schemas.microsoft.com/office/powerpoint/2010/main" val="845645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t>29</a:t>
            </a:fld>
            <a:endParaRPr lang="en-US"/>
          </a:p>
        </p:txBody>
      </p:sp>
    </p:spTree>
    <p:extLst>
      <p:ext uri="{BB962C8B-B14F-4D97-AF65-F5344CB8AC3E}">
        <p14:creationId xmlns:p14="http://schemas.microsoft.com/office/powerpoint/2010/main" val="3703440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218948">
              <a:defRPr/>
            </a:pPr>
            <a:fld id="{B045B7DE-1198-4F2F-B574-CA8CAE341642}" type="slidenum">
              <a:rPr lang="en-US">
                <a:solidFill>
                  <a:srgbClr val="000000"/>
                </a:solidFill>
                <a:latin typeface="Constantia"/>
              </a:rPr>
              <a:pPr defTabSz="1218948">
                <a:defRPr/>
              </a:pPr>
              <a:t>3</a:t>
            </a:fld>
            <a:endParaRPr lang="en-US">
              <a:solidFill>
                <a:srgbClr val="000000"/>
              </a:solidFill>
              <a:latin typeface="Constantia"/>
            </a:endParaRPr>
          </a:p>
        </p:txBody>
      </p:sp>
    </p:spTree>
    <p:extLst>
      <p:ext uri="{BB962C8B-B14F-4D97-AF65-F5344CB8AC3E}">
        <p14:creationId xmlns:p14="http://schemas.microsoft.com/office/powerpoint/2010/main" val="1560894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t>30</a:t>
            </a:fld>
            <a:endParaRPr lang="en-US"/>
          </a:p>
        </p:txBody>
      </p:sp>
    </p:spTree>
    <p:extLst>
      <p:ext uri="{BB962C8B-B14F-4D97-AF65-F5344CB8AC3E}">
        <p14:creationId xmlns:p14="http://schemas.microsoft.com/office/powerpoint/2010/main" val="8976770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t>31</a:t>
            </a:fld>
            <a:endParaRPr lang="en-US"/>
          </a:p>
        </p:txBody>
      </p:sp>
    </p:spTree>
    <p:extLst>
      <p:ext uri="{BB962C8B-B14F-4D97-AF65-F5344CB8AC3E}">
        <p14:creationId xmlns:p14="http://schemas.microsoft.com/office/powerpoint/2010/main" val="2154369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t>32</a:t>
            </a:fld>
            <a:endParaRPr lang="en-US"/>
          </a:p>
        </p:txBody>
      </p:sp>
    </p:spTree>
    <p:extLst>
      <p:ext uri="{BB962C8B-B14F-4D97-AF65-F5344CB8AC3E}">
        <p14:creationId xmlns:p14="http://schemas.microsoft.com/office/powerpoint/2010/main" val="1856488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t>33</a:t>
            </a:fld>
            <a:endParaRPr lang="en-US"/>
          </a:p>
        </p:txBody>
      </p:sp>
    </p:spTree>
    <p:extLst>
      <p:ext uri="{BB962C8B-B14F-4D97-AF65-F5344CB8AC3E}">
        <p14:creationId xmlns:p14="http://schemas.microsoft.com/office/powerpoint/2010/main" val="127563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52F77-D06B-EF3C-1564-814D63E118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696A8C-4E62-18AD-EDEC-F51BE11C2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681963-D23D-AA0E-5F9D-C74831A521CC}"/>
              </a:ext>
            </a:extLst>
          </p:cNvPr>
          <p:cNvSpPr>
            <a:spLocks noGrp="1"/>
          </p:cNvSpPr>
          <p:nvPr>
            <p:ph type="body" idx="1"/>
          </p:nvPr>
        </p:nvSpPr>
        <p:spPr/>
        <p:txBody>
          <a:bodyPr/>
          <a:lstStyle/>
          <a:p>
            <a:r>
              <a:rPr lang="en-US"/>
              <a:t>New eligibility guidelines are more inclusive and easier to maintain</a:t>
            </a:r>
          </a:p>
        </p:txBody>
      </p:sp>
      <p:sp>
        <p:nvSpPr>
          <p:cNvPr id="4" name="Slide Number Placeholder 3">
            <a:extLst>
              <a:ext uri="{FF2B5EF4-FFF2-40B4-BE49-F238E27FC236}">
                <a16:creationId xmlns:a16="http://schemas.microsoft.com/office/drawing/2014/main" id="{CC621BDA-497F-C626-E37D-2D5856657DE2}"/>
              </a:ext>
            </a:extLst>
          </p:cNvPr>
          <p:cNvSpPr>
            <a:spLocks noGrp="1"/>
          </p:cNvSpPr>
          <p:nvPr>
            <p:ph type="sldNum" sz="quarter" idx="5"/>
          </p:nvPr>
        </p:nvSpPr>
        <p:spPr/>
        <p:txBody>
          <a:bodyPr/>
          <a:lstStyle/>
          <a:p>
            <a:fld id="{B045B7DE-1198-4F2F-B574-CA8CAE341642}" type="slidenum">
              <a:rPr lang="en-US" smtClean="0"/>
              <a:t>34</a:t>
            </a:fld>
            <a:endParaRPr lang="en-US"/>
          </a:p>
        </p:txBody>
      </p:sp>
    </p:spTree>
    <p:extLst>
      <p:ext uri="{BB962C8B-B14F-4D97-AF65-F5344CB8AC3E}">
        <p14:creationId xmlns:p14="http://schemas.microsoft.com/office/powerpoint/2010/main" val="2490553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218826">
              <a:defRPr/>
            </a:pPr>
            <a:fld id="{B045B7DE-1198-4F2F-B574-CA8CAE341642}" type="slidenum">
              <a:rPr lang="en-US">
                <a:solidFill>
                  <a:srgbClr val="000000"/>
                </a:solidFill>
                <a:latin typeface="Constantia"/>
              </a:rPr>
              <a:pPr defTabSz="1218826">
                <a:defRPr/>
              </a:pPr>
              <a:t>35</a:t>
            </a:fld>
            <a:endParaRPr lang="en-US">
              <a:solidFill>
                <a:srgbClr val="000000"/>
              </a:solidFill>
              <a:latin typeface="Constantia"/>
            </a:endParaRPr>
          </a:p>
        </p:txBody>
      </p:sp>
    </p:spTree>
    <p:extLst>
      <p:ext uri="{BB962C8B-B14F-4D97-AF65-F5344CB8AC3E}">
        <p14:creationId xmlns:p14="http://schemas.microsoft.com/office/powerpoint/2010/main" val="41451354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t>37</a:t>
            </a:fld>
            <a:endParaRPr lang="en-US"/>
          </a:p>
        </p:txBody>
      </p:sp>
    </p:spTree>
    <p:extLst>
      <p:ext uri="{BB962C8B-B14F-4D97-AF65-F5344CB8AC3E}">
        <p14:creationId xmlns:p14="http://schemas.microsoft.com/office/powerpoint/2010/main" val="2429656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45B7DE-1198-4F2F-B574-CA8CAE341642}" type="slidenum">
              <a:rPr lang="en-US" smtClean="0"/>
              <a:t>38</a:t>
            </a:fld>
            <a:endParaRPr lang="en-US"/>
          </a:p>
        </p:txBody>
      </p:sp>
    </p:spTree>
    <p:extLst>
      <p:ext uri="{BB962C8B-B14F-4D97-AF65-F5344CB8AC3E}">
        <p14:creationId xmlns:p14="http://schemas.microsoft.com/office/powerpoint/2010/main" val="945249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t>4</a:t>
            </a:fld>
            <a:endParaRPr lang="en-US"/>
          </a:p>
        </p:txBody>
      </p:sp>
    </p:spTree>
    <p:extLst>
      <p:ext uri="{BB962C8B-B14F-4D97-AF65-F5344CB8AC3E}">
        <p14:creationId xmlns:p14="http://schemas.microsoft.com/office/powerpoint/2010/main" val="3349584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t>5</a:t>
            </a:fld>
            <a:endParaRPr lang="en-US"/>
          </a:p>
        </p:txBody>
      </p:sp>
    </p:spTree>
    <p:extLst>
      <p:ext uri="{BB962C8B-B14F-4D97-AF65-F5344CB8AC3E}">
        <p14:creationId xmlns:p14="http://schemas.microsoft.com/office/powerpoint/2010/main" val="1053862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Reports – apply for grants  </a:t>
            </a:r>
          </a:p>
          <a:p>
            <a:endParaRPr lang="en-US"/>
          </a:p>
          <a:p>
            <a:pPr defTabSz="1218525">
              <a:defRPr/>
            </a:pPr>
            <a:r>
              <a:rPr lang="en-US" b="0" i="0">
                <a:solidFill>
                  <a:srgbClr val="333132"/>
                </a:solidFill>
                <a:effectLst/>
                <a:latin typeface="Poppins-Regular"/>
              </a:rPr>
              <a:t>Link2Feed tracks client Visits,  generates statistical reports, and </a:t>
            </a:r>
            <a:r>
              <a:rPr lang="en-US"/>
              <a:t>Analysis trends --To estimate #household, food..</a:t>
            </a:r>
          </a:p>
          <a:p>
            <a:pPr defTabSz="1218525">
              <a:defRPr/>
            </a:pPr>
            <a:r>
              <a:rPr lang="en-US" b="0" i="0">
                <a:solidFill>
                  <a:srgbClr val="333132"/>
                </a:solidFill>
                <a:effectLst/>
                <a:latin typeface="Poppins-Regular"/>
              </a:rPr>
              <a:t>increases understanding of food insecurity in our communities. This paperless alternative for data tracking enables our partners to more efficiently and effectively support their clients through a simple and easy to learn software</a:t>
            </a:r>
          </a:p>
          <a:p>
            <a:pPr defTabSz="1218525">
              <a:defRPr/>
            </a:pPr>
            <a:endParaRPr lang="en-US"/>
          </a:p>
          <a:p>
            <a:r>
              <a:rPr lang="en-US"/>
              <a:t>AAFB- 61 agencies</a:t>
            </a:r>
          </a:p>
          <a:p>
            <a:endParaRPr lang="en-US"/>
          </a:p>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t>6</a:t>
            </a:fld>
            <a:endParaRPr lang="en-US"/>
          </a:p>
        </p:txBody>
      </p:sp>
    </p:spTree>
    <p:extLst>
      <p:ext uri="{BB962C8B-B14F-4D97-AF65-F5344CB8AC3E}">
        <p14:creationId xmlns:p14="http://schemas.microsoft.com/office/powerpoint/2010/main" val="2357250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218948">
              <a:defRPr/>
            </a:pPr>
            <a:fld id="{B045B7DE-1198-4F2F-B574-CA8CAE341642}" type="slidenum">
              <a:rPr lang="en-US">
                <a:solidFill>
                  <a:srgbClr val="000000"/>
                </a:solidFill>
                <a:latin typeface="Constantia"/>
              </a:rPr>
              <a:pPr defTabSz="1218948">
                <a:defRPr/>
              </a:pPr>
              <a:t>7</a:t>
            </a:fld>
            <a:endParaRPr lang="en-US">
              <a:solidFill>
                <a:srgbClr val="000000"/>
              </a:solidFill>
              <a:latin typeface="Constantia"/>
            </a:endParaRPr>
          </a:p>
        </p:txBody>
      </p:sp>
    </p:spTree>
    <p:extLst>
      <p:ext uri="{BB962C8B-B14F-4D97-AF65-F5344CB8AC3E}">
        <p14:creationId xmlns:p14="http://schemas.microsoft.com/office/powerpoint/2010/main" val="3743885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t>8</a:t>
            </a:fld>
            <a:endParaRPr lang="en-US"/>
          </a:p>
        </p:txBody>
      </p:sp>
    </p:spTree>
    <p:extLst>
      <p:ext uri="{BB962C8B-B14F-4D97-AF65-F5344CB8AC3E}">
        <p14:creationId xmlns:p14="http://schemas.microsoft.com/office/powerpoint/2010/main" val="550456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Very flexible (phone, tablet) but you don’t have to bring your</a:t>
            </a:r>
            <a:r>
              <a:rPr lang="en-US" baseline="0"/>
              <a:t> own equipment unless you want to – describe the box and everything it has in it (clipboards, paperwork organized, computers, cheat sheets, pens, stapler necklaces, hotspot)</a:t>
            </a:r>
          </a:p>
          <a:p>
            <a:r>
              <a:rPr lang="en-US" baseline="0"/>
              <a:t>-note no access through Microsoft-based browsers</a:t>
            </a:r>
          </a:p>
          <a:p>
            <a:r>
              <a:rPr lang="en-US" baseline="0"/>
              <a:t>-Internet Explorer/Edge does not have high security</a:t>
            </a:r>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t>9</a:t>
            </a:fld>
            <a:endParaRPr lang="en-US"/>
          </a:p>
        </p:txBody>
      </p:sp>
    </p:spTree>
    <p:extLst>
      <p:ext uri="{BB962C8B-B14F-4D97-AF65-F5344CB8AC3E}">
        <p14:creationId xmlns:p14="http://schemas.microsoft.com/office/powerpoint/2010/main" val="495741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2D0E8A-A4B0-40F5-A7A6-BD9064AEF23A}"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248051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ACAA8-F3CD-4749-8DFA-35E5C9E3C939}"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362388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677079-B37A-4842-BE8F-7EFB34E2A322}"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369984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2D0E8A-A4B0-40F5-A7A6-BD9064AEF23A}"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84195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464FEB-11FC-4747-8261-F9394DF4C8A9}"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140985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29B122-1C74-440A-9883-440243D85761}"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86932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ADDD3A-80CC-421D-AE5E-7FB244D6B7D9}"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63241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30EF51-D081-43F2-B23D-3DB9B402418C}" type="datetime1">
              <a:rPr lang="en-US" smtClean="0"/>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124978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FE9A1B-C2D0-4BE8-898F-F97A0505AFA4}" type="datetime1">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428311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BE0B5-B6DC-414C-8531-855711BC004C}" type="datetime1">
              <a:rPr lang="en-US" smtClean="0"/>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71079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922CCA-A0E9-4288-B87F-2C7482844D57}"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189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464FEB-11FC-4747-8261-F9394DF4C8A9}"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170285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BEF1BA-0F34-41F7-85C9-EAF53BC9D384}"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402147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ACAA8-F3CD-4749-8DFA-35E5C9E3C939}"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359526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677079-B37A-4842-BE8F-7EFB34E2A322}"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327404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2D0E8A-A4B0-40F5-A7A6-BD9064AEF23A}"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26587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464FEB-11FC-4747-8261-F9394DF4C8A9}"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397331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29B122-1C74-440A-9883-440243D85761}"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7831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ADDD3A-80CC-421D-AE5E-7FB244D6B7D9}"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222403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30EF51-D081-43F2-B23D-3DB9B402418C}" type="datetime1">
              <a:rPr lang="en-US" smtClean="0"/>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71739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FE9A1B-C2D0-4BE8-898F-F97A0505AFA4}" type="datetime1">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188072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BE0B5-B6DC-414C-8531-855711BC004C}" type="datetime1">
              <a:rPr lang="en-US" smtClean="0"/>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184259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29B122-1C74-440A-9883-440243D85761}"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58236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922CCA-A0E9-4288-B87F-2C7482844D57}"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84962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BEF1BA-0F34-41F7-85C9-EAF53BC9D384}"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195468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ACAA8-F3CD-4749-8DFA-35E5C9E3C939}"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51874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677079-B37A-4842-BE8F-7EFB34E2A322}"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405312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ADDD3A-80CC-421D-AE5E-7FB244D6B7D9}"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353478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30EF51-D081-43F2-B23D-3DB9B402418C}" type="datetime1">
              <a:rPr lang="en-US" smtClean="0"/>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66058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FE9A1B-C2D0-4BE8-898F-F97A0505AFA4}" type="datetime1">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40835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BE0B5-B6DC-414C-8531-855711BC004C}" type="datetime1">
              <a:rPr lang="en-US" smtClean="0"/>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232530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922CCA-A0E9-4288-B87F-2C7482844D57}"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91596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BEF1BA-0F34-41F7-85C9-EAF53BC9D384}"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2088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5B964-ECE7-44F0-A029-16535524676B}" type="datetime1">
              <a:rPr lang="en-US" smtClean="0"/>
              <a:t>5/20/2025</a:t>
            </a:fld>
            <a:endParaRPr 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9D79-8A4B-4031-B1E0-AF26F8EDF2BC}" type="slidenum">
              <a:rPr lang="en-US" smtClean="0"/>
              <a:pPr/>
              <a:t>‹#›</a:t>
            </a:fld>
            <a:endParaRPr lang="en-US"/>
          </a:p>
        </p:txBody>
      </p:sp>
    </p:spTree>
    <p:extLst>
      <p:ext uri="{BB962C8B-B14F-4D97-AF65-F5344CB8AC3E}">
        <p14:creationId xmlns:p14="http://schemas.microsoft.com/office/powerpoint/2010/main" val="3167566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5B964-ECE7-44F0-A029-16535524676B}" type="datetime1">
              <a:rPr lang="en-US" smtClean="0"/>
              <a:t>5/20/2025</a:t>
            </a:fld>
            <a:endParaRPr 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9D79-8A4B-4031-B1E0-AF26F8EDF2BC}" type="slidenum">
              <a:rPr lang="en-US" smtClean="0"/>
              <a:pPr/>
              <a:t>‹#›</a:t>
            </a:fld>
            <a:endParaRPr lang="en-US"/>
          </a:p>
        </p:txBody>
      </p:sp>
    </p:spTree>
    <p:extLst>
      <p:ext uri="{BB962C8B-B14F-4D97-AF65-F5344CB8AC3E}">
        <p14:creationId xmlns:p14="http://schemas.microsoft.com/office/powerpoint/2010/main" val="18126335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5B964-ECE7-44F0-A029-16535524676B}" type="datetime1">
              <a:rPr lang="en-US" smtClean="0"/>
              <a:t>5/20/2025</a:t>
            </a:fld>
            <a:endParaRPr 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9D79-8A4B-4031-B1E0-AF26F8EDF2BC}" type="slidenum">
              <a:rPr lang="en-US" smtClean="0"/>
              <a:pPr/>
              <a:t>‹#›</a:t>
            </a:fld>
            <a:endParaRPr lang="en-US"/>
          </a:p>
        </p:txBody>
      </p:sp>
    </p:spTree>
    <p:extLst>
      <p:ext uri="{BB962C8B-B14F-4D97-AF65-F5344CB8AC3E}">
        <p14:creationId xmlns:p14="http://schemas.microsoft.com/office/powerpoint/2010/main" val="34091669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emf"/><Relationship Id="rId7" Type="http://schemas.openxmlformats.org/officeDocument/2006/relationships/diagramQuickStyle" Target="../diagrams/quickStyle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9.jpe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14.png"/><Relationship Id="rId3" Type="http://schemas.openxmlformats.org/officeDocument/2006/relationships/image" Target="../media/image1.emf"/><Relationship Id="rId7" Type="http://schemas.openxmlformats.org/officeDocument/2006/relationships/diagramColors" Target="../diagrams/colors4.xml"/><Relationship Id="rId12" Type="http://schemas.openxmlformats.org/officeDocument/2006/relationships/image" Target="../media/image13.svg"/><Relationship Id="rId2" Type="http://schemas.openxmlformats.org/officeDocument/2006/relationships/notesSlide" Target="../notesSlides/notesSlide14.xml"/><Relationship Id="rId16" Type="http://schemas.openxmlformats.org/officeDocument/2006/relationships/image" Target="../media/image17.svg"/><Relationship Id="rId1" Type="http://schemas.openxmlformats.org/officeDocument/2006/relationships/slideLayout" Target="../slideLayouts/slideLayout24.xml"/><Relationship Id="rId6" Type="http://schemas.openxmlformats.org/officeDocument/2006/relationships/diagramQuickStyle" Target="../diagrams/quickStyle4.xml"/><Relationship Id="rId11" Type="http://schemas.openxmlformats.org/officeDocument/2006/relationships/image" Target="../media/image12.png"/><Relationship Id="rId5" Type="http://schemas.openxmlformats.org/officeDocument/2006/relationships/diagramLayout" Target="../diagrams/layout4.xml"/><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diagramData" Target="../diagrams/data4.xml"/><Relationship Id="rId9" Type="http://schemas.openxmlformats.org/officeDocument/2006/relationships/image" Target="../media/image10.png"/><Relationship Id="rId1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emf"/><Relationship Id="rId7" Type="http://schemas.openxmlformats.org/officeDocument/2006/relationships/diagramColors" Target="../diagrams/colors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emf"/><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33.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emf"/><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hyperlink" Target="https://feedingamerica.az1.qualtrics.com/jfe/form/SV_8iVWPZKmpGn2bfo"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mailto:EEverGreen@AllFaithsFoodBank.org"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HyXdYKotiGQ?feature=oembed" TargetMode="External"/><Relationship Id="rId5" Type="http://schemas.openxmlformats.org/officeDocument/2006/relationships/image" Target="../media/image6.jpe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emf"/><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5BA4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4141" y="3939917"/>
            <a:ext cx="7825568" cy="2667178"/>
          </a:xfrm>
        </p:spPr>
        <p:txBody>
          <a:bodyPr anchor="t">
            <a:noAutofit/>
          </a:bodyPr>
          <a:lstStyle/>
          <a:p>
            <a:pPr algn="l"/>
            <a:r>
              <a:rPr lang="en-US" sz="5400" cap="all">
                <a:effectLst>
                  <a:outerShdw blurRad="38100" dist="38100" dir="2700000" algn="tl">
                    <a:srgbClr val="000000">
                      <a:alpha val="43137"/>
                    </a:srgbClr>
                  </a:outerShdw>
                </a:effectLst>
                <a:latin typeface="Dosis ExtraBold" pitchFamily="2" charset="0"/>
              </a:rPr>
              <a:t>All Faiths Food Bank</a:t>
            </a:r>
            <a:br>
              <a:rPr lang="en-US" sz="5400" cap="all">
                <a:effectLst>
                  <a:outerShdw blurRad="38100" dist="38100" dir="2700000" algn="tl">
                    <a:srgbClr val="000000">
                      <a:alpha val="43137"/>
                    </a:srgbClr>
                  </a:outerShdw>
                </a:effectLst>
                <a:latin typeface="Dosis ExtraBold" pitchFamily="2" charset="0"/>
              </a:rPr>
            </a:br>
            <a:r>
              <a:rPr lang="en-US" sz="5400" cap="all">
                <a:effectLst>
                  <a:outerShdw blurRad="38100" dist="38100" dir="2700000" algn="tl">
                    <a:srgbClr val="000000">
                      <a:alpha val="43137"/>
                    </a:srgbClr>
                  </a:outerShdw>
                </a:effectLst>
                <a:latin typeface="Dosis ExtraBold" pitchFamily="2" charset="0"/>
              </a:rPr>
              <a:t>Kick-Off to Link2Feed</a:t>
            </a:r>
          </a:p>
        </p:txBody>
      </p:sp>
      <p:sp>
        <p:nvSpPr>
          <p:cNvPr id="3" name="Subtitle 2"/>
          <p:cNvSpPr>
            <a:spLocks noGrp="1"/>
          </p:cNvSpPr>
          <p:nvPr>
            <p:ph type="subTitle" idx="1"/>
          </p:nvPr>
        </p:nvSpPr>
        <p:spPr>
          <a:xfrm>
            <a:off x="164140" y="3429000"/>
            <a:ext cx="6454152" cy="665853"/>
          </a:xfrm>
        </p:spPr>
        <p:txBody>
          <a:bodyPr anchor="b">
            <a:normAutofit/>
          </a:bodyPr>
          <a:lstStyle/>
          <a:p>
            <a:pPr algn="l"/>
            <a:r>
              <a:rPr lang="en-US" sz="2800">
                <a:effectLst>
                  <a:outerShdw blurRad="38100" dist="38100" dir="2700000" algn="tl">
                    <a:srgbClr val="000000">
                      <a:alpha val="43137"/>
                    </a:srgbClr>
                  </a:outerShdw>
                </a:effectLst>
                <a:latin typeface="Dosis" pitchFamily="2" charset="0"/>
                <a:ea typeface="Open Sans" panose="020B0606030504020204" pitchFamily="34" charset="0"/>
                <a:cs typeface="Open Sans" panose="020B0606030504020204" pitchFamily="34" charset="0"/>
              </a:rPr>
              <a:t>Using Data to Change Lives</a:t>
            </a:r>
          </a:p>
          <a:p>
            <a:pPr algn="l"/>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128" name="Freeform: Shape 127">
            <a:extLst>
              <a:ext uri="{FF2B5EF4-FFF2-40B4-BE49-F238E27FC236}">
                <a16:creationId xmlns:a16="http://schemas.microsoft.com/office/drawing/2014/main" id="{F05C5575-0F07-43D0-AE78-81EAA8E67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1765" y="1421356"/>
            <a:ext cx="4537060"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C7583227-44AB-4ECD-AD51-9EC7A5A3E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4861" y="1584494"/>
            <a:ext cx="437396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26B9EF5-5D92-4AC7-BC55-FC5C4C98E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293" y="548"/>
            <a:ext cx="4348619"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CED520D6-8B57-4047-BB5F-2BE1017B2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8447" y="0"/>
            <a:ext cx="4022312"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866C2992-EA78-FE49-A8F5-D3E2F7EA0D1E}"/>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67" t="21416" r="9846" b="21722"/>
          <a:stretch/>
        </p:blipFill>
        <p:spPr>
          <a:xfrm>
            <a:off x="4430720" y="597648"/>
            <a:ext cx="2437765" cy="1359520"/>
          </a:xfrm>
          <a:prstGeom prst="rect">
            <a:avLst/>
          </a:prstGeom>
        </p:spPr>
      </p:pic>
      <p:pic>
        <p:nvPicPr>
          <p:cNvPr id="6" name="Picture 5" descr="Icon&#10;&#10;Description automatically generated">
            <a:extLst>
              <a:ext uri="{FF2B5EF4-FFF2-40B4-BE49-F238E27FC236}">
                <a16:creationId xmlns:a16="http://schemas.microsoft.com/office/drawing/2014/main" id="{38B2F8A5-0632-0F0E-044E-2B6EBAAD9E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8832" y="2946064"/>
            <a:ext cx="3087307" cy="3099090"/>
          </a:xfrm>
          <a:prstGeom prst="rect">
            <a:avLst/>
          </a:prstGeom>
        </p:spPr>
      </p:pic>
    </p:spTree>
    <p:extLst>
      <p:ext uri="{BB962C8B-B14F-4D97-AF65-F5344CB8AC3E}">
        <p14:creationId xmlns:p14="http://schemas.microsoft.com/office/powerpoint/2010/main" val="28018350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5BA4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4839-1D2B-846F-22AB-72D8AEAEAD6B}"/>
              </a:ext>
            </a:extLst>
          </p:cNvPr>
          <p:cNvSpPr>
            <a:spLocks noGrp="1"/>
          </p:cNvSpPr>
          <p:nvPr>
            <p:ph type="title"/>
          </p:nvPr>
        </p:nvSpPr>
        <p:spPr>
          <a:xfrm>
            <a:off x="608012" y="1371600"/>
            <a:ext cx="4834339" cy="4495799"/>
          </a:xfrm>
        </p:spPr>
        <p:txBody>
          <a:bodyPr vert="horz" lIns="91440" tIns="45720" rIns="91440" bIns="45720" rtlCol="0" anchor="t">
            <a:normAutofit/>
          </a:bodyPr>
          <a:lstStyle/>
          <a:p>
            <a:pPr algn="ctr" defTabSz="914400"/>
            <a:r>
              <a:rPr lang="en-US" sz="7200" cap="all">
                <a:effectLst>
                  <a:outerShdw blurRad="38100" dist="38100" dir="2700000" algn="tl">
                    <a:srgbClr val="000000">
                      <a:alpha val="43137"/>
                    </a:srgbClr>
                  </a:outerShdw>
                </a:effectLst>
                <a:latin typeface="Dosis ExtraBold" pitchFamily="2" charset="0"/>
              </a:rPr>
              <a:t>What are the Benefits?</a:t>
            </a:r>
          </a:p>
        </p:txBody>
      </p:sp>
      <p:sp>
        <p:nvSpPr>
          <p:cNvPr id="19" name="Freeform: Shape 21">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5786" y="381000"/>
            <a:ext cx="633303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6F2F019B-2CC5-35A4-8E9E-8D3F276FE5CD}"/>
              </a:ext>
            </a:extLst>
          </p:cNvPr>
          <p:cNvPicPr>
            <a:picLocks noChangeAspect="1"/>
          </p:cNvPicPr>
          <p:nvPr/>
        </p:nvPicPr>
        <p:blipFill rotWithShape="1">
          <a:blip r:embed="rId3">
            <a:extLst>
              <a:ext uri="{28A0092B-C50C-407E-A947-70E740481C1C}">
                <a14:useLocalDpi xmlns:a14="http://schemas.microsoft.com/office/drawing/2010/main" val="0"/>
              </a:ext>
            </a:extLst>
          </a:blip>
          <a:srcRect l="-13587" t="4464" r="-2477" b="38759"/>
          <a:stretch/>
        </p:blipFill>
        <p:spPr>
          <a:xfrm>
            <a:off x="5442351" y="603505"/>
            <a:ext cx="7159907" cy="6254496"/>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1629226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cap="all">
                <a:solidFill>
                  <a:srgbClr val="56B046"/>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rPr>
              <a:t>Benefits to our Neighbors</a:t>
            </a:r>
          </a:p>
        </p:txBody>
      </p:sp>
      <p:sp>
        <p:nvSpPr>
          <p:cNvPr id="3" name="Slide Number Placeholder 2"/>
          <p:cNvSpPr>
            <a:spLocks noGrp="1"/>
          </p:cNvSpPr>
          <p:nvPr>
            <p:ph type="sldNum" sz="quarter" idx="12"/>
          </p:nvPr>
        </p:nvSpPr>
        <p:spPr/>
        <p:txBody>
          <a:bodyPr/>
          <a:lstStyle/>
          <a:p>
            <a:fld id="{34C99D79-8A4B-4031-B1E0-AF26F8EDF2BC}" type="slidenum">
              <a:rPr lang="en-US" smtClean="0"/>
              <a:t>11</a:t>
            </a:fld>
            <a:endParaRPr lang="en-US"/>
          </a:p>
        </p:txBody>
      </p:sp>
      <p:sp>
        <p:nvSpPr>
          <p:cNvPr id="7" name="Rectangle 6">
            <a:extLst>
              <a:ext uri="{FF2B5EF4-FFF2-40B4-BE49-F238E27FC236}">
                <a16:creationId xmlns:a16="http://schemas.microsoft.com/office/drawing/2014/main" id="{4E91AD9A-9D01-AD40-BAD8-E46947FECC77}"/>
              </a:ext>
            </a:extLst>
          </p:cNvPr>
          <p:cNvSpPr/>
          <p:nvPr/>
        </p:nvSpPr>
        <p:spPr>
          <a:xfrm>
            <a:off x="0" y="0"/>
            <a:ext cx="303212" cy="6858000"/>
          </a:xfrm>
          <a:prstGeom prst="rect">
            <a:avLst/>
          </a:prstGeom>
          <a:solidFill>
            <a:srgbClr val="56B04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064"/>
              </a:solidFill>
            </a:endParaRPr>
          </a:p>
        </p:txBody>
      </p:sp>
      <p:pic>
        <p:nvPicPr>
          <p:cNvPr id="9" name="Picture 8">
            <a:extLst>
              <a:ext uri="{FF2B5EF4-FFF2-40B4-BE49-F238E27FC236}">
                <a16:creationId xmlns:a16="http://schemas.microsoft.com/office/drawing/2014/main" id="{74B720EB-F808-A34C-8C0D-54E6A5C1A7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sp>
        <p:nvSpPr>
          <p:cNvPr id="8" name="TextBox 7">
            <a:extLst>
              <a:ext uri="{FF2B5EF4-FFF2-40B4-BE49-F238E27FC236}">
                <a16:creationId xmlns:a16="http://schemas.microsoft.com/office/drawing/2014/main" id="{6663D00B-B942-7E43-651A-582B924AA80C}"/>
              </a:ext>
            </a:extLst>
          </p:cNvPr>
          <p:cNvSpPr txBox="1"/>
          <p:nvPr/>
        </p:nvSpPr>
        <p:spPr>
          <a:xfrm>
            <a:off x="1141412" y="5124271"/>
            <a:ext cx="6705600" cy="1200329"/>
          </a:xfrm>
          <a:prstGeom prst="rect">
            <a:avLst/>
          </a:prstGeom>
          <a:noFill/>
        </p:spPr>
        <p:txBody>
          <a:bodyPr wrap="square">
            <a:spAutoFit/>
          </a:bodyPr>
          <a:lstStyle/>
          <a:p>
            <a:pPr algn="ctr"/>
            <a:r>
              <a:rPr lang="en-US" i="1">
                <a:latin typeface="Open Sans SemiBold" panose="020B0706030804020204" pitchFamily="34" charset="0"/>
                <a:ea typeface="Open Sans SemiBold" panose="020B0706030804020204" pitchFamily="34" charset="0"/>
                <a:cs typeface="Open Sans SemiBold" panose="020B0706030804020204" pitchFamily="34" charset="0"/>
              </a:rPr>
              <a:t>Link2Feed’s software helps All Faiths Food Bank’s network understand who is using their services and how to help them</a:t>
            </a:r>
          </a:p>
        </p:txBody>
      </p:sp>
      <p:pic>
        <p:nvPicPr>
          <p:cNvPr id="10" name="Content Placeholder 2">
            <a:extLst>
              <a:ext uri="{FF2B5EF4-FFF2-40B4-BE49-F238E27FC236}">
                <a16:creationId xmlns:a16="http://schemas.microsoft.com/office/drawing/2014/main" id="{FDCA5C4B-088B-1687-BF87-10B424456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4511" y="1690689"/>
            <a:ext cx="3382757" cy="4183256"/>
          </a:xfrm>
          <a:prstGeom prst="rect">
            <a:avLst/>
          </a:prstGeom>
        </p:spPr>
      </p:pic>
      <p:graphicFrame>
        <p:nvGraphicFramePr>
          <p:cNvPr id="2" name="Content Placeholder 1">
            <a:extLst>
              <a:ext uri="{FF2B5EF4-FFF2-40B4-BE49-F238E27FC236}">
                <a16:creationId xmlns:a16="http://schemas.microsoft.com/office/drawing/2014/main" id="{82F3EC8D-2DB4-2FC0-7FC1-13EF9165B7E2}"/>
              </a:ext>
            </a:extLst>
          </p:cNvPr>
          <p:cNvGraphicFramePr>
            <a:graphicFrameLocks/>
          </p:cNvGraphicFramePr>
          <p:nvPr>
            <p:extLst>
              <p:ext uri="{D42A27DB-BD31-4B8C-83A1-F6EECF244321}">
                <p14:modId xmlns:p14="http://schemas.microsoft.com/office/powerpoint/2010/main" val="58742691"/>
              </p:ext>
            </p:extLst>
          </p:nvPr>
        </p:nvGraphicFramePr>
        <p:xfrm>
          <a:off x="477376" y="162931"/>
          <a:ext cx="7801240" cy="62098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116007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8013" y="228600"/>
            <a:ext cx="10972800" cy="1325563"/>
          </a:xfrm>
        </p:spPr>
        <p:txBody>
          <a:bodyPr>
            <a:normAutofit/>
          </a:bodyPr>
          <a:lstStyle/>
          <a:p>
            <a:r>
              <a:rPr lang="en-US" sz="4800" cap="all">
                <a:solidFill>
                  <a:srgbClr val="55BA47"/>
                </a:solidFill>
                <a:effectLst>
                  <a:outerShdw blurRad="38100" dist="38100" dir="2700000" algn="tl">
                    <a:srgbClr val="000000">
                      <a:alpha val="43137"/>
                    </a:srgbClr>
                  </a:outerShdw>
                </a:effectLst>
                <a:latin typeface="Dosis ExtraBold" pitchFamily="2" charset="0"/>
              </a:rPr>
              <a:t>Benefits to our AFFB Network</a:t>
            </a:r>
          </a:p>
        </p:txBody>
      </p:sp>
      <p:graphicFrame>
        <p:nvGraphicFramePr>
          <p:cNvPr id="14" name="Content Placeholder 5">
            <a:extLst>
              <a:ext uri="{FF2B5EF4-FFF2-40B4-BE49-F238E27FC236}">
                <a16:creationId xmlns:a16="http://schemas.microsoft.com/office/drawing/2014/main" id="{4103B786-4298-814F-6362-FDABA94BD9B5}"/>
              </a:ext>
            </a:extLst>
          </p:cNvPr>
          <p:cNvGraphicFramePr>
            <a:graphicFrameLocks noGrp="1"/>
          </p:cNvGraphicFramePr>
          <p:nvPr>
            <p:ph idx="1"/>
            <p:extLst>
              <p:ext uri="{D42A27DB-BD31-4B8C-83A1-F6EECF244321}">
                <p14:modId xmlns:p14="http://schemas.microsoft.com/office/powerpoint/2010/main" val="170744430"/>
              </p:ext>
            </p:extLst>
          </p:nvPr>
        </p:nvGraphicFramePr>
        <p:xfrm>
          <a:off x="379412" y="1143000"/>
          <a:ext cx="11658600" cy="5284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F2278705-8B95-B048-B851-6E701D454C50}"/>
              </a:ext>
            </a:extLst>
          </p:cNvPr>
          <p:cNvSpPr/>
          <p:nvPr/>
        </p:nvSpPr>
        <p:spPr>
          <a:xfrm>
            <a:off x="0" y="0"/>
            <a:ext cx="303212" cy="6858000"/>
          </a:xfrm>
          <a:prstGeom prst="rect">
            <a:avLst/>
          </a:prstGeom>
          <a:solidFill>
            <a:srgbClr val="55BA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5BA47"/>
              </a:solidFill>
              <a:effectLst/>
              <a:uLnTx/>
              <a:uFillTx/>
              <a:latin typeface="Calibri" panose="020F0502020204030204"/>
              <a:ea typeface="+mn-ea"/>
              <a:cs typeface="+mn-cs"/>
            </a:endParaRPr>
          </a:p>
        </p:txBody>
      </p:sp>
      <p:sp>
        <p:nvSpPr>
          <p:cNvPr id="11" name="Slide Number Placeholder 2">
            <a:extLst>
              <a:ext uri="{FF2B5EF4-FFF2-40B4-BE49-F238E27FC236}">
                <a16:creationId xmlns:a16="http://schemas.microsoft.com/office/drawing/2014/main" id="{BDFE50B5-CD19-6449-BA83-ACD12795A71A}"/>
              </a:ext>
            </a:extLst>
          </p:cNvPr>
          <p:cNvSpPr>
            <a:spLocks noGrp="1"/>
          </p:cNvSpPr>
          <p:nvPr>
            <p:ph type="sldNum" sz="quarter" idx="12"/>
          </p:nvPr>
        </p:nvSpPr>
        <p:spPr>
          <a:xfrm>
            <a:off x="8608357" y="6356351"/>
            <a:ext cx="2742486" cy="365125"/>
          </a:xfrm>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34C99D79-8A4B-4031-B1E0-AF26F8EDF2B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F2B9D4FE-F694-1143-8DF2-6BE464E5641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spTree>
    <p:extLst>
      <p:ext uri="{BB962C8B-B14F-4D97-AF65-F5344CB8AC3E}">
        <p14:creationId xmlns:p14="http://schemas.microsoft.com/office/powerpoint/2010/main" val="23441976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436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4839-1D2B-846F-22AB-72D8AEAEAD6B}"/>
              </a:ext>
            </a:extLst>
          </p:cNvPr>
          <p:cNvSpPr>
            <a:spLocks noGrp="1"/>
          </p:cNvSpPr>
          <p:nvPr>
            <p:ph type="title"/>
          </p:nvPr>
        </p:nvSpPr>
        <p:spPr>
          <a:xfrm>
            <a:off x="635836" y="1850929"/>
            <a:ext cx="5670949" cy="3537141"/>
          </a:xfrm>
        </p:spPr>
        <p:txBody>
          <a:bodyPr vert="horz" lIns="91440" tIns="45720" rIns="91440" bIns="45720" rtlCol="0" anchor="t">
            <a:normAutofit/>
          </a:bodyPr>
          <a:lstStyle/>
          <a:p>
            <a:pPr defTabSz="914400"/>
            <a:r>
              <a:rPr lang="en-US" sz="7200" cap="all">
                <a:effectLst>
                  <a:outerShdw blurRad="38100" dist="38100" dir="2700000" algn="tl">
                    <a:srgbClr val="000000">
                      <a:alpha val="43137"/>
                    </a:srgbClr>
                  </a:outerShdw>
                </a:effectLst>
                <a:latin typeface="Dosis ExtraBold" pitchFamily="2" charset="0"/>
              </a:rPr>
              <a:t>Where Do</a:t>
            </a:r>
            <a:br>
              <a:rPr lang="en-US" sz="7200" cap="all">
                <a:effectLst>
                  <a:outerShdw blurRad="38100" dist="38100" dir="2700000" algn="tl">
                    <a:srgbClr val="000000">
                      <a:alpha val="43137"/>
                    </a:srgbClr>
                  </a:outerShdw>
                </a:effectLst>
                <a:latin typeface="Dosis ExtraBold" pitchFamily="2" charset="0"/>
              </a:rPr>
            </a:br>
            <a:r>
              <a:rPr lang="en-US" sz="7200" cap="all">
                <a:effectLst>
                  <a:outerShdw blurRad="38100" dist="38100" dir="2700000" algn="tl">
                    <a:srgbClr val="000000">
                      <a:alpha val="43137"/>
                    </a:srgbClr>
                  </a:outerShdw>
                </a:effectLst>
                <a:latin typeface="Dosis ExtraBold" pitchFamily="2" charset="0"/>
              </a:rPr>
              <a:t>Neighbors Register?</a:t>
            </a:r>
          </a:p>
        </p:txBody>
      </p:sp>
      <p:sp>
        <p:nvSpPr>
          <p:cNvPr id="18" name="Freeform: Shape 17">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5786" y="381000"/>
            <a:ext cx="633303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Logo&#10;&#10;Description automatically generated">
            <a:extLst>
              <a:ext uri="{FF2B5EF4-FFF2-40B4-BE49-F238E27FC236}">
                <a16:creationId xmlns:a16="http://schemas.microsoft.com/office/drawing/2014/main" id="{FDE3B963-FFEF-9645-775A-2AE70A7ADDFD}"/>
              </a:ext>
            </a:extLst>
          </p:cNvPr>
          <p:cNvPicPr>
            <a:picLocks noChangeAspect="1"/>
          </p:cNvPicPr>
          <p:nvPr/>
        </p:nvPicPr>
        <p:blipFill rotWithShape="1">
          <a:blip r:embed="rId3">
            <a:extLst>
              <a:ext uri="{28A0092B-C50C-407E-A947-70E740481C1C}">
                <a14:useLocalDpi xmlns:a14="http://schemas.microsoft.com/office/drawing/2010/main" val="0"/>
              </a:ext>
            </a:extLst>
          </a:blip>
          <a:srcRect b="37604"/>
          <a:stretch/>
        </p:blipFill>
        <p:spPr>
          <a:xfrm>
            <a:off x="6334344" y="228601"/>
            <a:ext cx="6018213" cy="6705600"/>
          </a:xfrm>
          <a:prstGeom prst="rect">
            <a:avLst/>
          </a:prstGeom>
        </p:spPr>
      </p:pic>
    </p:spTree>
    <p:extLst>
      <p:ext uri="{BB962C8B-B14F-4D97-AF65-F5344CB8AC3E}">
        <p14:creationId xmlns:p14="http://schemas.microsoft.com/office/powerpoint/2010/main" val="27625677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1812" y="304800"/>
            <a:ext cx="10512862" cy="1325563"/>
          </a:xfrm>
        </p:spPr>
        <p:txBody>
          <a:bodyPr>
            <a:normAutofit/>
          </a:bodyPr>
          <a:lstStyle/>
          <a:p>
            <a:r>
              <a:rPr lang="en-US" sz="4800" cap="all">
                <a:solidFill>
                  <a:srgbClr val="F4436D"/>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rPr>
              <a:t>Different Types of Pantries</a:t>
            </a:r>
          </a:p>
        </p:txBody>
      </p:sp>
      <p:sp>
        <p:nvSpPr>
          <p:cNvPr id="3" name="Slide Number Placeholder 2"/>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34C99D79-8A4B-4031-B1E0-AF26F8EDF2B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4BCF943-590C-E94B-9C55-8366324B86FC}"/>
              </a:ext>
            </a:extLst>
          </p:cNvPr>
          <p:cNvSpPr/>
          <p:nvPr/>
        </p:nvSpPr>
        <p:spPr>
          <a:xfrm>
            <a:off x="0" y="0"/>
            <a:ext cx="303212" cy="6858000"/>
          </a:xfrm>
          <a:prstGeom prst="rect">
            <a:avLst/>
          </a:prstGeom>
          <a:solidFill>
            <a:srgbClr val="F443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DC4064"/>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8BE6CCF9-2CBC-3645-A4E1-DCE63853D9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graphicFrame>
        <p:nvGraphicFramePr>
          <p:cNvPr id="16" name="Content Placeholder 5">
            <a:extLst>
              <a:ext uri="{FF2B5EF4-FFF2-40B4-BE49-F238E27FC236}">
                <a16:creationId xmlns:a16="http://schemas.microsoft.com/office/drawing/2014/main" id="{794AE0FE-42E1-8EB5-69A0-50CEFB9BF413}"/>
              </a:ext>
            </a:extLst>
          </p:cNvPr>
          <p:cNvGraphicFramePr>
            <a:graphicFrameLocks noGrp="1"/>
          </p:cNvGraphicFramePr>
          <p:nvPr>
            <p:ph idx="1"/>
            <p:extLst>
              <p:ext uri="{D42A27DB-BD31-4B8C-83A1-F6EECF244321}">
                <p14:modId xmlns:p14="http://schemas.microsoft.com/office/powerpoint/2010/main" val="3893515557"/>
              </p:ext>
            </p:extLst>
          </p:nvPr>
        </p:nvGraphicFramePr>
        <p:xfrm>
          <a:off x="-734458" y="986166"/>
          <a:ext cx="12536421" cy="63404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Backpack with solid fill">
            <a:extLst>
              <a:ext uri="{FF2B5EF4-FFF2-40B4-BE49-F238E27FC236}">
                <a16:creationId xmlns:a16="http://schemas.microsoft.com/office/drawing/2014/main" id="{71214056-E831-BD72-0429-9F79F158F87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5212" y="5414634"/>
            <a:ext cx="914400" cy="914400"/>
          </a:xfrm>
          <a:prstGeom prst="rect">
            <a:avLst/>
          </a:prstGeom>
          <a:effectLst>
            <a:outerShdw blurRad="50800" dist="38100" dir="2700000" algn="tl" rotWithShape="0">
              <a:prstClr val="black">
                <a:alpha val="40000"/>
              </a:prstClr>
            </a:outerShdw>
          </a:effectLst>
        </p:spPr>
      </p:pic>
      <p:pic>
        <p:nvPicPr>
          <p:cNvPr id="9" name="Graphic 8" descr="Telephone with solid fill">
            <a:extLst>
              <a:ext uri="{FF2B5EF4-FFF2-40B4-BE49-F238E27FC236}">
                <a16:creationId xmlns:a16="http://schemas.microsoft.com/office/drawing/2014/main" id="{F3B6BA7F-51AD-4108-B9F9-AA81AB220B6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75012" y="4648200"/>
            <a:ext cx="914400" cy="914400"/>
          </a:xfrm>
          <a:prstGeom prst="rect">
            <a:avLst/>
          </a:prstGeom>
          <a:effectLst>
            <a:outerShdw blurRad="50800" dist="38100" dir="2700000" algn="tl" rotWithShape="0">
              <a:prstClr val="black">
                <a:alpha val="40000"/>
              </a:prstClr>
            </a:outerShdw>
          </a:effectLst>
        </p:spPr>
      </p:pic>
      <p:pic>
        <p:nvPicPr>
          <p:cNvPr id="12" name="Graphic 11" descr="Indian building with solid fill">
            <a:extLst>
              <a:ext uri="{FF2B5EF4-FFF2-40B4-BE49-F238E27FC236}">
                <a16:creationId xmlns:a16="http://schemas.microsoft.com/office/drawing/2014/main" id="{EDCA0D5A-E92C-E91A-297D-BDAA1D4944D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42012" y="4419600"/>
            <a:ext cx="914400" cy="914400"/>
          </a:xfrm>
          <a:prstGeom prst="rect">
            <a:avLst/>
          </a:prstGeom>
          <a:effectLst>
            <a:outerShdw blurRad="50800" dist="38100" dir="2700000" algn="tl" rotWithShape="0">
              <a:prstClr val="black">
                <a:alpha val="40000"/>
              </a:prstClr>
            </a:outerShdw>
          </a:effectLst>
        </p:spPr>
      </p:pic>
      <p:pic>
        <p:nvPicPr>
          <p:cNvPr id="15" name="Graphic 14" descr="Truck with solid fill">
            <a:extLst>
              <a:ext uri="{FF2B5EF4-FFF2-40B4-BE49-F238E27FC236}">
                <a16:creationId xmlns:a16="http://schemas.microsoft.com/office/drawing/2014/main" id="{F5AEC991-93A2-0E0F-3FA9-B879CF5BCFA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396936" y="685800"/>
            <a:ext cx="1193276" cy="11932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1463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91D4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4839-1D2B-846F-22AB-72D8AEAEAD6B}"/>
              </a:ext>
            </a:extLst>
          </p:cNvPr>
          <p:cNvSpPr>
            <a:spLocks noGrp="1"/>
          </p:cNvSpPr>
          <p:nvPr>
            <p:ph type="title"/>
          </p:nvPr>
        </p:nvSpPr>
        <p:spPr>
          <a:xfrm>
            <a:off x="652063" y="1981200"/>
            <a:ext cx="5670949" cy="3537141"/>
          </a:xfrm>
        </p:spPr>
        <p:txBody>
          <a:bodyPr vert="horz" lIns="91440" tIns="45720" rIns="91440" bIns="45720" rtlCol="0" anchor="t">
            <a:normAutofit/>
          </a:bodyPr>
          <a:lstStyle/>
          <a:p>
            <a:pPr defTabSz="914400"/>
            <a:r>
              <a:rPr lang="en-US" sz="7200" cap="all">
                <a:effectLst>
                  <a:outerShdw blurRad="38100" dist="38100" dir="2700000" algn="tl">
                    <a:srgbClr val="000000">
                      <a:alpha val="43137"/>
                    </a:srgbClr>
                  </a:outerShdw>
                </a:effectLst>
                <a:latin typeface="Dosis ExtraBold" pitchFamily="2" charset="0"/>
              </a:rPr>
              <a:t>The </a:t>
            </a:r>
            <a:br>
              <a:rPr lang="en-US" sz="7200" cap="all">
                <a:effectLst>
                  <a:outerShdw blurRad="38100" dist="38100" dir="2700000" algn="tl">
                    <a:srgbClr val="000000">
                      <a:alpha val="43137"/>
                    </a:srgbClr>
                  </a:outerShdw>
                </a:effectLst>
                <a:latin typeface="Dosis ExtraBold" pitchFamily="2" charset="0"/>
              </a:rPr>
            </a:br>
            <a:r>
              <a:rPr lang="en-US" sz="7200" cap="all">
                <a:effectLst>
                  <a:outerShdw blurRad="38100" dist="38100" dir="2700000" algn="tl">
                    <a:srgbClr val="000000">
                      <a:alpha val="43137"/>
                    </a:srgbClr>
                  </a:outerShdw>
                </a:effectLst>
                <a:latin typeface="Dosis ExtraBold" pitchFamily="2" charset="0"/>
              </a:rPr>
              <a:t>Process</a:t>
            </a:r>
            <a:br>
              <a:rPr lang="en-US" sz="7200" cap="all">
                <a:effectLst>
                  <a:outerShdw blurRad="38100" dist="38100" dir="2700000" algn="tl">
                    <a:srgbClr val="000000">
                      <a:alpha val="43137"/>
                    </a:srgbClr>
                  </a:outerShdw>
                </a:effectLst>
                <a:latin typeface="Dosis ExtraBold" pitchFamily="2" charset="0"/>
              </a:rPr>
            </a:br>
            <a:r>
              <a:rPr lang="en-US" sz="7200" cap="all">
                <a:effectLst>
                  <a:outerShdw blurRad="38100" dist="38100" dir="2700000" algn="tl">
                    <a:srgbClr val="000000">
                      <a:alpha val="43137"/>
                    </a:srgbClr>
                  </a:outerShdw>
                </a:effectLst>
                <a:latin typeface="Dosis ExtraBold" pitchFamily="2" charset="0"/>
              </a:rPr>
              <a:t>&amp; Forms</a:t>
            </a:r>
          </a:p>
        </p:txBody>
      </p:sp>
      <p:sp>
        <p:nvSpPr>
          <p:cNvPr id="18" name="Freeform: Shape 17">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5786" y="381000"/>
            <a:ext cx="633303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Logo&#10;&#10;Description automatically generated">
            <a:extLst>
              <a:ext uri="{FF2B5EF4-FFF2-40B4-BE49-F238E27FC236}">
                <a16:creationId xmlns:a16="http://schemas.microsoft.com/office/drawing/2014/main" id="{FDE3B963-FFEF-9645-775A-2AE70A7ADDFD}"/>
              </a:ext>
            </a:extLst>
          </p:cNvPr>
          <p:cNvPicPr>
            <a:picLocks noChangeAspect="1"/>
          </p:cNvPicPr>
          <p:nvPr/>
        </p:nvPicPr>
        <p:blipFill rotWithShape="1">
          <a:blip r:embed="rId3">
            <a:extLst>
              <a:ext uri="{28A0092B-C50C-407E-A947-70E740481C1C}">
                <a14:useLocalDpi xmlns:a14="http://schemas.microsoft.com/office/drawing/2010/main" val="0"/>
              </a:ext>
            </a:extLst>
          </a:blip>
          <a:srcRect b="37604"/>
          <a:stretch/>
        </p:blipFill>
        <p:spPr>
          <a:xfrm>
            <a:off x="6334344" y="228601"/>
            <a:ext cx="6018213" cy="6705600"/>
          </a:xfrm>
          <a:prstGeom prst="rect">
            <a:avLst/>
          </a:prstGeom>
        </p:spPr>
      </p:pic>
    </p:spTree>
    <p:extLst>
      <p:ext uri="{BB962C8B-B14F-4D97-AF65-F5344CB8AC3E}">
        <p14:creationId xmlns:p14="http://schemas.microsoft.com/office/powerpoint/2010/main" val="7953984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5299" y="217693"/>
            <a:ext cx="10512862" cy="1325563"/>
          </a:xfrm>
        </p:spPr>
        <p:txBody>
          <a:bodyPr>
            <a:normAutofit/>
          </a:bodyPr>
          <a:lstStyle/>
          <a:p>
            <a:r>
              <a:rPr lang="en-US" sz="4800" cap="all">
                <a:solidFill>
                  <a:srgbClr val="C00000"/>
                </a:solidFill>
                <a:effectLst>
                  <a:outerShdw blurRad="38100" dist="38100" dir="2700000" algn="tl">
                    <a:srgbClr val="000000">
                      <a:alpha val="43137"/>
                    </a:srgbClr>
                  </a:outerShdw>
                </a:effectLst>
                <a:latin typeface="Dosis ExtraBold" pitchFamily="2" charset="0"/>
              </a:rPr>
              <a:t>Always Collect Client Consent </a:t>
            </a:r>
          </a:p>
        </p:txBody>
      </p:sp>
      <p:sp>
        <p:nvSpPr>
          <p:cNvPr id="6" name="Content Placeholder 5"/>
          <p:cNvSpPr>
            <a:spLocks noGrp="1"/>
          </p:cNvSpPr>
          <p:nvPr>
            <p:ph idx="1"/>
          </p:nvPr>
        </p:nvSpPr>
        <p:spPr>
          <a:xfrm>
            <a:off x="837981" y="1814804"/>
            <a:ext cx="10512862" cy="4351338"/>
          </a:xfrm>
        </p:spPr>
        <p:txBody>
          <a:bodyPr>
            <a:normAutofit/>
          </a:bodyPr>
          <a:lstStyle/>
          <a:p>
            <a:pPr marL="0" indent="0">
              <a:buNone/>
            </a:pPr>
            <a:endParaRPr lang="en-US" sz="440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440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F2278705-8B95-B048-B851-6E701D454C50}"/>
              </a:ext>
            </a:extLst>
          </p:cNvPr>
          <p:cNvSpPr/>
          <p:nvPr/>
        </p:nvSpPr>
        <p:spPr>
          <a:xfrm>
            <a:off x="0" y="0"/>
            <a:ext cx="303212" cy="6858000"/>
          </a:xfrm>
          <a:prstGeom prst="rect">
            <a:avLst/>
          </a:prstGeom>
          <a:solidFill>
            <a:srgbClr val="B91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5BA47"/>
              </a:solidFill>
              <a:effectLst/>
              <a:uLnTx/>
              <a:uFillTx/>
              <a:latin typeface="Calibri" panose="020F0502020204030204"/>
              <a:ea typeface="+mn-ea"/>
              <a:cs typeface="+mn-cs"/>
            </a:endParaRPr>
          </a:p>
        </p:txBody>
      </p:sp>
      <p:sp>
        <p:nvSpPr>
          <p:cNvPr id="11" name="Slide Number Placeholder 2">
            <a:extLst>
              <a:ext uri="{FF2B5EF4-FFF2-40B4-BE49-F238E27FC236}">
                <a16:creationId xmlns:a16="http://schemas.microsoft.com/office/drawing/2014/main" id="{BDFE50B5-CD19-6449-BA83-ACD12795A71A}"/>
              </a:ext>
            </a:extLst>
          </p:cNvPr>
          <p:cNvSpPr>
            <a:spLocks noGrp="1"/>
          </p:cNvSpPr>
          <p:nvPr>
            <p:ph type="sldNum" sz="quarter" idx="12"/>
          </p:nvPr>
        </p:nvSpPr>
        <p:spPr>
          <a:xfrm>
            <a:off x="8608357" y="6356351"/>
            <a:ext cx="2742486" cy="365125"/>
          </a:xfrm>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34C99D79-8A4B-4031-B1E0-AF26F8EDF2B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F2B9D4FE-F694-1143-8DF2-6BE464E564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sp>
        <p:nvSpPr>
          <p:cNvPr id="9" name="TextBox 8">
            <a:extLst>
              <a:ext uri="{FF2B5EF4-FFF2-40B4-BE49-F238E27FC236}">
                <a16:creationId xmlns:a16="http://schemas.microsoft.com/office/drawing/2014/main" id="{07C3D85F-E1BF-5698-DC72-EA61FA794E72}"/>
              </a:ext>
            </a:extLst>
          </p:cNvPr>
          <p:cNvSpPr txBox="1"/>
          <p:nvPr/>
        </p:nvSpPr>
        <p:spPr>
          <a:xfrm>
            <a:off x="1511652" y="2895600"/>
            <a:ext cx="9102850" cy="3372077"/>
          </a:xfrm>
          <a:prstGeom prst="rect">
            <a:avLst/>
          </a:prstGeom>
          <a:solidFill>
            <a:srgbClr val="ED952C">
              <a:alpha val="50000"/>
            </a:srgbClr>
          </a:solidFill>
        </p:spPr>
        <p:txBody>
          <a:bodyPr wrap="square">
            <a:spAutoFit/>
          </a:bodyPr>
          <a:lstStyle/>
          <a:p>
            <a:pPr marL="0" marR="0" lvl="0" indent="0" algn="l" defTabSz="1218987"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alpha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Intake Person: </a:t>
            </a:r>
            <a:r>
              <a:rPr kumimoji="0" lang="en-US" sz="1800" b="0" i="0" u="none" strike="noStrike" kern="1200" cap="none" spc="0" normalizeH="0" baseline="0" noProof="0">
                <a:ln>
                  <a:noFill/>
                </a:ln>
                <a:solidFill>
                  <a:prstClr val="black">
                    <a:alpha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Hi! I’d like to get some information from you to add to our Link2Feed Database so the next time you come in your visit will be faster. Would that be OK?</a:t>
            </a:r>
          </a:p>
          <a:p>
            <a:pPr marL="0" marR="0" lvl="0" indent="0" algn="l" defTabSz="1218987"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alpha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Client: </a:t>
            </a:r>
            <a:r>
              <a:rPr kumimoji="0" lang="en-US" sz="1800" b="0" i="0" u="none" strike="noStrike" kern="1200" cap="none" spc="0" normalizeH="0" baseline="0" noProof="0">
                <a:ln>
                  <a:noFill/>
                </a:ln>
                <a:solidFill>
                  <a:prstClr val="black">
                    <a:alpha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Why? </a:t>
            </a:r>
          </a:p>
          <a:p>
            <a:pPr marL="0" marR="0" lvl="0" indent="0" algn="l" defTabSz="1218987"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alpha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Intake Person: </a:t>
            </a:r>
            <a:r>
              <a:rPr kumimoji="0" lang="en-US" sz="1800" b="0" i="0" u="none" strike="noStrike" kern="1200" cap="none" spc="0" normalizeH="0" baseline="0" noProof="0">
                <a:ln>
                  <a:noFill/>
                </a:ln>
                <a:solidFill>
                  <a:prstClr val="black">
                    <a:alpha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All Faiths Food Bank is collecting household information to improve our programs and services. This one-time registration will allow you to check-in at future visits using just Client ID or DOB. We will ensure that all your personal information will remain </a:t>
            </a:r>
            <a:r>
              <a:rPr kumimoji="0" lang="en-US" sz="1800" b="1" i="0" u="none" strike="noStrike" kern="1200" cap="none" spc="0" normalizeH="0" baseline="0" noProof="0">
                <a:ln>
                  <a:noFill/>
                </a:ln>
                <a:solidFill>
                  <a:prstClr val="black">
                    <a:alpha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confidential </a:t>
            </a:r>
            <a:r>
              <a:rPr kumimoji="0" lang="en-US" sz="1800" b="0" i="0" u="none" strike="noStrike" kern="1200" cap="none" spc="0" normalizeH="0" baseline="0" noProof="0">
                <a:ln>
                  <a:noFill/>
                </a:ln>
                <a:solidFill>
                  <a:prstClr val="black">
                    <a:alpha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and will not be shared outside of the food bank network. </a:t>
            </a:r>
          </a:p>
        </p:txBody>
      </p:sp>
      <p:sp>
        <p:nvSpPr>
          <p:cNvPr id="10" name="TextBox 9">
            <a:extLst>
              <a:ext uri="{FF2B5EF4-FFF2-40B4-BE49-F238E27FC236}">
                <a16:creationId xmlns:a16="http://schemas.microsoft.com/office/drawing/2014/main" id="{708393A5-A68B-D173-7B6B-563B2627EC99}"/>
              </a:ext>
            </a:extLst>
          </p:cNvPr>
          <p:cNvSpPr txBox="1"/>
          <p:nvPr/>
        </p:nvSpPr>
        <p:spPr>
          <a:xfrm>
            <a:off x="741006" y="1543256"/>
            <a:ext cx="10575529" cy="1199944"/>
          </a:xfrm>
          <a:prstGeom prst="rect">
            <a:avLst/>
          </a:prstGeom>
          <a:noFill/>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When conducting intake with your client you must collect verbal consent to record their information. This is a great opportunity to tell them why we’re collecting data! </a:t>
            </a:r>
          </a:p>
        </p:txBody>
      </p:sp>
    </p:spTree>
    <p:extLst>
      <p:ext uri="{BB962C8B-B14F-4D97-AF65-F5344CB8AC3E}">
        <p14:creationId xmlns:p14="http://schemas.microsoft.com/office/powerpoint/2010/main" val="39969443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2745" y="205483"/>
            <a:ext cx="10512862" cy="1325563"/>
          </a:xfrm>
        </p:spPr>
        <p:txBody>
          <a:bodyPr>
            <a:noAutofit/>
          </a:bodyPr>
          <a:lstStyle/>
          <a:p>
            <a:r>
              <a:rPr lang="en-US" sz="4400" cap="all">
                <a:solidFill>
                  <a:srgbClr val="C00000"/>
                </a:solidFill>
                <a:effectLst>
                  <a:outerShdw blurRad="38100" dist="38100" dir="2700000" algn="tl">
                    <a:srgbClr val="000000">
                      <a:alpha val="43137"/>
                    </a:srgbClr>
                  </a:outerShdw>
                </a:effectLst>
                <a:latin typeface="Dosis ExtraBold" pitchFamily="2" charset="0"/>
              </a:rPr>
              <a:t>What If A Client Doesn’t Want Their</a:t>
            </a:r>
            <a:br>
              <a:rPr lang="en-US" sz="4400" cap="all">
                <a:solidFill>
                  <a:srgbClr val="C00000"/>
                </a:solidFill>
                <a:effectLst>
                  <a:outerShdw blurRad="38100" dist="38100" dir="2700000" algn="tl">
                    <a:srgbClr val="000000">
                      <a:alpha val="43137"/>
                    </a:srgbClr>
                  </a:outerShdw>
                </a:effectLst>
                <a:latin typeface="Dosis ExtraBold" pitchFamily="2" charset="0"/>
              </a:rPr>
            </a:br>
            <a:r>
              <a:rPr lang="en-US" sz="4400" cap="all">
                <a:solidFill>
                  <a:srgbClr val="C00000"/>
                </a:solidFill>
                <a:effectLst>
                  <a:outerShdw blurRad="38100" dist="38100" dir="2700000" algn="tl">
                    <a:srgbClr val="000000">
                      <a:alpha val="43137"/>
                    </a:srgbClr>
                  </a:outerShdw>
                </a:effectLst>
                <a:latin typeface="Dosis ExtraBold" pitchFamily="2" charset="0"/>
              </a:rPr>
              <a:t>Information In Link2Feed?</a:t>
            </a:r>
          </a:p>
        </p:txBody>
      </p:sp>
      <p:sp>
        <p:nvSpPr>
          <p:cNvPr id="6" name="Content Placeholder 5"/>
          <p:cNvSpPr>
            <a:spLocks noGrp="1"/>
          </p:cNvSpPr>
          <p:nvPr>
            <p:ph idx="1"/>
          </p:nvPr>
        </p:nvSpPr>
        <p:spPr>
          <a:xfrm>
            <a:off x="837982" y="1693338"/>
            <a:ext cx="10512862" cy="4351338"/>
          </a:xfrm>
        </p:spPr>
        <p:txBody>
          <a:bodyPr>
            <a:normAutofit/>
          </a:bodyPr>
          <a:lstStyle/>
          <a:p>
            <a:pPr marL="0" indent="0">
              <a:buNone/>
            </a:pPr>
            <a:endParaRPr lang="en-US" sz="440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440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F2278705-8B95-B048-B851-6E701D454C50}"/>
              </a:ext>
            </a:extLst>
          </p:cNvPr>
          <p:cNvSpPr/>
          <p:nvPr/>
        </p:nvSpPr>
        <p:spPr>
          <a:xfrm>
            <a:off x="0" y="0"/>
            <a:ext cx="303212" cy="6858000"/>
          </a:xfrm>
          <a:prstGeom prst="rect">
            <a:avLst/>
          </a:prstGeom>
          <a:solidFill>
            <a:srgbClr val="B91D4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BA47"/>
              </a:solidFill>
            </a:endParaRPr>
          </a:p>
        </p:txBody>
      </p:sp>
      <p:sp>
        <p:nvSpPr>
          <p:cNvPr id="11" name="Slide Number Placeholder 2">
            <a:extLst>
              <a:ext uri="{FF2B5EF4-FFF2-40B4-BE49-F238E27FC236}">
                <a16:creationId xmlns:a16="http://schemas.microsoft.com/office/drawing/2014/main" id="{BDFE50B5-CD19-6449-BA83-ACD12795A71A}"/>
              </a:ext>
            </a:extLst>
          </p:cNvPr>
          <p:cNvSpPr>
            <a:spLocks noGrp="1"/>
          </p:cNvSpPr>
          <p:nvPr>
            <p:ph type="sldNum" sz="quarter" idx="12"/>
          </p:nvPr>
        </p:nvSpPr>
        <p:spPr>
          <a:xfrm>
            <a:off x="8608357" y="6356351"/>
            <a:ext cx="2742486" cy="365125"/>
          </a:xfrm>
        </p:spPr>
        <p:txBody>
          <a:bodyPr/>
          <a:lstStyle/>
          <a:p>
            <a:fld id="{34C99D79-8A4B-4031-B1E0-AF26F8EDF2BC}" type="slidenum">
              <a:rPr lang="en-US" smtClean="0"/>
              <a:t>17</a:t>
            </a:fld>
            <a:endParaRPr lang="en-US"/>
          </a:p>
        </p:txBody>
      </p:sp>
      <p:pic>
        <p:nvPicPr>
          <p:cNvPr id="12" name="Picture 11">
            <a:extLst>
              <a:ext uri="{FF2B5EF4-FFF2-40B4-BE49-F238E27FC236}">
                <a16:creationId xmlns:a16="http://schemas.microsoft.com/office/drawing/2014/main" id="{F2B9D4FE-F694-1143-8DF2-6BE464E564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sp>
        <p:nvSpPr>
          <p:cNvPr id="9" name="TextBox 8">
            <a:extLst>
              <a:ext uri="{FF2B5EF4-FFF2-40B4-BE49-F238E27FC236}">
                <a16:creationId xmlns:a16="http://schemas.microsoft.com/office/drawing/2014/main" id="{B7B30B12-74B1-F427-675C-7ABDEC92DFFE}"/>
              </a:ext>
            </a:extLst>
          </p:cNvPr>
          <p:cNvSpPr txBox="1"/>
          <p:nvPr/>
        </p:nvSpPr>
        <p:spPr>
          <a:xfrm>
            <a:off x="812745" y="1881825"/>
            <a:ext cx="10512862" cy="3908762"/>
          </a:xfrm>
          <a:prstGeom prst="rect">
            <a:avLst/>
          </a:prstGeom>
          <a:noFill/>
        </p:spPr>
        <p:txBody>
          <a:bodyPr wrap="square">
            <a:spAutoFi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Non-TEFAP Sites</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Full Refusal = Anonymous Visit</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Minimum Required:</a:t>
            </a:r>
            <a:r>
              <a:rPr lang="en-US" dirty="0">
                <a:latin typeface="Open Sans" panose="020B0606030504020204" pitchFamily="34" charset="0"/>
                <a:ea typeface="Open Sans" panose="020B0606030504020204" pitchFamily="34" charset="0"/>
                <a:cs typeface="Open Sans" panose="020B0606030504020204" pitchFamily="34" charset="0"/>
              </a:rPr>
              <a:t> Name, DOB, Address (Basic Registration)</a:t>
            </a:r>
          </a:p>
          <a:p>
            <a:pPr marL="342900" indent="-342900">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Optional Information:</a:t>
            </a:r>
            <a:r>
              <a:rPr lang="en-US" dirty="0">
                <a:latin typeface="Open Sans" panose="020B0606030504020204" pitchFamily="34" charset="0"/>
                <a:ea typeface="Open Sans" panose="020B0606030504020204" pitchFamily="34" charset="0"/>
                <a:cs typeface="Open Sans" panose="020B0606030504020204" pitchFamily="34" charset="0"/>
              </a:rPr>
              <a:t> Clients can choose not to answer other questions.</a:t>
            </a:r>
          </a:p>
          <a:p>
            <a:pPr marL="342900" indent="-342900">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"Didn't Ask," "Don't Know," "Prefer Not To Answer" Options Available</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b="1" i="1" dirty="0">
                <a:latin typeface="Open Sans" panose="020B0606030504020204" pitchFamily="34" charset="0"/>
                <a:ea typeface="Open Sans" panose="020B0606030504020204" pitchFamily="34" charset="0"/>
                <a:cs typeface="Open Sans" panose="020B0606030504020204" pitchFamily="34" charset="0"/>
              </a:rPr>
              <a:t>"Didn't Ask":</a:t>
            </a:r>
            <a:r>
              <a:rPr lang="en-US" i="1" dirty="0">
                <a:latin typeface="Open Sans" panose="020B0606030504020204" pitchFamily="34" charset="0"/>
                <a:ea typeface="Open Sans" panose="020B0606030504020204" pitchFamily="34" charset="0"/>
                <a:cs typeface="Open Sans" panose="020B0606030504020204" pitchFamily="34" charset="0"/>
              </a:rPr>
              <a:t> Prompts unanswered questions on the next visit)</a:t>
            </a:r>
          </a:p>
          <a:p>
            <a:pPr marL="285750" indent="-285750">
              <a:buFont typeface="Arial" panose="020B0604020202020204" pitchFamily="34" charset="0"/>
              <a:buChar char="•"/>
            </a:pPr>
            <a:endParaRPr lang="en-US" sz="2000" b="1" dirty="0">
              <a:solidFill>
                <a:srgbClr val="B91D4A"/>
              </a:solidFill>
              <a:latin typeface="Open Sans" panose="020B0606030504020204" pitchFamily="34" charset="0"/>
              <a:ea typeface="Open Sans" panose="020B0606030504020204" pitchFamily="34" charset="0"/>
              <a:cs typeface="Open Sans" panose="020B0606030504020204" pitchFamily="34" charset="0"/>
            </a:endParaRPr>
          </a:p>
          <a:p>
            <a:r>
              <a:rPr lang="en-US" sz="2800" b="1" dirty="0">
                <a:latin typeface="Open Sans" panose="020B0606030504020204" pitchFamily="34" charset="0"/>
                <a:ea typeface="Open Sans" panose="020B0606030504020204" pitchFamily="34" charset="0"/>
                <a:cs typeface="Open Sans" panose="020B0606030504020204" pitchFamily="34" charset="0"/>
              </a:rPr>
              <a:t>TEFAP Sites </a:t>
            </a:r>
            <a:r>
              <a:rPr lang="en-US" sz="2800" dirty="0">
                <a:latin typeface="Open Sans" panose="020B0606030504020204" pitchFamily="34" charset="0"/>
                <a:ea typeface="Open Sans" panose="020B0606030504020204" pitchFamily="34" charset="0"/>
                <a:cs typeface="Open Sans" panose="020B0606030504020204" pitchFamily="34" charset="0"/>
              </a:rPr>
              <a:t>-</a:t>
            </a:r>
            <a:r>
              <a:rPr lang="en-US" sz="2800" b="1"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Qualified TEFAP Form Still Required</a:t>
            </a:r>
            <a:endParaRPr lang="en-US" sz="2800" dirty="0">
              <a:latin typeface="Open Sans" panose="020B0606030504020204" pitchFamily="34" charset="0"/>
              <a:ea typeface="Open Sans" panose="020B0606030504020204" pitchFamily="34" charset="0"/>
              <a:cs typeface="Open Sans" panose="020B0606030504020204" pitchFamily="34" charset="0"/>
            </a:endParaRPr>
          </a:p>
          <a:p>
            <a:r>
              <a:rPr lang="en-US" sz="2800" b="1" dirty="0">
                <a:latin typeface="Open Sans" panose="020B0606030504020204" pitchFamily="34" charset="0"/>
                <a:ea typeface="Open Sans" panose="020B0606030504020204" pitchFamily="34" charset="0"/>
                <a:cs typeface="Open Sans" panose="020B0606030504020204" pitchFamily="34" charset="0"/>
              </a:rPr>
              <a:t>Anonymous Visits: </a:t>
            </a:r>
            <a:r>
              <a:rPr lang="en-US" dirty="0">
                <a:latin typeface="Open Sans" panose="020B0606030504020204" pitchFamily="34" charset="0"/>
                <a:ea typeface="Open Sans" panose="020B0606030504020204" pitchFamily="34" charset="0"/>
                <a:cs typeface="Open Sans" panose="020B0606030504020204" pitchFamily="34" charset="0"/>
              </a:rPr>
              <a:t>Last Resort (Only Household Size Recorded)</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64444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7981" y="45107"/>
            <a:ext cx="10512862" cy="1325563"/>
          </a:xfrm>
        </p:spPr>
        <p:txBody>
          <a:bodyPr>
            <a:normAutofit/>
          </a:bodyPr>
          <a:lstStyle/>
          <a:p>
            <a:r>
              <a:rPr lang="en-US" sz="4800" cap="all">
                <a:solidFill>
                  <a:srgbClr val="B91D4A"/>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rPr>
              <a:t>Intake Form </a:t>
            </a:r>
            <a:r>
              <a:rPr lang="en-US" sz="2000" cap="all">
                <a:solidFill>
                  <a:srgbClr val="B91D4A"/>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rPr>
              <a:t>in English, Spanish, Portuguese, Creole, Russian,</a:t>
            </a:r>
            <a:br>
              <a:rPr lang="en-US" sz="2000" cap="all">
                <a:solidFill>
                  <a:srgbClr val="B91D4A"/>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rPr>
            </a:br>
            <a:r>
              <a:rPr lang="en-US" sz="2000" cap="all">
                <a:solidFill>
                  <a:srgbClr val="B91D4A"/>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rPr>
              <a:t>						Ukrainian &amp; Polish</a:t>
            </a:r>
            <a:endParaRPr lang="en-US" sz="4800" cap="all">
              <a:solidFill>
                <a:srgbClr val="B91D4A"/>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endParaRPr>
          </a:p>
        </p:txBody>
      </p:sp>
      <p:sp>
        <p:nvSpPr>
          <p:cNvPr id="3" name="Slide Number Placeholder 2"/>
          <p:cNvSpPr>
            <a:spLocks noGrp="1"/>
          </p:cNvSpPr>
          <p:nvPr>
            <p:ph type="sldNum" sz="quarter" idx="12"/>
          </p:nvPr>
        </p:nvSpPr>
        <p:spPr/>
        <p:txBody>
          <a:bodyPr/>
          <a:lstStyle/>
          <a:p>
            <a:fld id="{34C99D79-8A4B-4031-B1E0-AF26F8EDF2BC}" type="slidenum">
              <a:rPr lang="en-US" smtClean="0"/>
              <a:t>18</a:t>
            </a:fld>
            <a:endParaRPr lang="en-US"/>
          </a:p>
        </p:txBody>
      </p:sp>
      <p:sp>
        <p:nvSpPr>
          <p:cNvPr id="11" name="Rectangle 10">
            <a:extLst>
              <a:ext uri="{FF2B5EF4-FFF2-40B4-BE49-F238E27FC236}">
                <a16:creationId xmlns:a16="http://schemas.microsoft.com/office/drawing/2014/main" id="{94BCF943-590C-E94B-9C55-8366324B86FC}"/>
              </a:ext>
            </a:extLst>
          </p:cNvPr>
          <p:cNvSpPr/>
          <p:nvPr/>
        </p:nvSpPr>
        <p:spPr>
          <a:xfrm>
            <a:off x="0" y="0"/>
            <a:ext cx="303212" cy="6858000"/>
          </a:xfrm>
          <a:prstGeom prst="rect">
            <a:avLst/>
          </a:prstGeom>
          <a:solidFill>
            <a:srgbClr val="B91D4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064"/>
              </a:solidFill>
            </a:endParaRPr>
          </a:p>
        </p:txBody>
      </p:sp>
      <p:pic>
        <p:nvPicPr>
          <p:cNvPr id="14" name="Picture 13">
            <a:extLst>
              <a:ext uri="{FF2B5EF4-FFF2-40B4-BE49-F238E27FC236}">
                <a16:creationId xmlns:a16="http://schemas.microsoft.com/office/drawing/2014/main" id="{8BE6CCF9-2CBC-3645-A4E1-DCE63853D9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pic>
        <p:nvPicPr>
          <p:cNvPr id="6" name="Picture 5">
            <a:extLst>
              <a:ext uri="{FF2B5EF4-FFF2-40B4-BE49-F238E27FC236}">
                <a16:creationId xmlns:a16="http://schemas.microsoft.com/office/drawing/2014/main" id="{31934D89-13CB-67CF-855B-90E262EC4917}"/>
              </a:ext>
            </a:extLst>
          </p:cNvPr>
          <p:cNvPicPr>
            <a:picLocks noChangeAspect="1"/>
          </p:cNvPicPr>
          <p:nvPr/>
        </p:nvPicPr>
        <p:blipFill>
          <a:blip r:embed="rId4"/>
          <a:stretch>
            <a:fillRect/>
          </a:stretch>
        </p:blipFill>
        <p:spPr>
          <a:xfrm>
            <a:off x="837981" y="990594"/>
            <a:ext cx="4515253" cy="5822299"/>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87CCC42F-EF2E-EE60-8416-58A4B7514E07}"/>
              </a:ext>
            </a:extLst>
          </p:cNvPr>
          <p:cNvPicPr>
            <a:picLocks noChangeAspect="1"/>
          </p:cNvPicPr>
          <p:nvPr/>
        </p:nvPicPr>
        <p:blipFill>
          <a:blip r:embed="rId5"/>
          <a:stretch>
            <a:fillRect/>
          </a:stretch>
        </p:blipFill>
        <p:spPr>
          <a:xfrm>
            <a:off x="5459370" y="1676400"/>
            <a:ext cx="6395820" cy="4953463"/>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E0417467-BBB2-C190-28C5-4F98197C5116}"/>
              </a:ext>
            </a:extLst>
          </p:cNvPr>
          <p:cNvPicPr>
            <a:picLocks noChangeAspect="1"/>
          </p:cNvPicPr>
          <p:nvPr/>
        </p:nvPicPr>
        <p:blipFill>
          <a:blip r:embed="rId6"/>
          <a:stretch>
            <a:fillRect/>
          </a:stretch>
        </p:blipFill>
        <p:spPr>
          <a:xfrm>
            <a:off x="837981" y="990594"/>
            <a:ext cx="4482410" cy="5822299"/>
          </a:xfrm>
          <a:prstGeom prst="rect">
            <a:avLst/>
          </a:prstGeom>
        </p:spPr>
      </p:pic>
    </p:spTree>
    <p:extLst>
      <p:ext uri="{BB962C8B-B14F-4D97-AF65-F5344CB8AC3E}">
        <p14:creationId xmlns:p14="http://schemas.microsoft.com/office/powerpoint/2010/main" val="2999763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7982" y="533400"/>
            <a:ext cx="10512862" cy="1325563"/>
          </a:xfrm>
        </p:spPr>
        <p:txBody>
          <a:bodyPr>
            <a:normAutofit/>
          </a:bodyPr>
          <a:lstStyle/>
          <a:p>
            <a:pPr lvl="0"/>
            <a:r>
              <a:rPr lang="en-US" sz="4800" cap="all">
                <a:solidFill>
                  <a:srgbClr val="B91D4A"/>
                </a:solidFill>
                <a:latin typeface="Dosis ExtraBold" pitchFamily="2" charset="0"/>
              </a:rPr>
              <a:t>TEFAP Qualifications</a:t>
            </a:r>
          </a:p>
        </p:txBody>
      </p:sp>
      <p:sp>
        <p:nvSpPr>
          <p:cNvPr id="3" name="Slide Number Placeholder 2"/>
          <p:cNvSpPr>
            <a:spLocks noGrp="1"/>
          </p:cNvSpPr>
          <p:nvPr>
            <p:ph type="sldNum" sz="quarter" idx="12"/>
          </p:nvPr>
        </p:nvSpPr>
        <p:spPr/>
        <p:txBody>
          <a:bodyPr/>
          <a:lstStyle/>
          <a:p>
            <a:fld id="{34C99D79-8A4B-4031-B1E0-AF26F8EDF2BC}" type="slidenum">
              <a:rPr lang="en-US" smtClean="0"/>
              <a:t>19</a:t>
            </a:fld>
            <a:endParaRPr lang="en-US"/>
          </a:p>
        </p:txBody>
      </p:sp>
      <p:sp>
        <p:nvSpPr>
          <p:cNvPr id="11" name="Rectangle 10">
            <a:extLst>
              <a:ext uri="{FF2B5EF4-FFF2-40B4-BE49-F238E27FC236}">
                <a16:creationId xmlns:a16="http://schemas.microsoft.com/office/drawing/2014/main" id="{94BCF943-590C-E94B-9C55-8366324B86FC}"/>
              </a:ext>
            </a:extLst>
          </p:cNvPr>
          <p:cNvSpPr/>
          <p:nvPr/>
        </p:nvSpPr>
        <p:spPr>
          <a:xfrm>
            <a:off x="0" y="0"/>
            <a:ext cx="303212" cy="6858000"/>
          </a:xfrm>
          <a:prstGeom prst="rect">
            <a:avLst/>
          </a:prstGeom>
          <a:solidFill>
            <a:srgbClr val="B91D4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064"/>
              </a:solidFill>
            </a:endParaRPr>
          </a:p>
        </p:txBody>
      </p:sp>
      <p:pic>
        <p:nvPicPr>
          <p:cNvPr id="14" name="Picture 13">
            <a:extLst>
              <a:ext uri="{FF2B5EF4-FFF2-40B4-BE49-F238E27FC236}">
                <a16:creationId xmlns:a16="http://schemas.microsoft.com/office/drawing/2014/main" id="{8BE6CCF9-2CBC-3645-A4E1-DCE63853D9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graphicFrame>
        <p:nvGraphicFramePr>
          <p:cNvPr id="16" name="Content Placeholder 5">
            <a:extLst>
              <a:ext uri="{FF2B5EF4-FFF2-40B4-BE49-F238E27FC236}">
                <a16:creationId xmlns:a16="http://schemas.microsoft.com/office/drawing/2014/main" id="{794AE0FE-42E1-8EB5-69A0-50CEFB9BF413}"/>
              </a:ext>
            </a:extLst>
          </p:cNvPr>
          <p:cNvGraphicFramePr>
            <a:graphicFrameLocks noGrp="1"/>
          </p:cNvGraphicFramePr>
          <p:nvPr>
            <p:ph idx="1"/>
            <p:extLst>
              <p:ext uri="{D42A27DB-BD31-4B8C-83A1-F6EECF244321}">
                <p14:modId xmlns:p14="http://schemas.microsoft.com/office/powerpoint/2010/main" val="2594802256"/>
              </p:ext>
            </p:extLst>
          </p:nvPr>
        </p:nvGraphicFramePr>
        <p:xfrm>
          <a:off x="531812" y="838201"/>
          <a:ext cx="11275456"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oup 1">
            <a:extLst>
              <a:ext uri="{FF2B5EF4-FFF2-40B4-BE49-F238E27FC236}">
                <a16:creationId xmlns:a16="http://schemas.microsoft.com/office/drawing/2014/main" id="{16842A7F-9D5F-50D3-45D0-AD451AE9979E}"/>
              </a:ext>
            </a:extLst>
          </p:cNvPr>
          <p:cNvGrpSpPr/>
          <p:nvPr/>
        </p:nvGrpSpPr>
        <p:grpSpPr>
          <a:xfrm>
            <a:off x="7008812" y="614882"/>
            <a:ext cx="3646118" cy="1859427"/>
            <a:chOff x="7495851" y="160443"/>
            <a:chExt cx="2223694" cy="3111047"/>
          </a:xfrm>
          <a:solidFill>
            <a:srgbClr val="DC4064"/>
          </a:solidFill>
        </p:grpSpPr>
        <p:sp>
          <p:nvSpPr>
            <p:cNvPr id="4" name="Rectangle 3">
              <a:extLst>
                <a:ext uri="{FF2B5EF4-FFF2-40B4-BE49-F238E27FC236}">
                  <a16:creationId xmlns:a16="http://schemas.microsoft.com/office/drawing/2014/main" id="{C7BB5F4A-A494-43B0-2FC6-2D4A4A8358A6}"/>
                </a:ext>
              </a:extLst>
            </p:cNvPr>
            <p:cNvSpPr/>
            <p:nvPr/>
          </p:nvSpPr>
          <p:spPr>
            <a:xfrm rot="562932">
              <a:off x="7495854" y="160443"/>
              <a:ext cx="2223691" cy="3111047"/>
            </a:xfrm>
            <a:prstGeom prst="rect">
              <a:avLst/>
            </a:prstGeom>
            <a:noFill/>
            <a:ln w="9525" cap="flat" cmpd="sng" algn="ctr">
              <a:solidFill>
                <a:srgbClr val="82143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a:lstStyle/>
            <a:p>
              <a:endParaRPr lang="en-US"/>
            </a:p>
          </p:txBody>
        </p:sp>
        <p:sp>
          <p:nvSpPr>
            <p:cNvPr id="6" name="TextBox 5">
              <a:extLst>
                <a:ext uri="{FF2B5EF4-FFF2-40B4-BE49-F238E27FC236}">
                  <a16:creationId xmlns:a16="http://schemas.microsoft.com/office/drawing/2014/main" id="{AD2485AB-2ADE-8727-29E7-5649ABE2FDF8}"/>
                </a:ext>
              </a:extLst>
            </p:cNvPr>
            <p:cNvSpPr txBox="1"/>
            <p:nvPr/>
          </p:nvSpPr>
          <p:spPr>
            <a:xfrm rot="562932">
              <a:off x="7495851" y="160443"/>
              <a:ext cx="2223691" cy="3111047"/>
            </a:xfrm>
            <a:prstGeom prst="rect">
              <a:avLst/>
            </a:prstGeom>
            <a:noFill/>
            <a:ln w="9525" cap="flat" cmpd="sng" algn="ctr">
              <a:solidFill>
                <a:srgbClr val="82143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1800" kern="1200">
                  <a:solidFill>
                    <a:srgbClr val="821433"/>
                  </a:solidFill>
                  <a:latin typeface="Open Sans" panose="020B0606030504020204" pitchFamily="34" charset="0"/>
                  <a:ea typeface="Open Sans" panose="020B0606030504020204" pitchFamily="34" charset="0"/>
                  <a:cs typeface="Open Sans" panose="020B0606030504020204" pitchFamily="34" charset="0"/>
                </a:rPr>
                <a:t>USDA Audits AFFB Annually</a:t>
              </a:r>
            </a:p>
          </p:txBody>
        </p:sp>
      </p:grpSp>
    </p:spTree>
    <p:extLst>
      <p:ext uri="{BB962C8B-B14F-4D97-AF65-F5344CB8AC3E}">
        <p14:creationId xmlns:p14="http://schemas.microsoft.com/office/powerpoint/2010/main" val="26833610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0108" y="90872"/>
            <a:ext cx="10512862" cy="1325563"/>
          </a:xfrm>
        </p:spPr>
        <p:txBody>
          <a:bodyPr>
            <a:normAutofit/>
          </a:bodyPr>
          <a:lstStyle/>
          <a:p>
            <a:r>
              <a:rPr lang="en-US" sz="4800" cap="all">
                <a:solidFill>
                  <a:srgbClr val="92C33F"/>
                </a:solidFill>
                <a:latin typeface="Dosis ExtraBold" pitchFamily="2" charset="0"/>
              </a:rPr>
              <a:t>Link2Feed Agency Agenda</a:t>
            </a:r>
          </a:p>
        </p:txBody>
      </p:sp>
      <p:sp>
        <p:nvSpPr>
          <p:cNvPr id="11" name="Slide Number Placeholder 2">
            <a:extLst>
              <a:ext uri="{FF2B5EF4-FFF2-40B4-BE49-F238E27FC236}">
                <a16:creationId xmlns:a16="http://schemas.microsoft.com/office/drawing/2014/main" id="{BDFE50B5-CD19-6449-BA83-ACD12795A71A}"/>
              </a:ext>
            </a:extLst>
          </p:cNvPr>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34C99D79-8A4B-4031-B1E0-AF26F8EDF2B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2278705-8B95-B048-B851-6E701D454C50}"/>
              </a:ext>
            </a:extLst>
          </p:cNvPr>
          <p:cNvSpPr/>
          <p:nvPr/>
        </p:nvSpPr>
        <p:spPr>
          <a:xfrm>
            <a:off x="0" y="0"/>
            <a:ext cx="303212" cy="6858000"/>
          </a:xfrm>
          <a:prstGeom prst="rect">
            <a:avLst/>
          </a:prstGeom>
          <a:solidFill>
            <a:srgbClr val="92C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5BA47"/>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F2B9D4FE-F694-1143-8DF2-6BE464E564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pic>
        <p:nvPicPr>
          <p:cNvPr id="9" name="Content Placeholder 6"/>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rot="21048613">
            <a:off x="1274025" y="2057400"/>
            <a:ext cx="3181759" cy="3432175"/>
          </a:xfrm>
        </p:spPr>
      </p:pic>
      <p:pic>
        <p:nvPicPr>
          <p:cNvPr id="4" name="Picture 3">
            <a:extLst>
              <a:ext uri="{FF2B5EF4-FFF2-40B4-BE49-F238E27FC236}">
                <a16:creationId xmlns:a16="http://schemas.microsoft.com/office/drawing/2014/main" id="{43A07914-8D05-FFF5-3467-0A9CF8AD4063}"/>
              </a:ext>
            </a:extLst>
          </p:cNvPr>
          <p:cNvPicPr>
            <a:picLocks noChangeAspect="1"/>
          </p:cNvPicPr>
          <p:nvPr/>
        </p:nvPicPr>
        <p:blipFill>
          <a:blip r:embed="rId5"/>
          <a:stretch>
            <a:fillRect/>
          </a:stretch>
        </p:blipFill>
        <p:spPr>
          <a:xfrm>
            <a:off x="5403238" y="1259319"/>
            <a:ext cx="5486876" cy="5279594"/>
          </a:xfrm>
          <a:prstGeom prst="rect">
            <a:avLst/>
          </a:prstGeom>
        </p:spPr>
      </p:pic>
    </p:spTree>
    <p:extLst>
      <p:ext uri="{BB962C8B-B14F-4D97-AF65-F5344CB8AC3E}">
        <p14:creationId xmlns:p14="http://schemas.microsoft.com/office/powerpoint/2010/main" val="2237023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C80CB-F8C0-F449-B05A-9002A0D0153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F5AEA80-4A11-A19C-2127-58591A9C957D}"/>
              </a:ext>
            </a:extLst>
          </p:cNvPr>
          <p:cNvSpPr/>
          <p:nvPr/>
        </p:nvSpPr>
        <p:spPr>
          <a:xfrm>
            <a:off x="0" y="0"/>
            <a:ext cx="303212" cy="6858000"/>
          </a:xfrm>
          <a:prstGeom prst="rect">
            <a:avLst/>
          </a:prstGeom>
          <a:solidFill>
            <a:srgbClr val="F4436D"/>
          </a:solidFill>
          <a:ln>
            <a:solidFill>
              <a:srgbClr val="F44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BA47"/>
              </a:solidFill>
            </a:endParaRPr>
          </a:p>
        </p:txBody>
      </p:sp>
      <p:sp>
        <p:nvSpPr>
          <p:cNvPr id="2" name="Title 1">
            <a:extLst>
              <a:ext uri="{FF2B5EF4-FFF2-40B4-BE49-F238E27FC236}">
                <a16:creationId xmlns:a16="http://schemas.microsoft.com/office/drawing/2014/main" id="{A8DD4BAB-01D4-70B1-8A6C-D3AB9000416C}"/>
              </a:ext>
            </a:extLst>
          </p:cNvPr>
          <p:cNvSpPr>
            <a:spLocks noGrp="1"/>
          </p:cNvSpPr>
          <p:nvPr>
            <p:ph type="title"/>
          </p:nvPr>
        </p:nvSpPr>
        <p:spPr>
          <a:xfrm rot="20658888">
            <a:off x="202705" y="-561435"/>
            <a:ext cx="3931213" cy="1600200"/>
          </a:xfrm>
        </p:spPr>
        <p:txBody>
          <a:bodyPr>
            <a:normAutofit/>
          </a:bodyPr>
          <a:lstStyle/>
          <a:p>
            <a:r>
              <a:rPr lang="en-US" sz="4000" b="1">
                <a:latin typeface="Dosis" pitchFamily="2" charset="0"/>
              </a:rPr>
              <a:t>TEFAP Form</a:t>
            </a:r>
            <a:endParaRPr lang="en-US" sz="4000" b="1"/>
          </a:p>
        </p:txBody>
      </p:sp>
      <p:pic>
        <p:nvPicPr>
          <p:cNvPr id="7" name="Content Placeholder 6">
            <a:extLst>
              <a:ext uri="{FF2B5EF4-FFF2-40B4-BE49-F238E27FC236}">
                <a16:creationId xmlns:a16="http://schemas.microsoft.com/office/drawing/2014/main" id="{E54C6DF6-A9B8-EB02-DDFF-AF8D2580B452}"/>
              </a:ext>
            </a:extLst>
          </p:cNvPr>
          <p:cNvPicPr>
            <a:picLocks noGrp="1" noChangeAspect="1"/>
          </p:cNvPicPr>
          <p:nvPr>
            <p:ph idx="1"/>
          </p:nvPr>
        </p:nvPicPr>
        <p:blipFill>
          <a:blip r:embed="rId3"/>
          <a:srcRect r="21476"/>
          <a:stretch/>
        </p:blipFill>
        <p:spPr>
          <a:xfrm>
            <a:off x="4636150" y="228137"/>
            <a:ext cx="5076223" cy="6493339"/>
          </a:xfrm>
          <a:ln>
            <a:solidFill>
              <a:schemeClr val="accent1"/>
            </a:solidFill>
          </a:ln>
          <a:effectLst>
            <a:outerShdw blurRad="50800" dist="38100" dir="2700000" algn="tl" rotWithShape="0">
              <a:prstClr val="black">
                <a:alpha val="40000"/>
              </a:prstClr>
            </a:outerShdw>
          </a:effectLst>
        </p:spPr>
      </p:pic>
      <p:sp>
        <p:nvSpPr>
          <p:cNvPr id="9" name="Text Placeholder 8">
            <a:extLst>
              <a:ext uri="{FF2B5EF4-FFF2-40B4-BE49-F238E27FC236}">
                <a16:creationId xmlns:a16="http://schemas.microsoft.com/office/drawing/2014/main" id="{57C1B714-B366-038E-CD59-95374AFBE791}"/>
              </a:ext>
            </a:extLst>
          </p:cNvPr>
          <p:cNvSpPr>
            <a:spLocks noGrp="1"/>
          </p:cNvSpPr>
          <p:nvPr>
            <p:ph type="body" sz="half" idx="2"/>
          </p:nvPr>
        </p:nvSpPr>
        <p:spPr>
          <a:xfrm>
            <a:off x="416486" y="2029303"/>
            <a:ext cx="3502242" cy="1764613"/>
          </a:xfrm>
        </p:spPr>
        <p:txBody>
          <a:bodyPr>
            <a:normAutofit lnSpcReduction="10000"/>
          </a:bodyPr>
          <a:lstStyle/>
          <a:p>
            <a:pPr marL="342900" indent="-342900" algn="ctr">
              <a:buFont typeface="Arial" panose="020B0604020202020204" pitchFamily="34" charset="0"/>
              <a:buChar char="•"/>
            </a:pPr>
            <a:endParaRPr lang="en-US" sz="2000">
              <a:latin typeface="Dosis" pitchFamily="2" charset="0"/>
            </a:endParaRPr>
          </a:p>
          <a:p>
            <a:pPr marL="342900" indent="-342900">
              <a:buFont typeface="Arial" panose="020B0604020202020204" pitchFamily="34" charset="0"/>
              <a:buChar char="•"/>
            </a:pPr>
            <a:r>
              <a:rPr lang="en-US" sz="2000">
                <a:latin typeface="Dosis" pitchFamily="2" charset="0"/>
              </a:rPr>
              <a:t>Florida Residents Only</a:t>
            </a:r>
          </a:p>
          <a:p>
            <a:pPr marL="342900" indent="-342900">
              <a:buFont typeface="Arial" panose="020B0604020202020204" pitchFamily="34" charset="0"/>
              <a:buChar char="•"/>
            </a:pPr>
            <a:r>
              <a:rPr lang="en-US" sz="2000">
                <a:latin typeface="Dosis" pitchFamily="2" charset="0"/>
              </a:rPr>
              <a:t>Need Social Services and/or Income Eligibility</a:t>
            </a:r>
          </a:p>
          <a:p>
            <a:pPr marL="342900" indent="-342900">
              <a:buFont typeface="Arial" panose="020B0604020202020204" pitchFamily="34" charset="0"/>
              <a:buChar char="•"/>
            </a:pPr>
            <a:r>
              <a:rPr lang="en-US" sz="2000" b="1">
                <a:solidFill>
                  <a:srgbClr val="980539"/>
                </a:solidFill>
                <a:latin typeface="Dosis" pitchFamily="2" charset="0"/>
              </a:rPr>
              <a:t>Filled out by Neighbor</a:t>
            </a:r>
          </a:p>
          <a:p>
            <a:pPr algn="r"/>
            <a:endParaRPr lang="en-US" sz="2000">
              <a:solidFill>
                <a:srgbClr val="56B046"/>
              </a:solidFill>
              <a:latin typeface="Dosis" pitchFamily="2" charset="0"/>
            </a:endParaRPr>
          </a:p>
          <a:p>
            <a:pPr algn="r"/>
            <a:endParaRPr lang="en-US" sz="2000">
              <a:solidFill>
                <a:srgbClr val="56B046"/>
              </a:solidFill>
              <a:latin typeface="Dosis" pitchFamily="2" charset="0"/>
            </a:endParaRPr>
          </a:p>
        </p:txBody>
      </p:sp>
      <p:sp>
        <p:nvSpPr>
          <p:cNvPr id="11" name="Slide Number Placeholder 2">
            <a:extLst>
              <a:ext uri="{FF2B5EF4-FFF2-40B4-BE49-F238E27FC236}">
                <a16:creationId xmlns:a16="http://schemas.microsoft.com/office/drawing/2014/main" id="{E085121E-3B24-0A3C-DED2-5C2B37E1A40D}"/>
              </a:ext>
            </a:extLst>
          </p:cNvPr>
          <p:cNvSpPr>
            <a:spLocks noGrp="1"/>
          </p:cNvSpPr>
          <p:nvPr>
            <p:ph type="sldNum" sz="quarter" idx="12"/>
          </p:nvPr>
        </p:nvSpPr>
        <p:spPr/>
        <p:txBody>
          <a:bodyPr/>
          <a:lstStyle/>
          <a:p>
            <a:fld id="{34C99D79-8A4B-4031-B1E0-AF26F8EDF2BC}" type="slidenum">
              <a:rPr lang="en-US" smtClean="0"/>
              <a:t>20</a:t>
            </a:fld>
            <a:endParaRPr lang="en-US"/>
          </a:p>
        </p:txBody>
      </p:sp>
      <p:pic>
        <p:nvPicPr>
          <p:cNvPr id="12" name="Picture 11">
            <a:extLst>
              <a:ext uri="{FF2B5EF4-FFF2-40B4-BE49-F238E27FC236}">
                <a16:creationId xmlns:a16="http://schemas.microsoft.com/office/drawing/2014/main" id="{230A9EAF-B7D5-75F1-2199-55CE3498CB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sp>
        <p:nvSpPr>
          <p:cNvPr id="10" name="Arrow: Right 9">
            <a:extLst>
              <a:ext uri="{FF2B5EF4-FFF2-40B4-BE49-F238E27FC236}">
                <a16:creationId xmlns:a16="http://schemas.microsoft.com/office/drawing/2014/main" id="{B65FBD5F-FE2C-63D6-3748-ED8E32AEF097}"/>
              </a:ext>
            </a:extLst>
          </p:cNvPr>
          <p:cNvSpPr/>
          <p:nvPr/>
        </p:nvSpPr>
        <p:spPr>
          <a:xfrm>
            <a:off x="3831988" y="4282843"/>
            <a:ext cx="978408" cy="484632"/>
          </a:xfrm>
          <a:prstGeom prst="rightArrow">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4ECC09F5-1F46-D8C0-DDDF-92F0DE324DA6}"/>
              </a:ext>
            </a:extLst>
          </p:cNvPr>
          <p:cNvSpPr/>
          <p:nvPr/>
        </p:nvSpPr>
        <p:spPr>
          <a:xfrm rot="20418286">
            <a:off x="3856702" y="1278683"/>
            <a:ext cx="956446" cy="484632"/>
          </a:xfrm>
          <a:prstGeom prst="right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4758632-9C47-8C30-B9C2-C005B15743E7}"/>
              </a:ext>
            </a:extLst>
          </p:cNvPr>
          <p:cNvSpPr txBox="1"/>
          <p:nvPr/>
        </p:nvSpPr>
        <p:spPr>
          <a:xfrm rot="20363010">
            <a:off x="2675819" y="1701683"/>
            <a:ext cx="1237839" cy="400110"/>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sz="2000" b="1">
                <a:latin typeface="Dosis" pitchFamily="2" charset="0"/>
              </a:rPr>
              <a:t>FL County</a:t>
            </a:r>
          </a:p>
        </p:txBody>
      </p:sp>
      <p:sp>
        <p:nvSpPr>
          <p:cNvPr id="15" name="Arrow: Right 14">
            <a:extLst>
              <a:ext uri="{FF2B5EF4-FFF2-40B4-BE49-F238E27FC236}">
                <a16:creationId xmlns:a16="http://schemas.microsoft.com/office/drawing/2014/main" id="{DD450779-03D1-A04D-9587-F8B159F7E7C7}"/>
              </a:ext>
            </a:extLst>
          </p:cNvPr>
          <p:cNvSpPr/>
          <p:nvPr/>
        </p:nvSpPr>
        <p:spPr>
          <a:xfrm rot="12560147">
            <a:off x="9255758" y="1377364"/>
            <a:ext cx="978408" cy="484632"/>
          </a:xfrm>
          <a:prstGeom prst="right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4BF45FD-E8AF-6AEC-94D5-DFF9ABC6CDDB}"/>
              </a:ext>
            </a:extLst>
          </p:cNvPr>
          <p:cNvSpPr txBox="1"/>
          <p:nvPr/>
        </p:nvSpPr>
        <p:spPr>
          <a:xfrm rot="1855768">
            <a:off x="10097021" y="1943583"/>
            <a:ext cx="1087157" cy="400110"/>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sz="2000" b="1">
                <a:latin typeface="Dosis" pitchFamily="2" charset="0"/>
              </a:rPr>
              <a:t>Zip Code</a:t>
            </a:r>
          </a:p>
        </p:txBody>
      </p:sp>
      <p:sp>
        <p:nvSpPr>
          <p:cNvPr id="17" name="Arrow: Right 16">
            <a:extLst>
              <a:ext uri="{FF2B5EF4-FFF2-40B4-BE49-F238E27FC236}">
                <a16:creationId xmlns:a16="http://schemas.microsoft.com/office/drawing/2014/main" id="{4474C659-E810-86BB-964E-F6ECE1484B10}"/>
              </a:ext>
            </a:extLst>
          </p:cNvPr>
          <p:cNvSpPr/>
          <p:nvPr/>
        </p:nvSpPr>
        <p:spPr>
          <a:xfrm rot="10800000">
            <a:off x="9001191" y="3720878"/>
            <a:ext cx="1427113" cy="484632"/>
          </a:xfrm>
          <a:prstGeom prst="right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3BFB6FE-09CD-825D-F9D1-BAB40ED41BC9}"/>
              </a:ext>
            </a:extLst>
          </p:cNvPr>
          <p:cNvSpPr txBox="1"/>
          <p:nvPr/>
        </p:nvSpPr>
        <p:spPr>
          <a:xfrm>
            <a:off x="10293382" y="3453596"/>
            <a:ext cx="1362836" cy="861774"/>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1800" b="1">
                <a:latin typeface="Dosis" pitchFamily="2" charset="0"/>
              </a:rPr>
              <a:t>Qualifiers: </a:t>
            </a:r>
            <a:r>
              <a:rPr lang="en-US" sz="1600">
                <a:latin typeface="Dosis" pitchFamily="2" charset="0"/>
              </a:rPr>
              <a:t>Benefits and/or Income</a:t>
            </a:r>
            <a:endParaRPr lang="en-US" sz="1800">
              <a:latin typeface="Dosis" pitchFamily="2" charset="0"/>
            </a:endParaRPr>
          </a:p>
        </p:txBody>
      </p:sp>
      <p:sp>
        <p:nvSpPr>
          <p:cNvPr id="19" name="Arrow: Right 18">
            <a:extLst>
              <a:ext uri="{FF2B5EF4-FFF2-40B4-BE49-F238E27FC236}">
                <a16:creationId xmlns:a16="http://schemas.microsoft.com/office/drawing/2014/main" id="{2B530C92-7A8D-1C7D-BD55-A730C916C2E6}"/>
              </a:ext>
            </a:extLst>
          </p:cNvPr>
          <p:cNvSpPr/>
          <p:nvPr/>
        </p:nvSpPr>
        <p:spPr>
          <a:xfrm rot="10800000">
            <a:off x="9368277" y="5305694"/>
            <a:ext cx="978408" cy="484632"/>
          </a:xfrm>
          <a:prstGeom prst="right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B62424E-3CDB-D65C-3B2B-48FE48262D16}"/>
              </a:ext>
            </a:extLst>
          </p:cNvPr>
          <p:cNvSpPr txBox="1"/>
          <p:nvPr/>
        </p:nvSpPr>
        <p:spPr>
          <a:xfrm>
            <a:off x="10346685" y="5104038"/>
            <a:ext cx="1538927" cy="861774"/>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1800" b="1">
                <a:latin typeface="Dosis" pitchFamily="2" charset="0"/>
              </a:rPr>
              <a:t>Proxy</a:t>
            </a:r>
            <a:r>
              <a:rPr lang="en-US" sz="1600" b="1">
                <a:latin typeface="Dosis" pitchFamily="2" charset="0"/>
              </a:rPr>
              <a:t>  </a:t>
            </a:r>
            <a:r>
              <a:rPr lang="en-US" sz="1800" b="1">
                <a:latin typeface="Dosis" pitchFamily="2" charset="0"/>
              </a:rPr>
              <a:t>Name</a:t>
            </a:r>
            <a:endParaRPr lang="en-US" sz="1600" b="1">
              <a:latin typeface="Dosis" pitchFamily="2" charset="0"/>
            </a:endParaRPr>
          </a:p>
          <a:p>
            <a:r>
              <a:rPr lang="en-US" sz="1600">
                <a:latin typeface="Dosis" pitchFamily="2" charset="0"/>
              </a:rPr>
              <a:t>(Someone outside house)</a:t>
            </a:r>
          </a:p>
        </p:txBody>
      </p:sp>
      <p:sp>
        <p:nvSpPr>
          <p:cNvPr id="22" name="Arrow: Right 21">
            <a:extLst>
              <a:ext uri="{FF2B5EF4-FFF2-40B4-BE49-F238E27FC236}">
                <a16:creationId xmlns:a16="http://schemas.microsoft.com/office/drawing/2014/main" id="{7B90E9C9-8F13-20CB-7FA2-EBCB54135AC6}"/>
              </a:ext>
            </a:extLst>
          </p:cNvPr>
          <p:cNvSpPr/>
          <p:nvPr/>
        </p:nvSpPr>
        <p:spPr>
          <a:xfrm rot="10800000">
            <a:off x="9323762" y="761083"/>
            <a:ext cx="678826" cy="484632"/>
          </a:xfrm>
          <a:prstGeom prst="right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CCD071E-3B5D-D0AB-33EE-55DC38B83DFF}"/>
              </a:ext>
            </a:extLst>
          </p:cNvPr>
          <p:cNvSpPr txBox="1"/>
          <p:nvPr/>
        </p:nvSpPr>
        <p:spPr>
          <a:xfrm>
            <a:off x="10002588" y="704189"/>
            <a:ext cx="842303" cy="707886"/>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000" b="1">
                <a:latin typeface="Dosis" pitchFamily="2" charset="0"/>
              </a:rPr>
              <a:t># in House</a:t>
            </a:r>
          </a:p>
        </p:txBody>
      </p:sp>
      <p:sp>
        <p:nvSpPr>
          <p:cNvPr id="24" name="Arrow: Right 23">
            <a:extLst>
              <a:ext uri="{FF2B5EF4-FFF2-40B4-BE49-F238E27FC236}">
                <a16:creationId xmlns:a16="http://schemas.microsoft.com/office/drawing/2014/main" id="{FB09810A-E5AC-B341-1062-E7F06B9BC8D4}"/>
              </a:ext>
            </a:extLst>
          </p:cNvPr>
          <p:cNvSpPr/>
          <p:nvPr/>
        </p:nvSpPr>
        <p:spPr>
          <a:xfrm>
            <a:off x="3944463" y="718822"/>
            <a:ext cx="840201" cy="484632"/>
          </a:xfrm>
          <a:prstGeom prst="right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2FBA100-EF03-01DD-778E-FF2D237A92DF}"/>
              </a:ext>
            </a:extLst>
          </p:cNvPr>
          <p:cNvSpPr txBox="1"/>
          <p:nvPr/>
        </p:nvSpPr>
        <p:spPr>
          <a:xfrm>
            <a:off x="3085555" y="735087"/>
            <a:ext cx="860039" cy="400110"/>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000" b="1">
                <a:latin typeface="Dosis" pitchFamily="2" charset="0"/>
              </a:rPr>
              <a:t>Name</a:t>
            </a:r>
          </a:p>
        </p:txBody>
      </p:sp>
      <p:sp>
        <p:nvSpPr>
          <p:cNvPr id="27" name="TextBox 26">
            <a:extLst>
              <a:ext uri="{FF2B5EF4-FFF2-40B4-BE49-F238E27FC236}">
                <a16:creationId xmlns:a16="http://schemas.microsoft.com/office/drawing/2014/main" id="{EE1C5758-A333-C417-4377-06007BD90B2B}"/>
              </a:ext>
            </a:extLst>
          </p:cNvPr>
          <p:cNvSpPr txBox="1"/>
          <p:nvPr/>
        </p:nvSpPr>
        <p:spPr>
          <a:xfrm>
            <a:off x="499596" y="4088375"/>
            <a:ext cx="3502242" cy="1015663"/>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000" b="1" i="1">
                <a:solidFill>
                  <a:schemeClr val="bg1"/>
                </a:solidFill>
                <a:latin typeface="Dosis" pitchFamily="2" charset="0"/>
              </a:rPr>
              <a:t>We check this box </a:t>
            </a:r>
          </a:p>
          <a:p>
            <a:pPr algn="ctr"/>
            <a:r>
              <a:rPr lang="en-US" sz="2000" i="1">
                <a:solidFill>
                  <a:schemeClr val="bg1"/>
                </a:solidFill>
                <a:latin typeface="Dosis" pitchFamily="2" charset="0"/>
              </a:rPr>
              <a:t>to verify the neighbor completed and read the entire form.</a:t>
            </a:r>
          </a:p>
        </p:txBody>
      </p:sp>
    </p:spTree>
    <p:extLst>
      <p:ext uri="{BB962C8B-B14F-4D97-AF65-F5344CB8AC3E}">
        <p14:creationId xmlns:p14="http://schemas.microsoft.com/office/powerpoint/2010/main" val="902854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1000"/>
                                        <p:tgtEl>
                                          <p:spTgt spid="9">
                                            <p:txEl>
                                              <p:pRg st="2" end="2"/>
                                            </p:txEl>
                                          </p:spTgt>
                                        </p:tgtEl>
                                      </p:cBhvr>
                                    </p:animEffect>
                                    <p:anim calcmode="lin" valueType="num">
                                      <p:cBhvr>
                                        <p:cTn id="13"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1000"/>
                                        <p:tgtEl>
                                          <p:spTgt spid="9">
                                            <p:txEl>
                                              <p:pRg st="3" end="3"/>
                                            </p:txEl>
                                          </p:spTgt>
                                        </p:tgtEl>
                                      </p:cBhvr>
                                    </p:animEffect>
                                    <p:anim calcmode="lin" valueType="num">
                                      <p:cBhvr>
                                        <p:cTn id="1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80">
                                          <p:stCondLst>
                                            <p:cond delay="0"/>
                                          </p:stCondLst>
                                        </p:cTn>
                                        <p:tgtEl>
                                          <p:spTgt spid="27"/>
                                        </p:tgtEl>
                                      </p:cBhvr>
                                    </p:animEffect>
                                    <p:anim calcmode="lin" valueType="num">
                                      <p:cBhvr>
                                        <p:cTn id="6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70" dur="26">
                                          <p:stCondLst>
                                            <p:cond delay="650"/>
                                          </p:stCondLst>
                                        </p:cTn>
                                        <p:tgtEl>
                                          <p:spTgt spid="27"/>
                                        </p:tgtEl>
                                      </p:cBhvr>
                                      <p:to x="100000" y="60000"/>
                                    </p:animScale>
                                    <p:animScale>
                                      <p:cBhvr>
                                        <p:cTn id="71" dur="166" decel="50000">
                                          <p:stCondLst>
                                            <p:cond delay="676"/>
                                          </p:stCondLst>
                                        </p:cTn>
                                        <p:tgtEl>
                                          <p:spTgt spid="27"/>
                                        </p:tgtEl>
                                      </p:cBhvr>
                                      <p:to x="100000" y="100000"/>
                                    </p:animScale>
                                    <p:animScale>
                                      <p:cBhvr>
                                        <p:cTn id="72" dur="26">
                                          <p:stCondLst>
                                            <p:cond delay="1312"/>
                                          </p:stCondLst>
                                        </p:cTn>
                                        <p:tgtEl>
                                          <p:spTgt spid="27"/>
                                        </p:tgtEl>
                                      </p:cBhvr>
                                      <p:to x="100000" y="80000"/>
                                    </p:animScale>
                                    <p:animScale>
                                      <p:cBhvr>
                                        <p:cTn id="73" dur="166" decel="50000">
                                          <p:stCondLst>
                                            <p:cond delay="1338"/>
                                          </p:stCondLst>
                                        </p:cTn>
                                        <p:tgtEl>
                                          <p:spTgt spid="27"/>
                                        </p:tgtEl>
                                      </p:cBhvr>
                                      <p:to x="100000" y="100000"/>
                                    </p:animScale>
                                    <p:animScale>
                                      <p:cBhvr>
                                        <p:cTn id="74" dur="26">
                                          <p:stCondLst>
                                            <p:cond delay="1642"/>
                                          </p:stCondLst>
                                        </p:cTn>
                                        <p:tgtEl>
                                          <p:spTgt spid="27"/>
                                        </p:tgtEl>
                                      </p:cBhvr>
                                      <p:to x="100000" y="90000"/>
                                    </p:animScale>
                                    <p:animScale>
                                      <p:cBhvr>
                                        <p:cTn id="75" dur="166" decel="50000">
                                          <p:stCondLst>
                                            <p:cond delay="1668"/>
                                          </p:stCondLst>
                                        </p:cTn>
                                        <p:tgtEl>
                                          <p:spTgt spid="27"/>
                                        </p:tgtEl>
                                      </p:cBhvr>
                                      <p:to x="100000" y="100000"/>
                                    </p:animScale>
                                    <p:animScale>
                                      <p:cBhvr>
                                        <p:cTn id="76" dur="26">
                                          <p:stCondLst>
                                            <p:cond delay="1808"/>
                                          </p:stCondLst>
                                        </p:cTn>
                                        <p:tgtEl>
                                          <p:spTgt spid="27"/>
                                        </p:tgtEl>
                                      </p:cBhvr>
                                      <p:to x="100000" y="95000"/>
                                    </p:animScale>
                                    <p:animScale>
                                      <p:cBhvr>
                                        <p:cTn id="77" dur="166" decel="50000">
                                          <p:stCondLst>
                                            <p:cond delay="1834"/>
                                          </p:stCondLst>
                                        </p:cTn>
                                        <p:tgtEl>
                                          <p:spTgt spid="27"/>
                                        </p:tgtEl>
                                      </p:cBhvr>
                                      <p:to x="100000" y="100000"/>
                                    </p:animScale>
                                  </p:childTnLst>
                                </p:cTn>
                              </p:par>
                              <p:par>
                                <p:cTn id="78" presetID="26" presetClass="entr" presetSubtype="0" fill="hold" grpId="0" nodeType="with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down)">
                                      <p:cBhvr>
                                        <p:cTn id="80" dur="580">
                                          <p:stCondLst>
                                            <p:cond delay="0"/>
                                          </p:stCondLst>
                                        </p:cTn>
                                        <p:tgtEl>
                                          <p:spTgt spid="10"/>
                                        </p:tgtEl>
                                      </p:cBhvr>
                                    </p:animEffect>
                                    <p:anim calcmode="lin" valueType="num">
                                      <p:cBhvr>
                                        <p:cTn id="8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6" dur="26">
                                          <p:stCondLst>
                                            <p:cond delay="650"/>
                                          </p:stCondLst>
                                        </p:cTn>
                                        <p:tgtEl>
                                          <p:spTgt spid="10"/>
                                        </p:tgtEl>
                                      </p:cBhvr>
                                      <p:to x="100000" y="60000"/>
                                    </p:animScale>
                                    <p:animScale>
                                      <p:cBhvr>
                                        <p:cTn id="87" dur="166" decel="50000">
                                          <p:stCondLst>
                                            <p:cond delay="676"/>
                                          </p:stCondLst>
                                        </p:cTn>
                                        <p:tgtEl>
                                          <p:spTgt spid="10"/>
                                        </p:tgtEl>
                                      </p:cBhvr>
                                      <p:to x="100000" y="100000"/>
                                    </p:animScale>
                                    <p:animScale>
                                      <p:cBhvr>
                                        <p:cTn id="88" dur="26">
                                          <p:stCondLst>
                                            <p:cond delay="1312"/>
                                          </p:stCondLst>
                                        </p:cTn>
                                        <p:tgtEl>
                                          <p:spTgt spid="10"/>
                                        </p:tgtEl>
                                      </p:cBhvr>
                                      <p:to x="100000" y="80000"/>
                                    </p:animScale>
                                    <p:animScale>
                                      <p:cBhvr>
                                        <p:cTn id="89" dur="166" decel="50000">
                                          <p:stCondLst>
                                            <p:cond delay="1338"/>
                                          </p:stCondLst>
                                        </p:cTn>
                                        <p:tgtEl>
                                          <p:spTgt spid="10"/>
                                        </p:tgtEl>
                                      </p:cBhvr>
                                      <p:to x="100000" y="100000"/>
                                    </p:animScale>
                                    <p:animScale>
                                      <p:cBhvr>
                                        <p:cTn id="90" dur="26">
                                          <p:stCondLst>
                                            <p:cond delay="1642"/>
                                          </p:stCondLst>
                                        </p:cTn>
                                        <p:tgtEl>
                                          <p:spTgt spid="10"/>
                                        </p:tgtEl>
                                      </p:cBhvr>
                                      <p:to x="100000" y="90000"/>
                                    </p:animScale>
                                    <p:animScale>
                                      <p:cBhvr>
                                        <p:cTn id="91" dur="166" decel="50000">
                                          <p:stCondLst>
                                            <p:cond delay="1668"/>
                                          </p:stCondLst>
                                        </p:cTn>
                                        <p:tgtEl>
                                          <p:spTgt spid="10"/>
                                        </p:tgtEl>
                                      </p:cBhvr>
                                      <p:to x="100000" y="100000"/>
                                    </p:animScale>
                                    <p:animScale>
                                      <p:cBhvr>
                                        <p:cTn id="92" dur="26">
                                          <p:stCondLst>
                                            <p:cond delay="1808"/>
                                          </p:stCondLst>
                                        </p:cTn>
                                        <p:tgtEl>
                                          <p:spTgt spid="10"/>
                                        </p:tgtEl>
                                      </p:cBhvr>
                                      <p:to x="100000" y="95000"/>
                                    </p:animScale>
                                    <p:animScale>
                                      <p:cBhvr>
                                        <p:cTn id="93" dur="166" decel="50000">
                                          <p:stCondLst>
                                            <p:cond delay="1834"/>
                                          </p:stCondLst>
                                        </p:cTn>
                                        <p:tgtEl>
                                          <p:spTgt spid="10"/>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fade">
                                      <p:cBhvr>
                                        <p:cTn id="98" dur="500"/>
                                        <p:tgtEl>
                                          <p:spTgt spid="1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4839-1D2B-846F-22AB-72D8AEAEAD6B}"/>
              </a:ext>
            </a:extLst>
          </p:cNvPr>
          <p:cNvSpPr>
            <a:spLocks noGrp="1"/>
          </p:cNvSpPr>
          <p:nvPr>
            <p:ph type="title"/>
          </p:nvPr>
        </p:nvSpPr>
        <p:spPr>
          <a:xfrm>
            <a:off x="652063" y="1981200"/>
            <a:ext cx="5670949" cy="3537141"/>
          </a:xfrm>
        </p:spPr>
        <p:txBody>
          <a:bodyPr vert="horz" lIns="91440" tIns="45720" rIns="91440" bIns="45720" rtlCol="0" anchor="t">
            <a:normAutofit/>
          </a:bodyPr>
          <a:lstStyle/>
          <a:p>
            <a:pPr defTabSz="914400"/>
            <a:r>
              <a:rPr lang="en-US" sz="7200" cap="small">
                <a:effectLst>
                  <a:outerShdw blurRad="38100" dist="38100" dir="2700000" algn="tl">
                    <a:srgbClr val="000000">
                      <a:alpha val="43137"/>
                    </a:srgbClr>
                  </a:outerShdw>
                </a:effectLst>
                <a:latin typeface="Dosis ExtraBold" pitchFamily="2" charset="0"/>
              </a:rPr>
              <a:t>The</a:t>
            </a:r>
            <a:br>
              <a:rPr lang="en-US" sz="7200" cap="small">
                <a:effectLst>
                  <a:outerShdw blurRad="38100" dist="38100" dir="2700000" algn="tl">
                    <a:srgbClr val="000000">
                      <a:alpha val="43137"/>
                    </a:srgbClr>
                  </a:outerShdw>
                </a:effectLst>
                <a:latin typeface="Dosis ExtraBold" pitchFamily="2" charset="0"/>
              </a:rPr>
            </a:br>
            <a:r>
              <a:rPr lang="en-US" sz="7200" cap="small">
                <a:effectLst>
                  <a:outerShdw blurRad="38100" dist="38100" dir="2700000" algn="tl">
                    <a:srgbClr val="000000">
                      <a:alpha val="43137"/>
                    </a:srgbClr>
                  </a:outerShdw>
                </a:effectLst>
                <a:latin typeface="Dosis ExtraBold" pitchFamily="2" charset="0"/>
              </a:rPr>
              <a:t>Link 2 Feed Interface</a:t>
            </a:r>
          </a:p>
        </p:txBody>
      </p:sp>
      <p:sp>
        <p:nvSpPr>
          <p:cNvPr id="18" name="Freeform: Shape 17">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5786" y="381000"/>
            <a:ext cx="633303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Logo&#10;&#10;Description automatically generated">
            <a:extLst>
              <a:ext uri="{FF2B5EF4-FFF2-40B4-BE49-F238E27FC236}">
                <a16:creationId xmlns:a16="http://schemas.microsoft.com/office/drawing/2014/main" id="{FDE3B963-FFEF-9645-775A-2AE70A7ADDFD}"/>
              </a:ext>
            </a:extLst>
          </p:cNvPr>
          <p:cNvPicPr>
            <a:picLocks noChangeAspect="1"/>
          </p:cNvPicPr>
          <p:nvPr/>
        </p:nvPicPr>
        <p:blipFill rotWithShape="1">
          <a:blip r:embed="rId4">
            <a:extLst>
              <a:ext uri="{28A0092B-C50C-407E-A947-70E740481C1C}">
                <a14:useLocalDpi xmlns:a14="http://schemas.microsoft.com/office/drawing/2010/main" val="0"/>
              </a:ext>
            </a:extLst>
          </a:blip>
          <a:srcRect b="37604"/>
          <a:stretch/>
        </p:blipFill>
        <p:spPr>
          <a:xfrm>
            <a:off x="6334344" y="228601"/>
            <a:ext cx="6018213" cy="6705600"/>
          </a:xfrm>
          <a:prstGeom prst="rect">
            <a:avLst/>
          </a:prstGeom>
        </p:spPr>
      </p:pic>
    </p:spTree>
    <p:extLst>
      <p:ext uri="{BB962C8B-B14F-4D97-AF65-F5344CB8AC3E}">
        <p14:creationId xmlns:p14="http://schemas.microsoft.com/office/powerpoint/2010/main" val="26557611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03E37-B8F1-722D-AFC5-D680D087392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28D770D-DD46-B248-3A11-83B5EE274883}"/>
              </a:ext>
            </a:extLst>
          </p:cNvPr>
          <p:cNvSpPr>
            <a:spLocks noGrp="1"/>
          </p:cNvSpPr>
          <p:nvPr>
            <p:ph type="title"/>
          </p:nvPr>
        </p:nvSpPr>
        <p:spPr>
          <a:xfrm>
            <a:off x="616363" y="228137"/>
            <a:ext cx="10512862" cy="1325563"/>
          </a:xfrm>
        </p:spPr>
        <p:txBody>
          <a:bodyPr>
            <a:normAutofit/>
          </a:bodyPr>
          <a:lstStyle/>
          <a:p>
            <a:r>
              <a:rPr lang="en-US" sz="4800" cap="all">
                <a:solidFill>
                  <a:srgbClr val="55BA47"/>
                </a:solidFill>
                <a:effectLst>
                  <a:outerShdw blurRad="38100" dist="38100" dir="2700000" algn="tl">
                    <a:srgbClr val="000000">
                      <a:alpha val="43137"/>
                    </a:srgbClr>
                  </a:outerShdw>
                </a:effectLst>
                <a:latin typeface="Dosis ExtraBold" pitchFamily="2" charset="0"/>
              </a:rPr>
              <a:t>L2F User Roles</a:t>
            </a:r>
          </a:p>
        </p:txBody>
      </p:sp>
      <p:sp>
        <p:nvSpPr>
          <p:cNvPr id="3" name="Slide Number Placeholder 2">
            <a:extLst>
              <a:ext uri="{FF2B5EF4-FFF2-40B4-BE49-F238E27FC236}">
                <a16:creationId xmlns:a16="http://schemas.microsoft.com/office/drawing/2014/main" id="{37A97B83-5B27-0811-EA9F-AA24637B1684}"/>
              </a:ext>
            </a:extLst>
          </p:cNvPr>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34C99D79-8A4B-4031-B1E0-AF26F8EDF2B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620D2FC-F9DA-F0CD-1A0C-5036DDF6379C}"/>
              </a:ext>
            </a:extLst>
          </p:cNvPr>
          <p:cNvSpPr/>
          <p:nvPr/>
        </p:nvSpPr>
        <p:spPr>
          <a:xfrm>
            <a:off x="0" y="0"/>
            <a:ext cx="303212" cy="6858000"/>
          </a:xfrm>
          <a:prstGeom prst="rect">
            <a:avLst/>
          </a:prstGeom>
          <a:solidFill>
            <a:srgbClr val="55BA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5BA47"/>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48A3221-8EA7-2CDB-7C41-EE1D0FD748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sp>
        <p:nvSpPr>
          <p:cNvPr id="12" name="TextBox 11">
            <a:extLst>
              <a:ext uri="{FF2B5EF4-FFF2-40B4-BE49-F238E27FC236}">
                <a16:creationId xmlns:a16="http://schemas.microsoft.com/office/drawing/2014/main" id="{A44FA4AA-A2C2-3B8B-3872-EBF4FABB6136}"/>
              </a:ext>
            </a:extLst>
          </p:cNvPr>
          <p:cNvSpPr txBox="1"/>
          <p:nvPr/>
        </p:nvSpPr>
        <p:spPr>
          <a:xfrm>
            <a:off x="455612" y="1328277"/>
            <a:ext cx="11351657" cy="461665"/>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55BA47"/>
                </a:solidFill>
                <a:effectLst/>
                <a:uLnTx/>
                <a:uFillTx/>
                <a:latin typeface="Open Sans" panose="020B0606030504020204" pitchFamily="34" charset="0"/>
                <a:ea typeface="Open Sans" panose="020B0606030504020204" pitchFamily="34" charset="0"/>
                <a:cs typeface="Open Sans" panose="020B0606030504020204" pitchFamily="34" charset="0"/>
              </a:rPr>
              <a:t>GENERAL USER </a:t>
            </a:r>
            <a:r>
              <a:rPr kumimoji="0" lang="en-US" i="0" u="none" strike="noStrike" kern="1200" cap="none" spc="0" normalizeH="0" baseline="0" noProof="0">
                <a:ln>
                  <a:noFill/>
                </a:ln>
                <a:solidFill>
                  <a:srgbClr val="55BA47"/>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a:solidFill>
                  <a:srgbClr val="55BA47"/>
                </a:solidFill>
                <a:latin typeface="Open Sans" panose="020B0606030504020204" pitchFamily="34" charset="0"/>
                <a:ea typeface="Open Sans" panose="020B0606030504020204" pitchFamily="34" charset="0"/>
                <a:cs typeface="Open Sans" panose="020B0606030504020204" pitchFamily="34" charset="0"/>
              </a:rPr>
              <a:t>Creates new profiles</a:t>
            </a:r>
            <a:r>
              <a:rPr lang="en-US" noProof="0">
                <a:solidFill>
                  <a:srgbClr val="55BA47"/>
                </a:solidFill>
                <a:latin typeface="Open Sans" panose="020B0606030504020204" pitchFamily="34" charset="0"/>
                <a:ea typeface="Open Sans" panose="020B0606030504020204" pitchFamily="34" charset="0"/>
                <a:cs typeface="Open Sans" panose="020B0606030504020204" pitchFamily="34" charset="0"/>
              </a:rPr>
              <a:t> and enters neighbor visits.</a:t>
            </a:r>
            <a:endParaRPr kumimoji="0" lang="en-US" i="0" u="none" strike="noStrike" kern="1200" cap="none" spc="0" normalizeH="0" baseline="0" noProof="0">
              <a:ln>
                <a:noFill/>
              </a:ln>
              <a:solidFill>
                <a:srgbClr val="55BA4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45C8D725-93E6-3772-440D-A328722FF7D4}"/>
              </a:ext>
            </a:extLst>
          </p:cNvPr>
          <p:cNvSpPr txBox="1"/>
          <p:nvPr/>
        </p:nvSpPr>
        <p:spPr>
          <a:xfrm>
            <a:off x="2878168" y="1861901"/>
            <a:ext cx="9267468" cy="1569660"/>
          </a:xfrm>
          <a:prstGeom prst="rect">
            <a:avLst/>
          </a:prstGeom>
          <a:noFill/>
        </p:spPr>
        <p:txBody>
          <a:bodyPr wrap="square" rtlCol="0">
            <a:spAutoFit/>
          </a:bodyPr>
          <a:lstStyle/>
          <a:p>
            <a:pPr lvl="0">
              <a:defRPr/>
            </a:pPr>
            <a:r>
              <a:rPr kumimoji="0" lang="en-US" b="1" i="0" u="none" strike="noStrike" kern="1200" cap="none" spc="0" normalizeH="0" baseline="0" noProof="0">
                <a:ln>
                  <a:noFill/>
                </a:ln>
                <a:solidFill>
                  <a:srgbClr val="55BA47"/>
                </a:solidFill>
                <a:effectLst/>
                <a:uLnTx/>
                <a:uFillTx/>
                <a:latin typeface="Open Sans" panose="020B0606030504020204" pitchFamily="34" charset="0"/>
                <a:ea typeface="Open Sans" panose="020B0606030504020204" pitchFamily="34" charset="0"/>
                <a:cs typeface="Open Sans" panose="020B0606030504020204" pitchFamily="34" charset="0"/>
              </a:rPr>
              <a:t>REPORT</a:t>
            </a:r>
            <a:r>
              <a:rPr lang="en-US" b="1">
                <a:solidFill>
                  <a:srgbClr val="55BA47"/>
                </a:solidFill>
                <a:latin typeface="Open Sans" panose="020B0606030504020204" pitchFamily="34" charset="0"/>
                <a:ea typeface="Open Sans" panose="020B0606030504020204" pitchFamily="34" charset="0"/>
                <a:cs typeface="Open Sans" panose="020B0606030504020204" pitchFamily="34" charset="0"/>
              </a:rPr>
              <a:t>ER</a:t>
            </a:r>
            <a:r>
              <a:rPr kumimoji="0" lang="en-US" b="1" i="0" u="none" strike="noStrike" kern="1200" cap="none" spc="0" normalizeH="0" baseline="0" noProof="0">
                <a:ln>
                  <a:noFill/>
                </a:ln>
                <a:solidFill>
                  <a:srgbClr val="55BA47"/>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b="0" i="0" u="none" strike="noStrike" kern="1200" cap="none" spc="0" normalizeH="0" baseline="0" noProof="0">
                <a:ln>
                  <a:noFill/>
                </a:ln>
                <a:solidFill>
                  <a:srgbClr val="55BA47"/>
                </a:solidFill>
                <a:effectLst/>
                <a:uLnTx/>
                <a:uFillTx/>
                <a:latin typeface="Open Sans" panose="020B0606030504020204" pitchFamily="34" charset="0"/>
                <a:ea typeface="Open Sans" panose="020B0606030504020204" pitchFamily="34" charset="0"/>
                <a:cs typeface="Open Sans" panose="020B0606030504020204" pitchFamily="34" charset="0"/>
              </a:rPr>
              <a:t>–</a:t>
            </a:r>
            <a:r>
              <a:rPr lang="en-US">
                <a:solidFill>
                  <a:srgbClr val="55BA47"/>
                </a:solidFill>
                <a:latin typeface="Open Sans" panose="020B0606030504020204" pitchFamily="34" charset="0"/>
                <a:ea typeface="Open Sans" panose="020B0606030504020204" pitchFamily="34" charset="0"/>
                <a:cs typeface="Open Sans" panose="020B0606030504020204" pitchFamily="34" charset="0"/>
              </a:rPr>
              <a:t>Access to the report system. The user can request a Dashboard Report and is assigned Agency, Interactive, Statistics, &amp; Time Series which they reports they can run. (Other reports available upon request)</a:t>
            </a:r>
            <a:endParaRPr kumimoji="0" lang="en-US" b="0" i="0" u="none" strike="noStrike" kern="1200" cap="none" spc="0" normalizeH="0" baseline="0" noProof="0">
              <a:ln>
                <a:noFill/>
              </a:ln>
              <a:solidFill>
                <a:srgbClr val="55BA4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A1EBC411-3031-615D-2B50-3AF95FE63E98}"/>
              </a:ext>
            </a:extLst>
          </p:cNvPr>
          <p:cNvSpPr txBox="1"/>
          <p:nvPr/>
        </p:nvSpPr>
        <p:spPr>
          <a:xfrm>
            <a:off x="455612" y="3503520"/>
            <a:ext cx="11582400" cy="2708434"/>
          </a:xfrm>
          <a:prstGeom prst="rect">
            <a:avLst/>
          </a:prstGeom>
          <a:noFill/>
        </p:spPr>
        <p:txBody>
          <a:bodyPr wrap="square" rtlCol="0">
            <a:spAutoFit/>
          </a:bodyPr>
          <a:lstStyle/>
          <a:p>
            <a:pPr lvl="0">
              <a:defRPr/>
            </a:pPr>
            <a:r>
              <a:rPr kumimoji="0" lang="en-US" b="1" i="0" u="none" strike="noStrike" kern="1200" cap="none" spc="0" normalizeH="0" baseline="0" noProof="0">
                <a:ln>
                  <a:noFill/>
                </a:ln>
                <a:solidFill>
                  <a:srgbClr val="55BA47"/>
                </a:solidFill>
                <a:effectLst/>
                <a:uLnTx/>
                <a:uFillTx/>
                <a:latin typeface="Open Sans" panose="020B0606030504020204" pitchFamily="34" charset="0"/>
                <a:ea typeface="Open Sans" panose="020B0606030504020204" pitchFamily="34" charset="0"/>
                <a:cs typeface="Open Sans" panose="020B0606030504020204" pitchFamily="34" charset="0"/>
              </a:rPr>
              <a:t>		MANAGER</a:t>
            </a:r>
            <a:r>
              <a:rPr lang="en-US">
                <a:solidFill>
                  <a:srgbClr val="55BA47"/>
                </a:solidFill>
                <a:latin typeface="Open Sans" panose="020B0606030504020204" pitchFamily="34" charset="0"/>
                <a:ea typeface="Open Sans" panose="020B0606030504020204" pitchFamily="34" charset="0"/>
                <a:cs typeface="Open Sans" panose="020B0606030504020204" pitchFamily="34" charset="0"/>
              </a:rPr>
              <a:t>–</a:t>
            </a:r>
            <a:endParaRPr lang="en-US" sz="1600">
              <a:solidFill>
                <a:srgbClr val="55BA47"/>
              </a:solidFill>
              <a:latin typeface="Open Sans" panose="020B0606030504020204" pitchFamily="34" charset="0"/>
              <a:ea typeface="Open Sans" panose="020B0606030504020204" pitchFamily="34" charset="0"/>
              <a:cs typeface="Open Sans" panose="020B0606030504020204" pitchFamily="34" charset="0"/>
            </a:endParaRPr>
          </a:p>
          <a:p>
            <a:pPr lvl="0">
              <a:defRPr/>
            </a:pPr>
            <a:r>
              <a:rPr lang="en-US" sz="1600">
                <a:solidFill>
                  <a:srgbClr val="55BA47"/>
                </a:solidFill>
                <a:latin typeface="Open Sans" panose="020B0606030504020204" pitchFamily="34" charset="0"/>
                <a:ea typeface="Open Sans" panose="020B0606030504020204" pitchFamily="34" charset="0"/>
                <a:cs typeface="Open Sans" panose="020B0606030504020204" pitchFamily="34" charset="0"/>
              </a:rPr>
              <a:t>	</a:t>
            </a:r>
            <a:r>
              <a:rPr lang="en-US" sz="2000">
                <a:solidFill>
                  <a:srgbClr val="55BA47"/>
                </a:solidFill>
                <a:latin typeface="Open Sans" panose="020B0606030504020204" pitchFamily="34" charset="0"/>
                <a:ea typeface="Open Sans" panose="020B0606030504020204" pitchFamily="34" charset="0"/>
                <a:cs typeface="Open Sans" panose="020B0606030504020204" pitchFamily="34" charset="0"/>
              </a:rPr>
              <a:t>	</a:t>
            </a:r>
            <a:r>
              <a:rPr lang="en-US" sz="1800">
                <a:solidFill>
                  <a:srgbClr val="55BA47"/>
                </a:solidFill>
                <a:latin typeface="Open Sans" panose="020B0606030504020204" pitchFamily="34" charset="0"/>
                <a:ea typeface="Open Sans" panose="020B0606030504020204" pitchFamily="34" charset="0"/>
                <a:cs typeface="Open Sans" panose="020B0606030504020204" pitchFamily="34" charset="0"/>
              </a:rPr>
              <a:t>- Access limited agency settings.</a:t>
            </a:r>
          </a:p>
          <a:p>
            <a:pPr lvl="0">
              <a:defRPr/>
            </a:pPr>
            <a:r>
              <a:rPr lang="en-US" sz="1800">
                <a:solidFill>
                  <a:srgbClr val="55BA47"/>
                </a:solidFill>
                <a:latin typeface="Open Sans" panose="020B0606030504020204" pitchFamily="34" charset="0"/>
                <a:ea typeface="Open Sans" panose="020B0606030504020204" pitchFamily="34" charset="0"/>
                <a:cs typeface="Open Sans" panose="020B0606030504020204" pitchFamily="34" charset="0"/>
              </a:rPr>
              <a:t>		- Create, edit, and deactivate users within assigned organizations.</a:t>
            </a:r>
          </a:p>
          <a:p>
            <a:pPr lvl="0">
              <a:defRPr/>
            </a:pPr>
            <a:r>
              <a:rPr lang="en-US" sz="1800">
                <a:solidFill>
                  <a:srgbClr val="55BA47"/>
                </a:solidFill>
                <a:latin typeface="Open Sans" panose="020B0606030504020204" pitchFamily="34" charset="0"/>
                <a:ea typeface="Open Sans" panose="020B0606030504020204" pitchFamily="34" charset="0"/>
                <a:cs typeface="Open Sans" panose="020B0606030504020204" pitchFamily="34" charset="0"/>
              </a:rPr>
              <a:t>Responsibilities:	- Create, edit, and delete visits (requires Data Entry role):</a:t>
            </a:r>
          </a:p>
          <a:p>
            <a:pPr lvl="0">
              <a:defRPr/>
            </a:pPr>
            <a:r>
              <a:rPr lang="en-US" sz="1800">
                <a:solidFill>
                  <a:srgbClr val="55BA47"/>
                </a:solidFill>
                <a:latin typeface="Open Sans" panose="020B0606030504020204" pitchFamily="34" charset="0"/>
                <a:ea typeface="Open Sans" panose="020B0606030504020204" pitchFamily="34" charset="0"/>
                <a:cs typeface="Open Sans" panose="020B0606030504020204" pitchFamily="34" charset="0"/>
              </a:rPr>
              <a:t>		- Must log into the organization where visits were recorded to edit or delete them.</a:t>
            </a:r>
          </a:p>
          <a:p>
            <a:pPr lvl="0">
              <a:defRPr/>
            </a:pPr>
            <a:r>
              <a:rPr lang="en-US" sz="1800">
                <a:solidFill>
                  <a:srgbClr val="55BA47"/>
                </a:solidFill>
                <a:latin typeface="Open Sans" panose="020B0606030504020204" pitchFamily="34" charset="0"/>
                <a:ea typeface="Open Sans" panose="020B0606030504020204" pitchFamily="34" charset="0"/>
                <a:cs typeface="Open Sans" panose="020B0606030504020204" pitchFamily="34" charset="0"/>
              </a:rPr>
              <a:t>		</a:t>
            </a:r>
          </a:p>
          <a:p>
            <a:pPr lvl="0">
              <a:defRPr/>
            </a:pPr>
            <a:r>
              <a:rPr lang="en-US" sz="1800">
                <a:solidFill>
                  <a:srgbClr val="55BA47"/>
                </a:solidFill>
                <a:latin typeface="Open Sans" panose="020B0606030504020204" pitchFamily="34" charset="0"/>
                <a:ea typeface="Open Sans" panose="020B0606030504020204" pitchFamily="34" charset="0"/>
                <a:cs typeface="Open Sans" panose="020B0606030504020204" pitchFamily="34" charset="0"/>
              </a:rPr>
              <a:t>		- Access to Client Notes Review.</a:t>
            </a:r>
          </a:p>
          <a:p>
            <a:pPr>
              <a:defRPr/>
            </a:pPr>
            <a:r>
              <a:rPr lang="en-US" sz="1800">
                <a:solidFill>
                  <a:srgbClr val="55BA47"/>
                </a:solidFill>
                <a:latin typeface="Open Sans" panose="020B0606030504020204" pitchFamily="34" charset="0"/>
                <a:ea typeface="Open Sans" panose="020B0606030504020204" pitchFamily="34" charset="0"/>
                <a:cs typeface="Open Sans" panose="020B0606030504020204" pitchFamily="34" charset="0"/>
              </a:rPr>
              <a:t>Additional Features:	- Ability to promote a household member.</a:t>
            </a:r>
          </a:p>
          <a:p>
            <a:pPr lvl="0">
              <a:defRPr/>
            </a:pPr>
            <a:r>
              <a:rPr lang="en-US" sz="1800">
                <a:solidFill>
                  <a:srgbClr val="55BA47"/>
                </a:solidFill>
                <a:latin typeface="Open Sans" panose="020B0606030504020204" pitchFamily="34" charset="0"/>
                <a:ea typeface="Open Sans" panose="020B0606030504020204" pitchFamily="34" charset="0"/>
                <a:cs typeface="Open Sans" panose="020B0606030504020204" pitchFamily="34" charset="0"/>
              </a:rPr>
              <a:t>		- Ability to mark a client’s profile as deceased. </a:t>
            </a:r>
            <a:endParaRPr kumimoji="0" lang="en-US" sz="1800" b="0" i="0" u="none" strike="noStrike" kern="1200" cap="none" spc="0" normalizeH="0" baseline="0" noProof="0">
              <a:ln>
                <a:noFill/>
              </a:ln>
              <a:solidFill>
                <a:srgbClr val="55BA4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06B54B6B-BBED-4B10-C262-C4C82910D2AF}"/>
              </a:ext>
            </a:extLst>
          </p:cNvPr>
          <p:cNvPicPr>
            <a:picLocks noChangeAspect="1"/>
          </p:cNvPicPr>
          <p:nvPr/>
        </p:nvPicPr>
        <p:blipFill>
          <a:blip r:embed="rId4"/>
          <a:stretch>
            <a:fillRect/>
          </a:stretch>
        </p:blipFill>
        <p:spPr>
          <a:xfrm>
            <a:off x="561201" y="2150338"/>
            <a:ext cx="2316967" cy="992786"/>
          </a:xfrm>
          <a:prstGeom prst="rect">
            <a:avLst/>
          </a:prstGeom>
          <a:effectLst>
            <a:outerShdw blurRad="50800" dist="38100" dir="2700000" algn="tl" rotWithShape="0">
              <a:prstClr val="black">
                <a:alpha val="40000"/>
              </a:prstClr>
            </a:outerShdw>
          </a:effectLst>
        </p:spPr>
      </p:pic>
      <p:pic>
        <p:nvPicPr>
          <p:cNvPr id="15" name="Picture 14" descr="Icon&#10;&#10;Description automatically generated">
            <a:extLst>
              <a:ext uri="{FF2B5EF4-FFF2-40B4-BE49-F238E27FC236}">
                <a16:creationId xmlns:a16="http://schemas.microsoft.com/office/drawing/2014/main" id="{A185069D-D0F7-00DF-8210-938BF0780E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9600" y="48862"/>
            <a:ext cx="772962" cy="775913"/>
          </a:xfrm>
          <a:prstGeom prst="rect">
            <a:avLst/>
          </a:prstGeom>
        </p:spPr>
      </p:pic>
      <p:pic>
        <p:nvPicPr>
          <p:cNvPr id="19" name="Picture 18">
            <a:extLst>
              <a:ext uri="{FF2B5EF4-FFF2-40B4-BE49-F238E27FC236}">
                <a16:creationId xmlns:a16="http://schemas.microsoft.com/office/drawing/2014/main" id="{F98ACF91-4629-1B79-3F4F-D513EE273309}"/>
              </a:ext>
            </a:extLst>
          </p:cNvPr>
          <p:cNvPicPr>
            <a:picLocks noChangeAspect="1"/>
          </p:cNvPicPr>
          <p:nvPr/>
        </p:nvPicPr>
        <p:blipFill>
          <a:blip r:embed="rId6"/>
          <a:stretch>
            <a:fillRect/>
          </a:stretch>
        </p:blipFill>
        <p:spPr>
          <a:xfrm>
            <a:off x="611633" y="3487663"/>
            <a:ext cx="1901380" cy="7464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968367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6363" y="1749921"/>
            <a:ext cx="1886111" cy="1569284"/>
          </a:xfrm>
        </p:spPr>
      </p:pic>
      <p:sp>
        <p:nvSpPr>
          <p:cNvPr id="5" name="Title 4"/>
          <p:cNvSpPr>
            <a:spLocks noGrp="1"/>
          </p:cNvSpPr>
          <p:nvPr>
            <p:ph type="title"/>
          </p:nvPr>
        </p:nvSpPr>
        <p:spPr>
          <a:xfrm>
            <a:off x="616363" y="228137"/>
            <a:ext cx="10512862" cy="1325563"/>
          </a:xfrm>
        </p:spPr>
        <p:txBody>
          <a:bodyPr>
            <a:normAutofit/>
          </a:bodyPr>
          <a:lstStyle/>
          <a:p>
            <a:r>
              <a:rPr lang="en-US" sz="4800" cap="all">
                <a:solidFill>
                  <a:srgbClr val="55BA47"/>
                </a:solidFill>
                <a:effectLst>
                  <a:outerShdw blurRad="38100" dist="38100" dir="2700000" algn="tl">
                    <a:srgbClr val="000000">
                      <a:alpha val="43137"/>
                    </a:srgbClr>
                  </a:outerShdw>
                </a:effectLst>
                <a:latin typeface="Dosis ExtraBold" pitchFamily="2" charset="0"/>
              </a:rPr>
              <a:t>Reporting Features in Network</a:t>
            </a:r>
          </a:p>
        </p:txBody>
      </p:sp>
      <p:sp>
        <p:nvSpPr>
          <p:cNvPr id="3" name="Slide Number Placeholder 2"/>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34C99D79-8A4B-4031-B1E0-AF26F8EDF2B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251E77B-5F6D-9E40-B2BC-81BB217E03A8}"/>
              </a:ext>
            </a:extLst>
          </p:cNvPr>
          <p:cNvSpPr/>
          <p:nvPr/>
        </p:nvSpPr>
        <p:spPr>
          <a:xfrm>
            <a:off x="0" y="0"/>
            <a:ext cx="303212" cy="6858000"/>
          </a:xfrm>
          <a:prstGeom prst="rect">
            <a:avLst/>
          </a:prstGeom>
          <a:solidFill>
            <a:srgbClr val="55BA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5BA47"/>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A9BDB191-0B2B-404C-8C78-7A16704F2E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446" y="3388198"/>
            <a:ext cx="1707028" cy="132904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363" y="4855228"/>
            <a:ext cx="4605877" cy="1542800"/>
          </a:xfrm>
          <a:prstGeom prst="rect">
            <a:avLst/>
          </a:prstGeom>
        </p:spPr>
      </p:pic>
      <p:sp>
        <p:nvSpPr>
          <p:cNvPr id="12" name="TextBox 11"/>
          <p:cNvSpPr txBox="1"/>
          <p:nvPr/>
        </p:nvSpPr>
        <p:spPr>
          <a:xfrm>
            <a:off x="2385275" y="1802876"/>
            <a:ext cx="9048750" cy="129266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55BA47"/>
                </a:solidFill>
                <a:effectLst/>
                <a:uLnTx/>
                <a:uFillTx/>
                <a:latin typeface="Open Sans" panose="020B0606030504020204" pitchFamily="34" charset="0"/>
                <a:ea typeface="Open Sans" panose="020B0606030504020204" pitchFamily="34" charset="0"/>
                <a:cs typeface="Open Sans" panose="020B0606030504020204" pitchFamily="34" charset="0"/>
              </a:rPr>
              <a:t>STATISTICS REPORT </a:t>
            </a:r>
            <a:r>
              <a:rPr kumimoji="0" lang="en-US" sz="2600" i="0" u="none" strike="noStrike" kern="1200" cap="none" spc="0" normalizeH="0" baseline="0" noProof="0">
                <a:ln>
                  <a:noFill/>
                </a:ln>
                <a:solidFill>
                  <a:srgbClr val="55BA47"/>
                </a:solidFill>
                <a:effectLst/>
                <a:uLnTx/>
                <a:uFillTx/>
                <a:latin typeface="Open Sans" panose="020B0606030504020204" pitchFamily="34" charset="0"/>
                <a:ea typeface="Open Sans" panose="020B0606030504020204" pitchFamily="34" charset="0"/>
                <a:cs typeface="Open Sans" panose="020B0606030504020204" pitchFamily="34" charset="0"/>
              </a:rPr>
              <a:t>– Used to complete monthly reports. Provides an aggregate overview of various metrics, configurable at run-time</a:t>
            </a:r>
          </a:p>
        </p:txBody>
      </p:sp>
      <p:sp>
        <p:nvSpPr>
          <p:cNvPr id="13" name="TextBox 12"/>
          <p:cNvSpPr txBox="1"/>
          <p:nvPr/>
        </p:nvSpPr>
        <p:spPr>
          <a:xfrm>
            <a:off x="2737052" y="3508764"/>
            <a:ext cx="9048750" cy="89255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55BA47"/>
                </a:solidFill>
                <a:effectLst/>
                <a:uLnTx/>
                <a:uFillTx/>
                <a:latin typeface="Open Sans" panose="020B0606030504020204" pitchFamily="34" charset="0"/>
                <a:ea typeface="Open Sans" panose="020B0606030504020204" pitchFamily="34" charset="0"/>
                <a:cs typeface="Open Sans" panose="020B0606030504020204" pitchFamily="34" charset="0"/>
              </a:rPr>
              <a:t>HEAT MAP REPORT </a:t>
            </a:r>
            <a:r>
              <a:rPr kumimoji="0" lang="en-US" sz="2600" b="0" i="0" u="none" strike="noStrike" kern="1200" cap="none" spc="0" normalizeH="0" baseline="0" noProof="0">
                <a:ln>
                  <a:noFill/>
                </a:ln>
                <a:solidFill>
                  <a:srgbClr val="55BA47"/>
                </a:solidFill>
                <a:effectLst/>
                <a:uLnTx/>
                <a:uFillTx/>
                <a:latin typeface="Open Sans" panose="020B0606030504020204" pitchFamily="34" charset="0"/>
                <a:ea typeface="Open Sans" panose="020B0606030504020204" pitchFamily="34" charset="0"/>
                <a:cs typeface="Open Sans" panose="020B0606030504020204" pitchFamily="34" charset="0"/>
              </a:rPr>
              <a:t>– A visual distribution of clients who have visited in the report period. </a:t>
            </a:r>
          </a:p>
        </p:txBody>
      </p:sp>
      <p:sp>
        <p:nvSpPr>
          <p:cNvPr id="14" name="TextBox 13"/>
          <p:cNvSpPr txBox="1"/>
          <p:nvPr/>
        </p:nvSpPr>
        <p:spPr>
          <a:xfrm>
            <a:off x="5412849" y="4980297"/>
            <a:ext cx="6101402" cy="129266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55BA47"/>
                </a:solidFill>
                <a:effectLst/>
                <a:uLnTx/>
                <a:uFillTx/>
                <a:latin typeface="Open Sans" panose="020B0606030504020204" pitchFamily="34" charset="0"/>
                <a:ea typeface="Open Sans" panose="020B0606030504020204" pitchFamily="34" charset="0"/>
                <a:cs typeface="Open Sans" panose="020B0606030504020204" pitchFamily="34" charset="0"/>
              </a:rPr>
              <a:t>INTERACTIVE HOUSEHOLD REPORT </a:t>
            </a:r>
            <a:r>
              <a:rPr kumimoji="0" lang="en-US" sz="2600" b="0" i="0" u="none" strike="noStrike" kern="1200" cap="none" spc="0" normalizeH="0" baseline="0" noProof="0">
                <a:ln>
                  <a:noFill/>
                </a:ln>
                <a:solidFill>
                  <a:srgbClr val="55BA47"/>
                </a:solidFill>
                <a:effectLst/>
                <a:uLnTx/>
                <a:uFillTx/>
                <a:latin typeface="Open Sans" panose="020B0606030504020204" pitchFamily="34" charset="0"/>
                <a:ea typeface="Open Sans" panose="020B0606030504020204" pitchFamily="34" charset="0"/>
                <a:cs typeface="Open Sans" panose="020B0606030504020204" pitchFamily="34" charset="0"/>
              </a:rPr>
              <a:t>– Allows pivoting of data with the click of a mouse!</a:t>
            </a:r>
          </a:p>
        </p:txBody>
      </p:sp>
      <p:pic>
        <p:nvPicPr>
          <p:cNvPr id="6" name="Picture 5" descr="Icon&#10;&#10;Description automatically generated">
            <a:extLst>
              <a:ext uri="{FF2B5EF4-FFF2-40B4-BE49-F238E27FC236}">
                <a16:creationId xmlns:a16="http://schemas.microsoft.com/office/drawing/2014/main" id="{2CAF4760-BCD6-4343-F1D0-DC3A1060A8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0900" y="0"/>
            <a:ext cx="772962" cy="775913"/>
          </a:xfrm>
          <a:prstGeom prst="rect">
            <a:avLst/>
          </a:prstGeom>
        </p:spPr>
      </p:pic>
    </p:spTree>
    <p:extLst>
      <p:ext uri="{BB962C8B-B14F-4D97-AF65-F5344CB8AC3E}">
        <p14:creationId xmlns:p14="http://schemas.microsoft.com/office/powerpoint/2010/main" val="41087303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557" y="37070"/>
            <a:ext cx="10512862" cy="1325563"/>
          </a:xfrm>
        </p:spPr>
        <p:txBody>
          <a:bodyPr>
            <a:normAutofit/>
          </a:bodyPr>
          <a:lstStyle/>
          <a:p>
            <a:r>
              <a:rPr lang="en-US" sz="4800" b="1" cap="all" dirty="0">
                <a:solidFill>
                  <a:schemeClr val="bg1"/>
                </a:solidFill>
                <a:effectLst>
                  <a:outerShdw blurRad="38100" dist="38100" dir="2700000" algn="tl">
                    <a:srgbClr val="000000">
                      <a:alpha val="43137"/>
                    </a:srgbClr>
                  </a:outerShdw>
                </a:effectLst>
                <a:latin typeface="Dosis ExtraBold" pitchFamily="2" charset="0"/>
              </a:rPr>
              <a:t>Link2Feed Dashboard</a:t>
            </a:r>
            <a:endParaRPr lang="en-US" sz="4800" b="1" cap="all" dirty="0">
              <a:solidFill>
                <a:schemeClr val="bg1"/>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endParaRPr>
          </a:p>
        </p:txBody>
      </p:sp>
      <p:sp>
        <p:nvSpPr>
          <p:cNvPr id="3" name="Slide Number Placeholder 2"/>
          <p:cNvSpPr>
            <a:spLocks noGrp="1"/>
          </p:cNvSpPr>
          <p:nvPr>
            <p:ph type="sldNum" sz="quarter" idx="12"/>
          </p:nvPr>
        </p:nvSpPr>
        <p:spPr/>
        <p:txBody>
          <a:bodyPr/>
          <a:lstStyle/>
          <a:p>
            <a:fld id="{34C99D79-8A4B-4031-B1E0-AF26F8EDF2BC}" type="slidenum">
              <a:rPr lang="en-US" smtClean="0"/>
              <a:t>24</a:t>
            </a:fld>
            <a:endParaRPr lang="en-US"/>
          </a:p>
        </p:txBody>
      </p:sp>
      <p:sp>
        <p:nvSpPr>
          <p:cNvPr id="7" name="Rectangle 6">
            <a:extLst>
              <a:ext uri="{FF2B5EF4-FFF2-40B4-BE49-F238E27FC236}">
                <a16:creationId xmlns:a16="http://schemas.microsoft.com/office/drawing/2014/main" id="{4E91AD9A-9D01-AD40-BAD8-E46947FECC77}"/>
              </a:ext>
            </a:extLst>
          </p:cNvPr>
          <p:cNvSpPr/>
          <p:nvPr/>
        </p:nvSpPr>
        <p:spPr>
          <a:xfrm>
            <a:off x="0" y="0"/>
            <a:ext cx="303212" cy="6858000"/>
          </a:xfrm>
          <a:prstGeom prst="rect">
            <a:avLst/>
          </a:prstGeom>
          <a:solidFill>
            <a:srgbClr val="55BA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064"/>
              </a:solidFill>
            </a:endParaRPr>
          </a:p>
        </p:txBody>
      </p:sp>
      <p:pic>
        <p:nvPicPr>
          <p:cNvPr id="9" name="Picture 8">
            <a:extLst>
              <a:ext uri="{FF2B5EF4-FFF2-40B4-BE49-F238E27FC236}">
                <a16:creationId xmlns:a16="http://schemas.microsoft.com/office/drawing/2014/main" id="{74B720EB-F808-A34C-8C0D-54E6A5C1A7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pic>
        <p:nvPicPr>
          <p:cNvPr id="8" name="Picture 7">
            <a:extLst>
              <a:ext uri="{FF2B5EF4-FFF2-40B4-BE49-F238E27FC236}">
                <a16:creationId xmlns:a16="http://schemas.microsoft.com/office/drawing/2014/main" id="{E89BFCA5-3650-3B29-DF52-455C479B3F19}"/>
              </a:ext>
            </a:extLst>
          </p:cNvPr>
          <p:cNvPicPr>
            <a:picLocks noChangeAspect="1"/>
          </p:cNvPicPr>
          <p:nvPr/>
        </p:nvPicPr>
        <p:blipFill rotWithShape="1">
          <a:blip r:embed="rId5"/>
          <a:srcRect t="9997" r="1237" b="-354"/>
          <a:stretch/>
        </p:blipFill>
        <p:spPr>
          <a:xfrm>
            <a:off x="1204018" y="1565719"/>
            <a:ext cx="10133011" cy="4973194"/>
          </a:xfrm>
          <a:prstGeom prst="rect">
            <a:avLst/>
          </a:prstGeom>
        </p:spPr>
      </p:pic>
    </p:spTree>
    <p:extLst>
      <p:ext uri="{BB962C8B-B14F-4D97-AF65-F5344CB8AC3E}">
        <p14:creationId xmlns:p14="http://schemas.microsoft.com/office/powerpoint/2010/main" val="17908124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C8232BA-F71B-031E-FB7E-498537DABDEF}"/>
              </a:ext>
            </a:extLst>
          </p:cNvPr>
          <p:cNvPicPr>
            <a:picLocks noChangeAspect="1"/>
          </p:cNvPicPr>
          <p:nvPr/>
        </p:nvPicPr>
        <p:blipFill>
          <a:blip r:embed="rId4"/>
          <a:stretch>
            <a:fillRect/>
          </a:stretch>
        </p:blipFill>
        <p:spPr>
          <a:xfrm>
            <a:off x="639860" y="1515971"/>
            <a:ext cx="11283911" cy="5237460"/>
          </a:xfrm>
          <a:prstGeom prst="rect">
            <a:avLst/>
          </a:prstGeom>
        </p:spPr>
      </p:pic>
      <p:sp>
        <p:nvSpPr>
          <p:cNvPr id="5" name="Title 4"/>
          <p:cNvSpPr>
            <a:spLocks noGrp="1"/>
          </p:cNvSpPr>
          <p:nvPr>
            <p:ph type="title"/>
          </p:nvPr>
        </p:nvSpPr>
        <p:spPr>
          <a:xfrm>
            <a:off x="381557" y="-39708"/>
            <a:ext cx="10512862" cy="1325563"/>
          </a:xfrm>
        </p:spPr>
        <p:txBody>
          <a:bodyPr>
            <a:normAutofit/>
          </a:bodyPr>
          <a:lstStyle/>
          <a:p>
            <a:r>
              <a:rPr lang="en-US" sz="4400" cap="all">
                <a:solidFill>
                  <a:schemeClr val="bg1"/>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rPr>
              <a:t>Services Page </a:t>
            </a:r>
            <a:r>
              <a:rPr lang="en-US" sz="4400" cap="all">
                <a:solidFill>
                  <a:schemeClr val="bg1"/>
                </a:solidFill>
                <a:effectLst>
                  <a:outerShdw blurRad="38100" dist="38100" dir="2700000" algn="tl">
                    <a:srgbClr val="000000">
                      <a:alpha val="43137"/>
                    </a:srgbClr>
                  </a:outerShdw>
                </a:effectLst>
                <a:latin typeface="Dosis" pitchFamily="2" charset="0"/>
                <a:ea typeface="Open Sans" panose="020B0606030504020204" pitchFamily="34" charset="0"/>
                <a:cs typeface="Open Sans" panose="020B0606030504020204" pitchFamily="34" charset="0"/>
              </a:rPr>
              <a:t>(Default)</a:t>
            </a:r>
            <a:br>
              <a:rPr lang="en-US" sz="4400" cap="all">
                <a:solidFill>
                  <a:schemeClr val="bg1"/>
                </a:solidFill>
                <a:effectLst>
                  <a:outerShdw blurRad="38100" dist="38100" dir="2700000" algn="tl">
                    <a:srgbClr val="000000">
                      <a:alpha val="43137"/>
                    </a:srgbClr>
                  </a:outerShdw>
                </a:effectLst>
                <a:latin typeface="Dosis SemiBold" pitchFamily="2" charset="0"/>
                <a:ea typeface="Open Sans" panose="020B0606030504020204" pitchFamily="34" charset="0"/>
                <a:cs typeface="Open Sans" panose="020B0606030504020204" pitchFamily="34" charset="0"/>
              </a:rPr>
            </a:br>
            <a:r>
              <a:rPr lang="en-US" sz="1800" i="1" cap="all">
                <a:solidFill>
                  <a:schemeClr val="bg1"/>
                </a:solidFill>
                <a:effectLst>
                  <a:outerShdw blurRad="38100" dist="38100" dir="2700000" algn="tl">
                    <a:srgbClr val="000000">
                      <a:alpha val="43137"/>
                    </a:srgbClr>
                  </a:outerShdw>
                </a:effectLst>
                <a:latin typeface="Dosis" pitchFamily="2" charset="0"/>
                <a:ea typeface="Open Sans" panose="020B0606030504020204" pitchFamily="34" charset="0"/>
                <a:cs typeface="Open Sans" panose="020B0606030504020204" pitchFamily="34" charset="0"/>
              </a:rPr>
              <a:t>Where the Pantry Visit is recorded</a:t>
            </a:r>
            <a:endParaRPr lang="en-US" sz="4400" i="1" cap="all">
              <a:solidFill>
                <a:schemeClr val="bg1"/>
              </a:solidFill>
              <a:effectLst>
                <a:outerShdw blurRad="38100" dist="38100" dir="2700000" algn="tl">
                  <a:srgbClr val="000000">
                    <a:alpha val="43137"/>
                  </a:srgbClr>
                </a:outerShdw>
              </a:effectLst>
              <a:latin typeface="Dosis" pitchFamily="2" charset="0"/>
              <a:ea typeface="Open Sans" panose="020B0606030504020204" pitchFamily="34" charset="0"/>
              <a:cs typeface="Open Sans" panose="020B0606030504020204" pitchFamily="34" charset="0"/>
            </a:endParaRPr>
          </a:p>
        </p:txBody>
      </p:sp>
      <p:sp>
        <p:nvSpPr>
          <p:cNvPr id="3" name="Slide Number Placeholder 2"/>
          <p:cNvSpPr>
            <a:spLocks noGrp="1"/>
          </p:cNvSpPr>
          <p:nvPr>
            <p:ph type="sldNum" sz="quarter" idx="12"/>
          </p:nvPr>
        </p:nvSpPr>
        <p:spPr/>
        <p:txBody>
          <a:bodyPr/>
          <a:lstStyle/>
          <a:p>
            <a:fld id="{34C99D79-8A4B-4031-B1E0-AF26F8EDF2BC}" type="slidenum">
              <a:rPr lang="en-US" smtClean="0"/>
              <a:t>25</a:t>
            </a:fld>
            <a:endParaRPr lang="en-US"/>
          </a:p>
        </p:txBody>
      </p:sp>
      <p:sp>
        <p:nvSpPr>
          <p:cNvPr id="7" name="Rectangle 6">
            <a:extLst>
              <a:ext uri="{FF2B5EF4-FFF2-40B4-BE49-F238E27FC236}">
                <a16:creationId xmlns:a16="http://schemas.microsoft.com/office/drawing/2014/main" id="{4E91AD9A-9D01-AD40-BAD8-E46947FECC77}"/>
              </a:ext>
            </a:extLst>
          </p:cNvPr>
          <p:cNvSpPr/>
          <p:nvPr/>
        </p:nvSpPr>
        <p:spPr>
          <a:xfrm>
            <a:off x="0" y="0"/>
            <a:ext cx="303212" cy="6858000"/>
          </a:xfrm>
          <a:prstGeom prst="rect">
            <a:avLst/>
          </a:prstGeom>
          <a:solidFill>
            <a:srgbClr val="55BA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064"/>
              </a:solidFill>
            </a:endParaRPr>
          </a:p>
        </p:txBody>
      </p:sp>
      <p:pic>
        <p:nvPicPr>
          <p:cNvPr id="9" name="Picture 8">
            <a:extLst>
              <a:ext uri="{FF2B5EF4-FFF2-40B4-BE49-F238E27FC236}">
                <a16:creationId xmlns:a16="http://schemas.microsoft.com/office/drawing/2014/main" id="{74B720EB-F808-A34C-8C0D-54E6A5C1A7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sp>
        <p:nvSpPr>
          <p:cNvPr id="6" name="Arrow: Right 5">
            <a:extLst>
              <a:ext uri="{FF2B5EF4-FFF2-40B4-BE49-F238E27FC236}">
                <a16:creationId xmlns:a16="http://schemas.microsoft.com/office/drawing/2014/main" id="{2F2A4424-9C58-D0B7-8CBD-5D20AC5D3B9B}"/>
              </a:ext>
            </a:extLst>
          </p:cNvPr>
          <p:cNvSpPr/>
          <p:nvPr/>
        </p:nvSpPr>
        <p:spPr>
          <a:xfrm rot="12035176">
            <a:off x="7242419" y="5871719"/>
            <a:ext cx="994078" cy="484632"/>
          </a:xfrm>
          <a:prstGeom prst="rightArrow">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E7CB3AE7-4B41-F90B-C285-5185AFCEFBDE}"/>
              </a:ext>
            </a:extLst>
          </p:cNvPr>
          <p:cNvSpPr/>
          <p:nvPr/>
        </p:nvSpPr>
        <p:spPr>
          <a:xfrm rot="8855250">
            <a:off x="4125984" y="2374059"/>
            <a:ext cx="844723" cy="371291"/>
          </a:xfrm>
          <a:prstGeom prst="rightArrow">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472769A-90E0-AF08-6FEB-6C8B6C9D501B}"/>
              </a:ext>
            </a:extLst>
          </p:cNvPr>
          <p:cNvSpPr txBox="1"/>
          <p:nvPr/>
        </p:nvSpPr>
        <p:spPr>
          <a:xfrm>
            <a:off x="8152456" y="5276889"/>
            <a:ext cx="3354089" cy="1384995"/>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400" b="1" cap="all">
                <a:effectLst>
                  <a:outerShdw blurRad="38100" dist="38100" dir="2700000" algn="tl">
                    <a:srgbClr val="000000">
                      <a:alpha val="43137"/>
                    </a:srgbClr>
                  </a:outerShdw>
                </a:effectLst>
                <a:latin typeface="Dosis" pitchFamily="2" charset="0"/>
              </a:rPr>
              <a:t>This Bar is the Registration Button: </a:t>
            </a:r>
            <a:r>
              <a:rPr lang="en-US" sz="1400" cap="all">
                <a:effectLst>
                  <a:outerShdw blurRad="38100" dist="38100" dir="2700000" algn="tl">
                    <a:srgbClr val="000000">
                      <a:alpha val="43137"/>
                    </a:srgbClr>
                  </a:outerShdw>
                </a:effectLst>
                <a:latin typeface="Dosis" pitchFamily="2" charset="0"/>
              </a:rPr>
              <a:t>Click here to  Register This Pantry Visit</a:t>
            </a:r>
          </a:p>
          <a:p>
            <a:r>
              <a:rPr lang="en-US" sz="1400" b="1" i="1" cap="all">
                <a:effectLst>
                  <a:outerShdw blurRad="38100" dist="38100" dir="2700000" algn="tl">
                    <a:srgbClr val="000000">
                      <a:alpha val="43137"/>
                    </a:srgbClr>
                  </a:outerShdw>
                </a:effectLst>
                <a:latin typeface="Dosis" pitchFamily="2" charset="0"/>
              </a:rPr>
              <a:t>This Bar will Vary based on Type of Pantry  you’re logged into</a:t>
            </a:r>
          </a:p>
          <a:p>
            <a:r>
              <a:rPr lang="en-US" sz="1400" i="1" cap="all">
                <a:effectLst>
                  <a:outerShdw blurRad="38100" dist="38100" dir="2700000" algn="tl">
                    <a:srgbClr val="000000">
                      <a:alpha val="43137"/>
                    </a:srgbClr>
                  </a:outerShdw>
                </a:effectLst>
                <a:latin typeface="Dosis" pitchFamily="2" charset="0"/>
              </a:rPr>
              <a:t>i.e., Mobile Farm Market, Tefap Mobile, Mobile Pantry, School Pantry ,Partner</a:t>
            </a:r>
          </a:p>
        </p:txBody>
      </p:sp>
      <p:sp>
        <p:nvSpPr>
          <p:cNvPr id="13" name="TextBox 12">
            <a:extLst>
              <a:ext uri="{FF2B5EF4-FFF2-40B4-BE49-F238E27FC236}">
                <a16:creationId xmlns:a16="http://schemas.microsoft.com/office/drawing/2014/main" id="{71AE7FD7-F9E7-9776-1FC8-3DF31552E1F3}"/>
              </a:ext>
            </a:extLst>
          </p:cNvPr>
          <p:cNvSpPr txBox="1"/>
          <p:nvPr/>
        </p:nvSpPr>
        <p:spPr>
          <a:xfrm>
            <a:off x="4703618" y="1743668"/>
            <a:ext cx="1979286" cy="954107"/>
          </a:xfrm>
          <a:prstGeom prst="rect">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400" b="1" cap="all">
                <a:solidFill>
                  <a:schemeClr val="bg1"/>
                </a:solidFill>
                <a:effectLst>
                  <a:outerShdw blurRad="38100" dist="38100" dir="2700000" algn="tl">
                    <a:srgbClr val="000000">
                      <a:alpha val="43137"/>
                    </a:srgbClr>
                  </a:outerShdw>
                </a:effectLst>
                <a:latin typeface="Dosis" pitchFamily="2" charset="0"/>
              </a:rPr>
              <a:t>The Tabs for the Different Profile Pages (Default is Services)</a:t>
            </a:r>
          </a:p>
        </p:txBody>
      </p:sp>
      <p:sp>
        <p:nvSpPr>
          <p:cNvPr id="2" name="Arrow: Right 1">
            <a:extLst>
              <a:ext uri="{FF2B5EF4-FFF2-40B4-BE49-F238E27FC236}">
                <a16:creationId xmlns:a16="http://schemas.microsoft.com/office/drawing/2014/main" id="{33C6907D-3876-C9F7-5477-85B49BBB18EE}"/>
              </a:ext>
            </a:extLst>
          </p:cNvPr>
          <p:cNvSpPr/>
          <p:nvPr/>
        </p:nvSpPr>
        <p:spPr>
          <a:xfrm rot="1620249">
            <a:off x="1495079" y="1987949"/>
            <a:ext cx="703744" cy="377281"/>
          </a:xfrm>
          <a:prstGeom prst="rightArrow">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D2C6F0D-888A-28EF-BEB2-882442626063}"/>
              </a:ext>
            </a:extLst>
          </p:cNvPr>
          <p:cNvSpPr txBox="1"/>
          <p:nvPr/>
        </p:nvSpPr>
        <p:spPr>
          <a:xfrm>
            <a:off x="675861" y="1421249"/>
            <a:ext cx="1028685" cy="1169551"/>
          </a:xfrm>
          <a:prstGeom prst="rect">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400" b="1" cap="all">
                <a:solidFill>
                  <a:schemeClr val="bg1"/>
                </a:solidFill>
                <a:effectLst>
                  <a:outerShdw blurRad="38100" dist="38100" dir="2700000" algn="tl">
                    <a:srgbClr val="000000">
                      <a:alpha val="43137"/>
                    </a:srgbClr>
                  </a:outerShdw>
                </a:effectLst>
                <a:latin typeface="Dosis" pitchFamily="2" charset="0"/>
              </a:rPr>
              <a:t>the Alert Notes </a:t>
            </a:r>
            <a:r>
              <a:rPr lang="en-US" sz="1400" cap="all" err="1">
                <a:solidFill>
                  <a:schemeClr val="bg1"/>
                </a:solidFill>
                <a:effectLst>
                  <a:outerShdw blurRad="38100" dist="38100" dir="2700000" algn="tl">
                    <a:srgbClr val="000000">
                      <a:alpha val="43137"/>
                    </a:srgbClr>
                  </a:outerShdw>
                </a:effectLst>
                <a:latin typeface="Dosis" pitchFamily="2" charset="0"/>
              </a:rPr>
              <a:t>tEFAP</a:t>
            </a:r>
            <a:r>
              <a:rPr lang="en-US" sz="1400" cap="all">
                <a:solidFill>
                  <a:schemeClr val="bg1"/>
                </a:solidFill>
                <a:effectLst>
                  <a:outerShdw blurRad="38100" dist="38100" dir="2700000" algn="tl">
                    <a:srgbClr val="000000">
                      <a:alpha val="43137"/>
                    </a:srgbClr>
                  </a:outerShdw>
                </a:effectLst>
                <a:latin typeface="Dosis" pitchFamily="2" charset="0"/>
              </a:rPr>
              <a:t> Dates &amp; Proxies</a:t>
            </a:r>
          </a:p>
        </p:txBody>
      </p:sp>
      <p:sp>
        <p:nvSpPr>
          <p:cNvPr id="16" name="Arrow: Right 15">
            <a:extLst>
              <a:ext uri="{FF2B5EF4-FFF2-40B4-BE49-F238E27FC236}">
                <a16:creationId xmlns:a16="http://schemas.microsoft.com/office/drawing/2014/main" id="{B62CCBB3-1A6D-8D90-C697-75057593EECC}"/>
              </a:ext>
            </a:extLst>
          </p:cNvPr>
          <p:cNvSpPr/>
          <p:nvPr/>
        </p:nvSpPr>
        <p:spPr>
          <a:xfrm rot="784834">
            <a:off x="9765452" y="3093075"/>
            <a:ext cx="615641" cy="397097"/>
          </a:xfrm>
          <a:prstGeom prst="rightArrow">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092D88E-EBB7-48D3-142D-A389EDDCB022}"/>
              </a:ext>
            </a:extLst>
          </p:cNvPr>
          <p:cNvSpPr txBox="1"/>
          <p:nvPr/>
        </p:nvSpPr>
        <p:spPr>
          <a:xfrm>
            <a:off x="8456831" y="2922523"/>
            <a:ext cx="1346540" cy="523220"/>
          </a:xfrm>
          <a:prstGeom prst="rect">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400" b="1" cap="all">
                <a:effectLst>
                  <a:outerShdw blurRad="38100" dist="38100" dir="2700000" algn="tl">
                    <a:srgbClr val="000000">
                      <a:alpha val="43137"/>
                    </a:srgbClr>
                  </a:outerShdw>
                </a:effectLst>
                <a:latin typeface="Dosis" pitchFamily="2" charset="0"/>
              </a:rPr>
              <a:t>Client Name and ID#</a:t>
            </a:r>
          </a:p>
        </p:txBody>
      </p:sp>
      <p:pic>
        <p:nvPicPr>
          <p:cNvPr id="21" name="Picture 20">
            <a:extLst>
              <a:ext uri="{FF2B5EF4-FFF2-40B4-BE49-F238E27FC236}">
                <a16:creationId xmlns:a16="http://schemas.microsoft.com/office/drawing/2014/main" id="{B51CBDCE-EE60-803F-0D5D-51FA1FD9F2D9}"/>
              </a:ext>
            </a:extLst>
          </p:cNvPr>
          <p:cNvPicPr>
            <a:picLocks noChangeAspect="1"/>
          </p:cNvPicPr>
          <p:nvPr/>
        </p:nvPicPr>
        <p:blipFill>
          <a:blip r:embed="rId6"/>
          <a:stretch>
            <a:fillRect/>
          </a:stretch>
        </p:blipFill>
        <p:spPr>
          <a:xfrm>
            <a:off x="7902224" y="1000762"/>
            <a:ext cx="171474" cy="171474"/>
          </a:xfrm>
          <a:prstGeom prst="rect">
            <a:avLst/>
          </a:prstGeom>
        </p:spPr>
      </p:pic>
    </p:spTree>
    <p:extLst>
      <p:ext uri="{BB962C8B-B14F-4D97-AF65-F5344CB8AC3E}">
        <p14:creationId xmlns:p14="http://schemas.microsoft.com/office/powerpoint/2010/main" val="31428003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3" grpId="0" animBg="1"/>
      <p:bldP spid="2"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FC1A7BCD-CD02-F710-4822-0A392EE75C26}"/>
              </a:ext>
            </a:extLst>
          </p:cNvPr>
          <p:cNvPicPr>
            <a:picLocks noChangeAspect="1"/>
          </p:cNvPicPr>
          <p:nvPr/>
        </p:nvPicPr>
        <p:blipFill>
          <a:blip r:embed="rId4"/>
          <a:stretch>
            <a:fillRect/>
          </a:stretch>
        </p:blipFill>
        <p:spPr>
          <a:xfrm>
            <a:off x="6467677" y="1542512"/>
            <a:ext cx="5251402" cy="5055245"/>
          </a:xfrm>
          <a:prstGeom prst="rect">
            <a:avLst/>
          </a:prstGeom>
          <a:ln>
            <a:solidFill>
              <a:schemeClr val="tx1"/>
            </a:solidFill>
          </a:ln>
        </p:spPr>
      </p:pic>
      <p:pic>
        <p:nvPicPr>
          <p:cNvPr id="4" name="Picture 3">
            <a:extLst>
              <a:ext uri="{FF2B5EF4-FFF2-40B4-BE49-F238E27FC236}">
                <a16:creationId xmlns:a16="http://schemas.microsoft.com/office/drawing/2014/main" id="{7507C5D0-EC2C-E92A-450E-1A5F98D65F01}"/>
              </a:ext>
            </a:extLst>
          </p:cNvPr>
          <p:cNvPicPr>
            <a:picLocks noChangeAspect="1"/>
          </p:cNvPicPr>
          <p:nvPr/>
        </p:nvPicPr>
        <p:blipFill>
          <a:blip r:embed="rId5"/>
          <a:stretch>
            <a:fillRect/>
          </a:stretch>
        </p:blipFill>
        <p:spPr>
          <a:xfrm>
            <a:off x="471375" y="1521023"/>
            <a:ext cx="5297492" cy="5065444"/>
          </a:xfrm>
          <a:prstGeom prst="rect">
            <a:avLst/>
          </a:prstGeom>
        </p:spPr>
      </p:pic>
      <p:sp>
        <p:nvSpPr>
          <p:cNvPr id="5" name="Title 4"/>
          <p:cNvSpPr>
            <a:spLocks noGrp="1"/>
          </p:cNvSpPr>
          <p:nvPr>
            <p:ph type="title"/>
          </p:nvPr>
        </p:nvSpPr>
        <p:spPr>
          <a:xfrm>
            <a:off x="381557" y="6204"/>
            <a:ext cx="10512862" cy="1325563"/>
          </a:xfrm>
        </p:spPr>
        <p:txBody>
          <a:bodyPr>
            <a:normAutofit/>
          </a:bodyPr>
          <a:lstStyle/>
          <a:p>
            <a:r>
              <a:rPr lang="en-US" sz="4800" b="1" cap="all" dirty="0">
                <a:solidFill>
                  <a:schemeClr val="bg1"/>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rPr>
              <a:t>New </a:t>
            </a:r>
            <a:r>
              <a:rPr lang="en-US" sz="4800" b="1" cap="all" dirty="0">
                <a:solidFill>
                  <a:schemeClr val="bg1"/>
                </a:solidFill>
                <a:effectLst>
                  <a:outerShdw blurRad="38100" dist="38100" dir="2700000" algn="tl">
                    <a:srgbClr val="000000">
                      <a:alpha val="43137"/>
                    </a:srgbClr>
                  </a:outerShdw>
                </a:effectLst>
                <a:latin typeface="Dosis" pitchFamily="2" charset="0"/>
                <a:ea typeface="Open Sans" panose="020B0606030504020204" pitchFamily="34" charset="0"/>
                <a:cs typeface="Open Sans" panose="020B0606030504020204" pitchFamily="34" charset="0"/>
              </a:rPr>
              <a:t>TEFAP </a:t>
            </a:r>
            <a:r>
              <a:rPr lang="en-US" sz="4800" cap="all" dirty="0">
                <a:solidFill>
                  <a:schemeClr val="bg1"/>
                </a:solidFill>
                <a:effectLst>
                  <a:outerShdw blurRad="38100" dist="38100" dir="2700000" algn="tl">
                    <a:srgbClr val="000000">
                      <a:alpha val="43137"/>
                    </a:srgbClr>
                  </a:outerShdw>
                </a:effectLst>
                <a:latin typeface="Dosis" pitchFamily="2" charset="0"/>
                <a:ea typeface="Open Sans" panose="020B0606030504020204" pitchFamily="34" charset="0"/>
                <a:cs typeface="Open Sans" panose="020B0606030504020204" pitchFamily="34" charset="0"/>
              </a:rPr>
              <a:t>Services Entry</a:t>
            </a:r>
          </a:p>
        </p:txBody>
      </p:sp>
      <p:sp>
        <p:nvSpPr>
          <p:cNvPr id="3" name="Slide Number Placeholder 2"/>
          <p:cNvSpPr>
            <a:spLocks noGrp="1"/>
          </p:cNvSpPr>
          <p:nvPr>
            <p:ph type="sldNum" sz="quarter" idx="12"/>
          </p:nvPr>
        </p:nvSpPr>
        <p:spPr/>
        <p:txBody>
          <a:bodyPr/>
          <a:lstStyle/>
          <a:p>
            <a:fld id="{34C99D79-8A4B-4031-B1E0-AF26F8EDF2BC}" type="slidenum">
              <a:rPr lang="en-US" smtClean="0"/>
              <a:t>26</a:t>
            </a:fld>
            <a:endParaRPr lang="en-US"/>
          </a:p>
        </p:txBody>
      </p:sp>
      <p:sp>
        <p:nvSpPr>
          <p:cNvPr id="7" name="Rectangle 6">
            <a:extLst>
              <a:ext uri="{FF2B5EF4-FFF2-40B4-BE49-F238E27FC236}">
                <a16:creationId xmlns:a16="http://schemas.microsoft.com/office/drawing/2014/main" id="{4E91AD9A-9D01-AD40-BAD8-E46947FECC77}"/>
              </a:ext>
            </a:extLst>
          </p:cNvPr>
          <p:cNvSpPr/>
          <p:nvPr/>
        </p:nvSpPr>
        <p:spPr>
          <a:xfrm>
            <a:off x="0" y="0"/>
            <a:ext cx="303212" cy="6858000"/>
          </a:xfrm>
          <a:prstGeom prst="rect">
            <a:avLst/>
          </a:prstGeom>
          <a:solidFill>
            <a:srgbClr val="55BA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064"/>
              </a:solidFill>
            </a:endParaRPr>
          </a:p>
        </p:txBody>
      </p:sp>
      <p:sp>
        <p:nvSpPr>
          <p:cNvPr id="13" name="TextBox 12">
            <a:extLst>
              <a:ext uri="{FF2B5EF4-FFF2-40B4-BE49-F238E27FC236}">
                <a16:creationId xmlns:a16="http://schemas.microsoft.com/office/drawing/2014/main" id="{71AE7FD7-F9E7-9776-1FC8-3DF31552E1F3}"/>
              </a:ext>
            </a:extLst>
          </p:cNvPr>
          <p:cNvSpPr txBox="1"/>
          <p:nvPr/>
        </p:nvSpPr>
        <p:spPr>
          <a:xfrm>
            <a:off x="1417161" y="994469"/>
            <a:ext cx="3683507" cy="30777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400" b="1" cap="all">
                <a:solidFill>
                  <a:schemeClr val="bg1"/>
                </a:solidFill>
                <a:effectLst>
                  <a:outerShdw blurRad="38100" dist="38100" dir="2700000" algn="tl">
                    <a:srgbClr val="000000">
                      <a:alpha val="43137"/>
                    </a:srgbClr>
                  </a:outerShdw>
                </a:effectLst>
                <a:latin typeface="Dosis" pitchFamily="2" charset="0"/>
              </a:rPr>
              <a:t>Top of TEFAP Service Registration Page</a:t>
            </a:r>
          </a:p>
        </p:txBody>
      </p:sp>
      <p:sp>
        <p:nvSpPr>
          <p:cNvPr id="16" name="Arrow: Right 15">
            <a:extLst>
              <a:ext uri="{FF2B5EF4-FFF2-40B4-BE49-F238E27FC236}">
                <a16:creationId xmlns:a16="http://schemas.microsoft.com/office/drawing/2014/main" id="{B62CCBB3-1A6D-8D90-C697-75057593EECC}"/>
              </a:ext>
            </a:extLst>
          </p:cNvPr>
          <p:cNvSpPr/>
          <p:nvPr/>
        </p:nvSpPr>
        <p:spPr>
          <a:xfrm rot="784834">
            <a:off x="8947022" y="5369099"/>
            <a:ext cx="615641" cy="397097"/>
          </a:xfrm>
          <a:prstGeom prst="rightArrow">
            <a:avLst/>
          </a:prstGeom>
          <a:solidFill>
            <a:srgbClr val="980539"/>
          </a:solidFill>
          <a:ln>
            <a:solidFill>
              <a:schemeClr val="tx1"/>
            </a:solidFill>
          </a:ln>
          <a:effectLst>
            <a:glow rad="63500">
              <a:srgbClr val="F4436D">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092D88E-EBB7-48D3-142D-A389EDDCB022}"/>
              </a:ext>
            </a:extLst>
          </p:cNvPr>
          <p:cNvSpPr txBox="1"/>
          <p:nvPr/>
        </p:nvSpPr>
        <p:spPr>
          <a:xfrm>
            <a:off x="7670009" y="5084539"/>
            <a:ext cx="1346540" cy="738664"/>
          </a:xfrm>
          <a:prstGeom prst="rect">
            <a:avLst/>
          </a:prstGeom>
          <a:solidFill>
            <a:srgbClr val="980539"/>
          </a:solidFill>
          <a:ln>
            <a:solidFill>
              <a:schemeClr val="tx1"/>
            </a:solidFill>
          </a:ln>
          <a:effectLst>
            <a:glow rad="63500">
              <a:srgbClr val="F4436D">
                <a:alpha val="40000"/>
              </a:srgbClr>
            </a:glow>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400" b="1" cap="all" dirty="0">
                <a:effectLst>
                  <a:outerShdw blurRad="38100" dist="38100" dir="2700000" algn="tl">
                    <a:srgbClr val="000000">
                      <a:alpha val="43137"/>
                    </a:srgbClr>
                  </a:outerShdw>
                </a:effectLst>
                <a:latin typeface="Dosis" pitchFamily="2" charset="0"/>
              </a:rPr>
              <a:t>Select Box </a:t>
            </a:r>
            <a:r>
              <a:rPr lang="en-US" sz="1400" cap="all" dirty="0">
                <a:effectLst>
                  <a:outerShdw blurRad="38100" dist="38100" dir="2700000" algn="tl">
                    <a:srgbClr val="000000">
                      <a:alpha val="43137"/>
                    </a:srgbClr>
                  </a:outerShdw>
                </a:effectLst>
                <a:latin typeface="Dosis" pitchFamily="2" charset="0"/>
              </a:rPr>
              <a:t>Has Signed Hard Copy</a:t>
            </a:r>
          </a:p>
        </p:txBody>
      </p:sp>
      <p:sp>
        <p:nvSpPr>
          <p:cNvPr id="27" name="TextBox 26">
            <a:extLst>
              <a:ext uri="{FF2B5EF4-FFF2-40B4-BE49-F238E27FC236}">
                <a16:creationId xmlns:a16="http://schemas.microsoft.com/office/drawing/2014/main" id="{85E2C557-CFE4-05A7-9642-47FD2E80C495}"/>
              </a:ext>
            </a:extLst>
          </p:cNvPr>
          <p:cNvSpPr txBox="1"/>
          <p:nvPr/>
        </p:nvSpPr>
        <p:spPr>
          <a:xfrm>
            <a:off x="7617458" y="983533"/>
            <a:ext cx="3195277" cy="30777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400" b="1" cap="all">
                <a:solidFill>
                  <a:schemeClr val="bg1"/>
                </a:solidFill>
                <a:effectLst>
                  <a:outerShdw blurRad="38100" dist="38100" dir="2700000" algn="tl">
                    <a:srgbClr val="000000">
                      <a:alpha val="43137"/>
                    </a:srgbClr>
                  </a:outerShdw>
                </a:effectLst>
                <a:latin typeface="Dosis" pitchFamily="2" charset="0"/>
              </a:rPr>
              <a:t>Bottom of same Page</a:t>
            </a:r>
          </a:p>
        </p:txBody>
      </p:sp>
      <p:sp>
        <p:nvSpPr>
          <p:cNvPr id="28" name="Arrow: Right 27">
            <a:extLst>
              <a:ext uri="{FF2B5EF4-FFF2-40B4-BE49-F238E27FC236}">
                <a16:creationId xmlns:a16="http://schemas.microsoft.com/office/drawing/2014/main" id="{EC25F225-9191-2691-EF33-FCB7B8AA4811}"/>
              </a:ext>
            </a:extLst>
          </p:cNvPr>
          <p:cNvSpPr/>
          <p:nvPr/>
        </p:nvSpPr>
        <p:spPr>
          <a:xfrm rot="21070153">
            <a:off x="10070742" y="6170135"/>
            <a:ext cx="1069308" cy="397097"/>
          </a:xfrm>
          <a:prstGeom prst="rightArrow">
            <a:avLst/>
          </a:prstGeom>
          <a:solidFill>
            <a:srgbClr val="F4436D"/>
          </a:solidFill>
          <a:ln>
            <a:solidFill>
              <a:schemeClr val="tx1"/>
            </a:solidFill>
          </a:ln>
          <a:effectLst>
            <a:glow rad="127000">
              <a:srgbClr val="F4436D"/>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C328E0-C615-1660-E2ED-53344E5B6432}"/>
              </a:ext>
            </a:extLst>
          </p:cNvPr>
          <p:cNvSpPr txBox="1"/>
          <p:nvPr/>
        </p:nvSpPr>
        <p:spPr>
          <a:xfrm rot="14179">
            <a:off x="8543608" y="6120150"/>
            <a:ext cx="1740074" cy="523220"/>
          </a:xfrm>
          <a:prstGeom prst="rect">
            <a:avLst/>
          </a:prstGeom>
          <a:solidFill>
            <a:srgbClr val="F4436D"/>
          </a:solidFill>
          <a:ln>
            <a:solidFill>
              <a:schemeClr val="tx1"/>
            </a:solidFill>
          </a:ln>
          <a:effectLst>
            <a:glow rad="127000">
              <a:srgbClr val="F4436D"/>
            </a:glow>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400" b="1" cap="all">
                <a:solidFill>
                  <a:schemeClr val="bg1"/>
                </a:solidFill>
                <a:effectLst>
                  <a:outerShdw blurRad="38100" dist="38100" dir="2700000" algn="tl">
                    <a:srgbClr val="000000">
                      <a:alpha val="43137"/>
                    </a:srgbClr>
                  </a:outerShdw>
                </a:effectLst>
                <a:latin typeface="Dosis" pitchFamily="2" charset="0"/>
              </a:rPr>
              <a:t>Select Save to Register the Visit</a:t>
            </a:r>
          </a:p>
        </p:txBody>
      </p:sp>
      <p:pic>
        <p:nvPicPr>
          <p:cNvPr id="9" name="Picture 8">
            <a:extLst>
              <a:ext uri="{FF2B5EF4-FFF2-40B4-BE49-F238E27FC236}">
                <a16:creationId xmlns:a16="http://schemas.microsoft.com/office/drawing/2014/main" id="{74B720EB-F808-A34C-8C0D-54E6A5C1A7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sp>
        <p:nvSpPr>
          <p:cNvPr id="15" name="Arrow: Right 14">
            <a:extLst>
              <a:ext uri="{FF2B5EF4-FFF2-40B4-BE49-F238E27FC236}">
                <a16:creationId xmlns:a16="http://schemas.microsoft.com/office/drawing/2014/main" id="{D070BC09-6EA1-A9F2-AC74-7E52CC221A1F}"/>
              </a:ext>
            </a:extLst>
          </p:cNvPr>
          <p:cNvSpPr/>
          <p:nvPr/>
        </p:nvSpPr>
        <p:spPr>
          <a:xfrm rot="8204671">
            <a:off x="3719382" y="2717565"/>
            <a:ext cx="615641" cy="397097"/>
          </a:xfrm>
          <a:prstGeom prst="rightArrow">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2AF4D64-EB66-7DED-A067-E439D28315A7}"/>
              </a:ext>
            </a:extLst>
          </p:cNvPr>
          <p:cNvSpPr txBox="1"/>
          <p:nvPr/>
        </p:nvSpPr>
        <p:spPr>
          <a:xfrm>
            <a:off x="4141645" y="2084104"/>
            <a:ext cx="1421797" cy="738664"/>
          </a:xfrm>
          <a:prstGeom prst="rect">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cap="all">
                <a:effectLst>
                  <a:outerShdw blurRad="38100" dist="38100" dir="2700000" algn="tl">
                    <a:srgbClr val="000000">
                      <a:alpha val="43137"/>
                    </a:srgbClr>
                  </a:outerShdw>
                </a:effectLst>
                <a:latin typeface="Dosis" pitchFamily="2" charset="0"/>
              </a:rPr>
              <a:t>Check this information for Eligibility</a:t>
            </a:r>
          </a:p>
        </p:txBody>
      </p:sp>
      <p:sp>
        <p:nvSpPr>
          <p:cNvPr id="19" name="Arrow: Right 18">
            <a:extLst>
              <a:ext uri="{FF2B5EF4-FFF2-40B4-BE49-F238E27FC236}">
                <a16:creationId xmlns:a16="http://schemas.microsoft.com/office/drawing/2014/main" id="{F96B4265-67A9-1A05-55D9-D35849B81647}"/>
              </a:ext>
            </a:extLst>
          </p:cNvPr>
          <p:cNvSpPr/>
          <p:nvPr/>
        </p:nvSpPr>
        <p:spPr>
          <a:xfrm rot="13578747">
            <a:off x="4414142" y="3353686"/>
            <a:ext cx="615641" cy="397097"/>
          </a:xfrm>
          <a:prstGeom prst="rightArrow">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A9F3D10-B3A7-C44A-A0E3-864E4B506783}"/>
              </a:ext>
            </a:extLst>
          </p:cNvPr>
          <p:cNvSpPr txBox="1"/>
          <p:nvPr/>
        </p:nvSpPr>
        <p:spPr>
          <a:xfrm>
            <a:off x="4721962" y="3552234"/>
            <a:ext cx="1421797" cy="523220"/>
          </a:xfrm>
          <a:prstGeom prst="rect">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cap="all">
                <a:effectLst>
                  <a:outerShdw blurRad="38100" dist="38100" dir="2700000" algn="tl">
                    <a:srgbClr val="000000">
                      <a:alpha val="43137"/>
                    </a:srgbClr>
                  </a:outerShdw>
                </a:effectLst>
                <a:latin typeface="Dosis" pitchFamily="2" charset="0"/>
              </a:rPr>
              <a:t>Green means</a:t>
            </a:r>
          </a:p>
          <a:p>
            <a:pPr algn="ctr"/>
            <a:r>
              <a:rPr lang="en-US" sz="1400" b="1" cap="all">
                <a:effectLst>
                  <a:outerShdw blurRad="38100" dist="38100" dir="2700000" algn="tl">
                    <a:srgbClr val="000000">
                      <a:alpha val="43137"/>
                    </a:srgbClr>
                  </a:outerShdw>
                </a:effectLst>
                <a:latin typeface="Dosis" pitchFamily="2" charset="0"/>
              </a:rPr>
              <a:t>    Eligible</a:t>
            </a:r>
          </a:p>
        </p:txBody>
      </p:sp>
      <p:sp>
        <p:nvSpPr>
          <p:cNvPr id="34" name="Arrow: Right 33">
            <a:extLst>
              <a:ext uri="{FF2B5EF4-FFF2-40B4-BE49-F238E27FC236}">
                <a16:creationId xmlns:a16="http://schemas.microsoft.com/office/drawing/2014/main" id="{CF972623-3B27-48D1-12A7-B96E6E7916B7}"/>
              </a:ext>
            </a:extLst>
          </p:cNvPr>
          <p:cNvSpPr/>
          <p:nvPr/>
        </p:nvSpPr>
        <p:spPr>
          <a:xfrm rot="2306269">
            <a:off x="9060651" y="4660445"/>
            <a:ext cx="615641" cy="397097"/>
          </a:xfrm>
          <a:prstGeom prst="rightArrow">
            <a:avLst/>
          </a:prstGeom>
          <a:solidFill>
            <a:srgbClr val="980539"/>
          </a:solidFill>
          <a:ln>
            <a:solidFill>
              <a:schemeClr val="tx1"/>
            </a:solidFill>
          </a:ln>
          <a:effectLst>
            <a:glow rad="63500">
              <a:srgbClr val="F4436D">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5F80474-302B-7700-FCFB-690EDC5D0DC4}"/>
              </a:ext>
            </a:extLst>
          </p:cNvPr>
          <p:cNvSpPr txBox="1"/>
          <p:nvPr/>
        </p:nvSpPr>
        <p:spPr>
          <a:xfrm>
            <a:off x="7458978" y="4229797"/>
            <a:ext cx="1712630" cy="738664"/>
          </a:xfrm>
          <a:prstGeom prst="rect">
            <a:avLst/>
          </a:prstGeom>
          <a:solidFill>
            <a:srgbClr val="980539"/>
          </a:solidFill>
          <a:ln>
            <a:solidFill>
              <a:schemeClr val="tx1"/>
            </a:solidFill>
          </a:ln>
          <a:effectLst>
            <a:glow rad="63500">
              <a:srgbClr val="F4436D">
                <a:alpha val="40000"/>
              </a:srgbClr>
            </a:glow>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400" b="1" cap="all" dirty="0">
                <a:solidFill>
                  <a:schemeClr val="bg1"/>
                </a:solidFill>
                <a:effectLst>
                  <a:outerShdw blurRad="38100" dist="38100" dir="2700000" algn="tl">
                    <a:srgbClr val="000000">
                      <a:alpha val="43137"/>
                    </a:srgbClr>
                  </a:outerShdw>
                </a:effectLst>
                <a:latin typeface="Dosis" pitchFamily="2" charset="0"/>
              </a:rPr>
              <a:t>Select</a:t>
            </a:r>
          </a:p>
          <a:p>
            <a:pPr algn="ctr"/>
            <a:r>
              <a:rPr lang="en-US" sz="1400" b="1" cap="all" dirty="0">
                <a:solidFill>
                  <a:schemeClr val="bg1"/>
                </a:solidFill>
                <a:effectLst>
                  <a:outerShdw blurRad="38100" dist="38100" dir="2700000" algn="tl">
                    <a:srgbClr val="000000">
                      <a:alpha val="43137"/>
                    </a:srgbClr>
                  </a:outerShdw>
                </a:effectLst>
                <a:latin typeface="Dosis" pitchFamily="2" charset="0"/>
              </a:rPr>
              <a:t>Signature </a:t>
            </a:r>
            <a:r>
              <a:rPr lang="en-US" sz="1400" b="1" cap="all" dirty="0" err="1">
                <a:solidFill>
                  <a:schemeClr val="bg1"/>
                </a:solidFill>
                <a:effectLst>
                  <a:outerShdw blurRad="38100" dist="38100" dir="2700000" algn="tl">
                    <a:srgbClr val="000000">
                      <a:alpha val="43137"/>
                    </a:srgbClr>
                  </a:outerShdw>
                </a:effectLst>
                <a:latin typeface="Dosis" pitchFamily="2" charset="0"/>
              </a:rPr>
              <a:t>TYPe</a:t>
            </a:r>
            <a:endParaRPr lang="en-US" sz="1400" b="1" cap="all" dirty="0">
              <a:solidFill>
                <a:schemeClr val="bg1"/>
              </a:solidFill>
              <a:effectLst>
                <a:outerShdw blurRad="38100" dist="38100" dir="2700000" algn="tl">
                  <a:srgbClr val="000000">
                    <a:alpha val="43137"/>
                  </a:srgbClr>
                </a:outerShdw>
              </a:effectLst>
              <a:latin typeface="Dosis" pitchFamily="2" charset="0"/>
            </a:endParaRPr>
          </a:p>
          <a:p>
            <a:pPr algn="ctr"/>
            <a:r>
              <a:rPr lang="en-US" sz="1400" cap="all" dirty="0">
                <a:solidFill>
                  <a:schemeClr val="bg1"/>
                </a:solidFill>
                <a:effectLst>
                  <a:outerShdw blurRad="38100" dist="38100" dir="2700000" algn="tl">
                    <a:srgbClr val="000000">
                      <a:alpha val="43137"/>
                    </a:srgbClr>
                  </a:outerShdw>
                </a:effectLst>
                <a:latin typeface="Dosis" pitchFamily="2" charset="0"/>
              </a:rPr>
              <a:t>Hard Copy</a:t>
            </a:r>
          </a:p>
        </p:txBody>
      </p:sp>
      <p:sp>
        <p:nvSpPr>
          <p:cNvPr id="44" name="TextBox 43">
            <a:extLst>
              <a:ext uri="{FF2B5EF4-FFF2-40B4-BE49-F238E27FC236}">
                <a16:creationId xmlns:a16="http://schemas.microsoft.com/office/drawing/2014/main" id="{6BFAB9BC-2D44-AE46-8581-A316B86E58EB}"/>
              </a:ext>
            </a:extLst>
          </p:cNvPr>
          <p:cNvSpPr txBox="1"/>
          <p:nvPr/>
        </p:nvSpPr>
        <p:spPr>
          <a:xfrm>
            <a:off x="8608357" y="1976256"/>
            <a:ext cx="1903086" cy="52322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prstClr val="white"/>
                </a:solidFill>
                <a:effectLst>
                  <a:outerShdw blurRad="38100" dist="38100" dir="2700000" algn="tl">
                    <a:srgbClr val="000000">
                      <a:alpha val="43137"/>
                    </a:srgbClr>
                  </a:outerShdw>
                </a:effectLst>
                <a:uLnTx/>
                <a:uFillTx/>
                <a:latin typeface="Dosis" pitchFamily="2" charset="0"/>
                <a:ea typeface="+mn-ea"/>
                <a:cs typeface="+mn-cs"/>
              </a:rPr>
              <a:t>Scroll All the Way Down </a:t>
            </a:r>
          </a:p>
        </p:txBody>
      </p:sp>
      <p:sp>
        <p:nvSpPr>
          <p:cNvPr id="45" name="Arrow: Right 44">
            <a:extLst>
              <a:ext uri="{FF2B5EF4-FFF2-40B4-BE49-F238E27FC236}">
                <a16:creationId xmlns:a16="http://schemas.microsoft.com/office/drawing/2014/main" id="{1F0A4457-C4A0-6922-7BF7-DA2CF49C275F}"/>
              </a:ext>
            </a:extLst>
          </p:cNvPr>
          <p:cNvSpPr/>
          <p:nvPr/>
        </p:nvSpPr>
        <p:spPr>
          <a:xfrm rot="5400000">
            <a:off x="8907277" y="2692476"/>
            <a:ext cx="615641" cy="397097"/>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Arrow: Right 45">
            <a:extLst>
              <a:ext uri="{FF2B5EF4-FFF2-40B4-BE49-F238E27FC236}">
                <a16:creationId xmlns:a16="http://schemas.microsoft.com/office/drawing/2014/main" id="{C7A46DDF-D269-A10F-A07B-74D3AF9C97C9}"/>
              </a:ext>
            </a:extLst>
          </p:cNvPr>
          <p:cNvSpPr/>
          <p:nvPr/>
        </p:nvSpPr>
        <p:spPr>
          <a:xfrm rot="5400000">
            <a:off x="9334856" y="2692476"/>
            <a:ext cx="615641" cy="397097"/>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Arrow: Right 46">
            <a:extLst>
              <a:ext uri="{FF2B5EF4-FFF2-40B4-BE49-F238E27FC236}">
                <a16:creationId xmlns:a16="http://schemas.microsoft.com/office/drawing/2014/main" id="{E0F6164F-CF1F-B626-2336-9AC366B34B98}"/>
              </a:ext>
            </a:extLst>
          </p:cNvPr>
          <p:cNvSpPr/>
          <p:nvPr/>
        </p:nvSpPr>
        <p:spPr>
          <a:xfrm rot="5400000">
            <a:off x="9763022" y="2692476"/>
            <a:ext cx="615641" cy="397097"/>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407CA32F-83C3-C100-4CBC-8CC3EC00C44A}"/>
              </a:ext>
            </a:extLst>
          </p:cNvPr>
          <p:cNvSpPr txBox="1"/>
          <p:nvPr/>
        </p:nvSpPr>
        <p:spPr>
          <a:xfrm>
            <a:off x="2484359" y="4311204"/>
            <a:ext cx="1903086" cy="52322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prstClr val="white"/>
                </a:solidFill>
                <a:effectLst>
                  <a:outerShdw blurRad="38100" dist="38100" dir="2700000" algn="tl">
                    <a:srgbClr val="000000">
                      <a:alpha val="43137"/>
                    </a:srgbClr>
                  </a:outerShdw>
                </a:effectLst>
                <a:uLnTx/>
                <a:uFillTx/>
                <a:latin typeface="Dosis" pitchFamily="2" charset="0"/>
                <a:ea typeface="+mn-ea"/>
                <a:cs typeface="+mn-cs"/>
              </a:rPr>
              <a:t>Scroll All the Way Down </a:t>
            </a:r>
          </a:p>
        </p:txBody>
      </p:sp>
      <p:sp>
        <p:nvSpPr>
          <p:cNvPr id="49" name="Arrow: Right 48">
            <a:extLst>
              <a:ext uri="{FF2B5EF4-FFF2-40B4-BE49-F238E27FC236}">
                <a16:creationId xmlns:a16="http://schemas.microsoft.com/office/drawing/2014/main" id="{4EECFEE1-AF32-6C43-9733-7098C69FE17D}"/>
              </a:ext>
            </a:extLst>
          </p:cNvPr>
          <p:cNvSpPr/>
          <p:nvPr/>
        </p:nvSpPr>
        <p:spPr>
          <a:xfrm rot="5400000">
            <a:off x="2697637" y="5095564"/>
            <a:ext cx="615641" cy="397097"/>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Arrow: Right 49">
            <a:extLst>
              <a:ext uri="{FF2B5EF4-FFF2-40B4-BE49-F238E27FC236}">
                <a16:creationId xmlns:a16="http://schemas.microsoft.com/office/drawing/2014/main" id="{0ADC75D2-EA03-D6DE-C7DC-2CB293349900}"/>
              </a:ext>
            </a:extLst>
          </p:cNvPr>
          <p:cNvSpPr/>
          <p:nvPr/>
        </p:nvSpPr>
        <p:spPr>
          <a:xfrm rot="5400000">
            <a:off x="3149643" y="5095564"/>
            <a:ext cx="615641" cy="397097"/>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Arrow: Right 50">
            <a:extLst>
              <a:ext uri="{FF2B5EF4-FFF2-40B4-BE49-F238E27FC236}">
                <a16:creationId xmlns:a16="http://schemas.microsoft.com/office/drawing/2014/main" id="{6E97AD76-DE2E-A4D4-29F0-A99708AC9C39}"/>
              </a:ext>
            </a:extLst>
          </p:cNvPr>
          <p:cNvSpPr/>
          <p:nvPr/>
        </p:nvSpPr>
        <p:spPr>
          <a:xfrm rot="5400000">
            <a:off x="3606843" y="5095564"/>
            <a:ext cx="615641" cy="397097"/>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671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900" decel="100000" fill="hold"/>
                                        <p:tgtEl>
                                          <p:spTgt spid="1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900" decel="100000" fill="hold"/>
                                        <p:tgtEl>
                                          <p:spTgt spid="1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1000"/>
                                        <p:tgtEl>
                                          <p:spTgt spid="49"/>
                                        </p:tgtEl>
                                      </p:cBhvr>
                                    </p:animEffect>
                                    <p:anim calcmode="lin" valueType="num">
                                      <p:cBhvr>
                                        <p:cTn id="41" dur="1000" fill="hold"/>
                                        <p:tgtEl>
                                          <p:spTgt spid="49"/>
                                        </p:tgtEl>
                                        <p:attrNameLst>
                                          <p:attrName>ppt_x</p:attrName>
                                        </p:attrNameLst>
                                      </p:cBhvr>
                                      <p:tavLst>
                                        <p:tav tm="0">
                                          <p:val>
                                            <p:strVal val="#ppt_x"/>
                                          </p:val>
                                        </p:tav>
                                        <p:tav tm="100000">
                                          <p:val>
                                            <p:strVal val="#ppt_x"/>
                                          </p:val>
                                        </p:tav>
                                      </p:tavLst>
                                    </p:anim>
                                    <p:anim calcmode="lin" valueType="num">
                                      <p:cBhvr>
                                        <p:cTn id="42" dur="1000" fill="hold"/>
                                        <p:tgtEl>
                                          <p:spTgt spid="49"/>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anim calcmode="lin" valueType="num">
                                      <p:cBhvr>
                                        <p:cTn id="46" dur="1000" fill="hold"/>
                                        <p:tgtEl>
                                          <p:spTgt spid="50"/>
                                        </p:tgtEl>
                                        <p:attrNameLst>
                                          <p:attrName>ppt_x</p:attrName>
                                        </p:attrNameLst>
                                      </p:cBhvr>
                                      <p:tavLst>
                                        <p:tav tm="0">
                                          <p:val>
                                            <p:strVal val="#ppt_x"/>
                                          </p:val>
                                        </p:tav>
                                        <p:tav tm="100000">
                                          <p:val>
                                            <p:strVal val="#ppt_x"/>
                                          </p:val>
                                        </p:tav>
                                      </p:tavLst>
                                    </p:anim>
                                    <p:anim calcmode="lin" valueType="num">
                                      <p:cBhvr>
                                        <p:cTn id="47" dur="1000" fill="hold"/>
                                        <p:tgtEl>
                                          <p:spTgt spid="50"/>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1000"/>
                                        <p:tgtEl>
                                          <p:spTgt spid="46"/>
                                        </p:tgtEl>
                                      </p:cBhvr>
                                    </p:animEffect>
                                    <p:anim calcmode="lin" valueType="num">
                                      <p:cBhvr>
                                        <p:cTn id="68" dur="1000" fill="hold"/>
                                        <p:tgtEl>
                                          <p:spTgt spid="46"/>
                                        </p:tgtEl>
                                        <p:attrNameLst>
                                          <p:attrName>ppt_x</p:attrName>
                                        </p:attrNameLst>
                                      </p:cBhvr>
                                      <p:tavLst>
                                        <p:tav tm="0">
                                          <p:val>
                                            <p:strVal val="#ppt_x"/>
                                          </p:val>
                                        </p:tav>
                                        <p:tav tm="100000">
                                          <p:val>
                                            <p:strVal val="#ppt_x"/>
                                          </p:val>
                                        </p:tav>
                                      </p:tavLst>
                                    </p:anim>
                                    <p:anim calcmode="lin" valueType="num">
                                      <p:cBhvr>
                                        <p:cTn id="69" dur="1000" fill="hold"/>
                                        <p:tgtEl>
                                          <p:spTgt spid="46"/>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1000"/>
                                        <p:tgtEl>
                                          <p:spTgt spid="47"/>
                                        </p:tgtEl>
                                      </p:cBhvr>
                                    </p:animEffect>
                                    <p:anim calcmode="lin" valueType="num">
                                      <p:cBhvr>
                                        <p:cTn id="73" dur="1000" fill="hold"/>
                                        <p:tgtEl>
                                          <p:spTgt spid="47"/>
                                        </p:tgtEl>
                                        <p:attrNameLst>
                                          <p:attrName>ppt_x</p:attrName>
                                        </p:attrNameLst>
                                      </p:cBhvr>
                                      <p:tavLst>
                                        <p:tav tm="0">
                                          <p:val>
                                            <p:strVal val="#ppt_x"/>
                                          </p:val>
                                        </p:tav>
                                        <p:tav tm="100000">
                                          <p:val>
                                            <p:strVal val="#ppt_x"/>
                                          </p:val>
                                        </p:tav>
                                      </p:tavLst>
                                    </p:anim>
                                    <p:anim calcmode="lin" valueType="num">
                                      <p:cBhvr>
                                        <p:cTn id="7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p:cTn id="79" dur="1000" fill="hold"/>
                                        <p:tgtEl>
                                          <p:spTgt spid="35"/>
                                        </p:tgtEl>
                                        <p:attrNameLst>
                                          <p:attrName>ppt_w</p:attrName>
                                        </p:attrNameLst>
                                      </p:cBhvr>
                                      <p:tavLst>
                                        <p:tav tm="0">
                                          <p:val>
                                            <p:fltVal val="0"/>
                                          </p:val>
                                        </p:tav>
                                        <p:tav tm="100000">
                                          <p:val>
                                            <p:strVal val="#ppt_w"/>
                                          </p:val>
                                        </p:tav>
                                      </p:tavLst>
                                    </p:anim>
                                    <p:anim calcmode="lin" valueType="num">
                                      <p:cBhvr>
                                        <p:cTn id="80" dur="1000" fill="hold"/>
                                        <p:tgtEl>
                                          <p:spTgt spid="35"/>
                                        </p:tgtEl>
                                        <p:attrNameLst>
                                          <p:attrName>ppt_h</p:attrName>
                                        </p:attrNameLst>
                                      </p:cBhvr>
                                      <p:tavLst>
                                        <p:tav tm="0">
                                          <p:val>
                                            <p:fltVal val="0"/>
                                          </p:val>
                                        </p:tav>
                                        <p:tav tm="100000">
                                          <p:val>
                                            <p:strVal val="#ppt_h"/>
                                          </p:val>
                                        </p:tav>
                                      </p:tavLst>
                                    </p:anim>
                                    <p:anim calcmode="lin" valueType="num">
                                      <p:cBhvr>
                                        <p:cTn id="81"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35"/>
                                        </p:tgtEl>
                                        <p:attrNameLst>
                                          <p:attrName>ppt_y</p:attrName>
                                        </p:attrNameLst>
                                      </p:cBhvr>
                                      <p:tavLst>
                                        <p:tav tm="0" fmla="#ppt_y+(sin(-2*pi*(1-$))*-#ppt_x+cos(-2*pi*(1-$))*(1-#ppt_y))*(1-$)">
                                          <p:val>
                                            <p:fltVal val="0"/>
                                          </p:val>
                                        </p:tav>
                                        <p:tav tm="100000">
                                          <p:val>
                                            <p:fltVal val="1"/>
                                          </p:val>
                                        </p:tav>
                                      </p:tavLst>
                                    </p:anim>
                                  </p:childTnLst>
                                </p:cTn>
                              </p:par>
                              <p:par>
                                <p:cTn id="83" presetID="15" presetClass="entr" presetSubtype="0"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1000" fill="hold"/>
                                        <p:tgtEl>
                                          <p:spTgt spid="34"/>
                                        </p:tgtEl>
                                        <p:attrNameLst>
                                          <p:attrName>ppt_w</p:attrName>
                                        </p:attrNameLst>
                                      </p:cBhvr>
                                      <p:tavLst>
                                        <p:tav tm="0">
                                          <p:val>
                                            <p:fltVal val="0"/>
                                          </p:val>
                                        </p:tav>
                                        <p:tav tm="100000">
                                          <p:val>
                                            <p:strVal val="#ppt_w"/>
                                          </p:val>
                                        </p:tav>
                                      </p:tavLst>
                                    </p:anim>
                                    <p:anim calcmode="lin" valueType="num">
                                      <p:cBhvr>
                                        <p:cTn id="86" dur="1000" fill="hold"/>
                                        <p:tgtEl>
                                          <p:spTgt spid="34"/>
                                        </p:tgtEl>
                                        <p:attrNameLst>
                                          <p:attrName>ppt_h</p:attrName>
                                        </p:attrNameLst>
                                      </p:cBhvr>
                                      <p:tavLst>
                                        <p:tav tm="0">
                                          <p:val>
                                            <p:fltVal val="0"/>
                                          </p:val>
                                        </p:tav>
                                        <p:tav tm="100000">
                                          <p:val>
                                            <p:strVal val="#ppt_h"/>
                                          </p:val>
                                        </p:tav>
                                      </p:tavLst>
                                    </p:anim>
                                    <p:anim calcmode="lin" valueType="num">
                                      <p:cBhvr>
                                        <p:cTn id="87"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box(in)">
                                      <p:cBhvr>
                                        <p:cTn id="93" dur="2000"/>
                                        <p:tgtEl>
                                          <p:spTgt spid="17"/>
                                        </p:tgtEl>
                                      </p:cBhvr>
                                    </p:animEffect>
                                  </p:childTnLst>
                                </p:cTn>
                              </p:par>
                              <p:par>
                                <p:cTn id="94" presetID="4" presetClass="entr" presetSubtype="16" fill="hold" grpId="0" nodeType="with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box(in)">
                                      <p:cBhvr>
                                        <p:cTn id="96" dur="2000"/>
                                        <p:tgtEl>
                                          <p:spTgt spid="16"/>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500"/>
                                        <p:tgtEl>
                                          <p:spTgt spid="2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8" grpId="0" animBg="1"/>
      <p:bldP spid="29" grpId="0" animBg="1"/>
      <p:bldP spid="15" grpId="0" animBg="1"/>
      <p:bldP spid="14" grpId="0" animBg="1"/>
      <p:bldP spid="19" grpId="0" animBg="1"/>
      <p:bldP spid="18" grpId="0" animBg="1"/>
      <p:bldP spid="34" grpId="0" animBg="1"/>
      <p:bldP spid="35"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53BE7D3E-AE12-9683-7236-F3E89E6E359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A6C18BA-0C1B-39E6-06AE-8A85BD0278F3}"/>
              </a:ext>
            </a:extLst>
          </p:cNvPr>
          <p:cNvPicPr>
            <a:picLocks noChangeAspect="1"/>
          </p:cNvPicPr>
          <p:nvPr/>
        </p:nvPicPr>
        <p:blipFill>
          <a:blip r:embed="rId4"/>
          <a:stretch>
            <a:fillRect/>
          </a:stretch>
        </p:blipFill>
        <p:spPr>
          <a:xfrm>
            <a:off x="6490229" y="1521022"/>
            <a:ext cx="5244553" cy="5065444"/>
          </a:xfrm>
          <a:prstGeom prst="rect">
            <a:avLst/>
          </a:prstGeom>
        </p:spPr>
      </p:pic>
      <p:pic>
        <p:nvPicPr>
          <p:cNvPr id="4" name="Picture 3">
            <a:extLst>
              <a:ext uri="{FF2B5EF4-FFF2-40B4-BE49-F238E27FC236}">
                <a16:creationId xmlns:a16="http://schemas.microsoft.com/office/drawing/2014/main" id="{C568840F-141E-5B31-FD0E-C5954D19E8CD}"/>
              </a:ext>
            </a:extLst>
          </p:cNvPr>
          <p:cNvPicPr>
            <a:picLocks noChangeAspect="1"/>
          </p:cNvPicPr>
          <p:nvPr/>
        </p:nvPicPr>
        <p:blipFill>
          <a:blip r:embed="rId5"/>
          <a:stretch>
            <a:fillRect/>
          </a:stretch>
        </p:blipFill>
        <p:spPr>
          <a:xfrm>
            <a:off x="471375" y="1521023"/>
            <a:ext cx="5297492" cy="5065444"/>
          </a:xfrm>
          <a:prstGeom prst="rect">
            <a:avLst/>
          </a:prstGeom>
        </p:spPr>
      </p:pic>
      <p:sp>
        <p:nvSpPr>
          <p:cNvPr id="5" name="Title 4">
            <a:extLst>
              <a:ext uri="{FF2B5EF4-FFF2-40B4-BE49-F238E27FC236}">
                <a16:creationId xmlns:a16="http://schemas.microsoft.com/office/drawing/2014/main" id="{E881CACB-69DB-6129-0290-622D266A4AA1}"/>
              </a:ext>
            </a:extLst>
          </p:cNvPr>
          <p:cNvSpPr>
            <a:spLocks noGrp="1"/>
          </p:cNvSpPr>
          <p:nvPr>
            <p:ph type="title"/>
          </p:nvPr>
        </p:nvSpPr>
        <p:spPr>
          <a:xfrm>
            <a:off x="381557" y="6204"/>
            <a:ext cx="10512862" cy="1325563"/>
          </a:xfrm>
        </p:spPr>
        <p:txBody>
          <a:bodyPr>
            <a:normAutofit/>
          </a:bodyPr>
          <a:lstStyle/>
          <a:p>
            <a:r>
              <a:rPr lang="en-US" sz="4800" b="1" cap="all" dirty="0">
                <a:solidFill>
                  <a:schemeClr val="bg1"/>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rPr>
              <a:t>Already Filed </a:t>
            </a:r>
            <a:r>
              <a:rPr lang="en-US" sz="4800" cap="all" dirty="0">
                <a:solidFill>
                  <a:schemeClr val="bg1"/>
                </a:solidFill>
                <a:effectLst>
                  <a:outerShdw blurRad="38100" dist="38100" dir="2700000" algn="tl">
                    <a:srgbClr val="000000">
                      <a:alpha val="43137"/>
                    </a:srgbClr>
                  </a:outerShdw>
                </a:effectLst>
                <a:latin typeface="Dosis" pitchFamily="2" charset="0"/>
                <a:ea typeface="Open Sans" panose="020B0606030504020204" pitchFamily="34" charset="0"/>
                <a:cs typeface="Open Sans" panose="020B0606030504020204" pitchFamily="34" charset="0"/>
              </a:rPr>
              <a:t>TEFAP Services Entry</a:t>
            </a:r>
          </a:p>
        </p:txBody>
      </p:sp>
      <p:sp>
        <p:nvSpPr>
          <p:cNvPr id="3" name="Slide Number Placeholder 2">
            <a:extLst>
              <a:ext uri="{FF2B5EF4-FFF2-40B4-BE49-F238E27FC236}">
                <a16:creationId xmlns:a16="http://schemas.microsoft.com/office/drawing/2014/main" id="{0DD49AF5-DF6F-5FB3-2E08-7BBC6A1ABD34}"/>
              </a:ext>
            </a:extLst>
          </p:cNvPr>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34C99D79-8A4B-4031-B1E0-AF26F8EDF2B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1E59F6D-E2EA-8104-93C1-2993CBDF454E}"/>
              </a:ext>
            </a:extLst>
          </p:cNvPr>
          <p:cNvSpPr/>
          <p:nvPr/>
        </p:nvSpPr>
        <p:spPr>
          <a:xfrm>
            <a:off x="0" y="0"/>
            <a:ext cx="303212" cy="6858000"/>
          </a:xfrm>
          <a:prstGeom prst="rect">
            <a:avLst/>
          </a:prstGeom>
          <a:solidFill>
            <a:srgbClr val="55BA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DC4064"/>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90E440D-E3E9-6174-8007-8BE15592740F}"/>
              </a:ext>
            </a:extLst>
          </p:cNvPr>
          <p:cNvSpPr txBox="1"/>
          <p:nvPr/>
        </p:nvSpPr>
        <p:spPr>
          <a:xfrm>
            <a:off x="1417161" y="994469"/>
            <a:ext cx="3683507" cy="30777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prstClr val="white"/>
                </a:solidFill>
                <a:effectLst>
                  <a:outerShdw blurRad="38100" dist="38100" dir="2700000" algn="tl">
                    <a:srgbClr val="000000">
                      <a:alpha val="43137"/>
                    </a:srgbClr>
                  </a:outerShdw>
                </a:effectLst>
                <a:uLnTx/>
                <a:uFillTx/>
                <a:latin typeface="Dosis" pitchFamily="2" charset="0"/>
                <a:ea typeface="+mn-ea"/>
                <a:cs typeface="+mn-cs"/>
              </a:rPr>
              <a:t>Top of TEFAP Service Registration Page</a:t>
            </a:r>
          </a:p>
        </p:txBody>
      </p:sp>
      <p:sp>
        <p:nvSpPr>
          <p:cNvPr id="22" name="TextBox 21">
            <a:extLst>
              <a:ext uri="{FF2B5EF4-FFF2-40B4-BE49-F238E27FC236}">
                <a16:creationId xmlns:a16="http://schemas.microsoft.com/office/drawing/2014/main" id="{612FA624-D459-DD35-1A77-1FE19EFAB649}"/>
              </a:ext>
            </a:extLst>
          </p:cNvPr>
          <p:cNvSpPr txBox="1"/>
          <p:nvPr/>
        </p:nvSpPr>
        <p:spPr>
          <a:xfrm>
            <a:off x="8608357" y="1976256"/>
            <a:ext cx="1903086" cy="523220"/>
          </a:xfrm>
          <a:prstGeom prst="rect">
            <a:avLst/>
          </a:prstGeom>
          <a:solidFill>
            <a:schemeClr val="dk1">
              <a:alpha val="50000"/>
            </a:schemeClr>
          </a:solidFill>
          <a:ln>
            <a:noFill/>
          </a:ln>
          <a:effectLst>
            <a:glow rad="63500">
              <a:schemeClr val="bg1">
                <a:lumMod val="75000"/>
                <a:alpha val="40000"/>
              </a:schemeClr>
            </a:glow>
          </a:effectLst>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prstClr val="white"/>
                </a:solidFill>
                <a:effectLst>
                  <a:outerShdw blurRad="38100" dist="38100" dir="2700000" algn="tl">
                    <a:srgbClr val="000000">
                      <a:alpha val="43137"/>
                    </a:srgbClr>
                  </a:outerShdw>
                </a:effectLst>
                <a:uLnTx/>
                <a:uFillTx/>
                <a:latin typeface="Dosis" pitchFamily="2" charset="0"/>
                <a:ea typeface="+mn-ea"/>
                <a:cs typeface="+mn-cs"/>
              </a:rPr>
              <a:t>Scroll All the Way Down </a:t>
            </a:r>
          </a:p>
        </p:txBody>
      </p:sp>
      <p:sp>
        <p:nvSpPr>
          <p:cNvPr id="23" name="Arrow: Right 22">
            <a:extLst>
              <a:ext uri="{FF2B5EF4-FFF2-40B4-BE49-F238E27FC236}">
                <a16:creationId xmlns:a16="http://schemas.microsoft.com/office/drawing/2014/main" id="{667CB198-D5A7-B9AA-610F-C146D82FE8DF}"/>
              </a:ext>
            </a:extLst>
          </p:cNvPr>
          <p:cNvSpPr/>
          <p:nvPr/>
        </p:nvSpPr>
        <p:spPr>
          <a:xfrm rot="5400000">
            <a:off x="8907277" y="2692476"/>
            <a:ext cx="615641" cy="397097"/>
          </a:xfrm>
          <a:prstGeom prst="rightArrow">
            <a:avLst/>
          </a:prstGeom>
          <a:solidFill>
            <a:schemeClr val="dk1">
              <a:alpha val="50000"/>
            </a:schemeClr>
          </a:solidFill>
          <a:ln>
            <a:noFill/>
          </a:ln>
          <a:effectLst>
            <a:glow rad="63500">
              <a:schemeClr val="bg1">
                <a:lumMod val="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Arrow: Right 23">
            <a:extLst>
              <a:ext uri="{FF2B5EF4-FFF2-40B4-BE49-F238E27FC236}">
                <a16:creationId xmlns:a16="http://schemas.microsoft.com/office/drawing/2014/main" id="{7235AD86-6EDF-F93E-5368-365E7D89F0B5}"/>
              </a:ext>
            </a:extLst>
          </p:cNvPr>
          <p:cNvSpPr/>
          <p:nvPr/>
        </p:nvSpPr>
        <p:spPr>
          <a:xfrm rot="5400000">
            <a:off x="9334856" y="2692476"/>
            <a:ext cx="615641" cy="397097"/>
          </a:xfrm>
          <a:prstGeom prst="rightArrow">
            <a:avLst/>
          </a:prstGeom>
          <a:solidFill>
            <a:schemeClr val="dk1">
              <a:alpha val="50000"/>
            </a:schemeClr>
          </a:solidFill>
          <a:ln>
            <a:noFill/>
          </a:ln>
          <a:effectLst>
            <a:glow rad="63500">
              <a:schemeClr val="bg1">
                <a:lumMod val="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Arrow: Right 24">
            <a:extLst>
              <a:ext uri="{FF2B5EF4-FFF2-40B4-BE49-F238E27FC236}">
                <a16:creationId xmlns:a16="http://schemas.microsoft.com/office/drawing/2014/main" id="{28E86B0E-ADBF-4AF2-6E50-A7DDCEE100B3}"/>
              </a:ext>
            </a:extLst>
          </p:cNvPr>
          <p:cNvSpPr/>
          <p:nvPr/>
        </p:nvSpPr>
        <p:spPr>
          <a:xfrm rot="5400000">
            <a:off x="9763022" y="2692476"/>
            <a:ext cx="615641" cy="397097"/>
          </a:xfrm>
          <a:prstGeom prst="rightArrow">
            <a:avLst/>
          </a:prstGeom>
          <a:solidFill>
            <a:schemeClr val="dk1">
              <a:alpha val="50000"/>
            </a:schemeClr>
          </a:solidFill>
          <a:ln>
            <a:noFill/>
          </a:ln>
          <a:effectLst>
            <a:glow rad="63500">
              <a:schemeClr val="bg1">
                <a:lumMod val="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18E5F25C-E953-C3ED-2391-F6D135804AD8}"/>
              </a:ext>
            </a:extLst>
          </p:cNvPr>
          <p:cNvSpPr txBox="1"/>
          <p:nvPr/>
        </p:nvSpPr>
        <p:spPr>
          <a:xfrm>
            <a:off x="7617458" y="983533"/>
            <a:ext cx="3195277" cy="30777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prstClr val="white"/>
                </a:solidFill>
                <a:effectLst>
                  <a:outerShdw blurRad="38100" dist="38100" dir="2700000" algn="tl">
                    <a:srgbClr val="000000">
                      <a:alpha val="43137"/>
                    </a:srgbClr>
                  </a:outerShdw>
                </a:effectLst>
                <a:uLnTx/>
                <a:uFillTx/>
                <a:latin typeface="Dosis" pitchFamily="2" charset="0"/>
                <a:ea typeface="+mn-ea"/>
                <a:cs typeface="+mn-cs"/>
              </a:rPr>
              <a:t>Bottom of same Page</a:t>
            </a:r>
          </a:p>
        </p:txBody>
      </p:sp>
      <p:sp>
        <p:nvSpPr>
          <p:cNvPr id="28" name="Arrow: Right 27">
            <a:extLst>
              <a:ext uri="{FF2B5EF4-FFF2-40B4-BE49-F238E27FC236}">
                <a16:creationId xmlns:a16="http://schemas.microsoft.com/office/drawing/2014/main" id="{D3F7AA44-7171-92B1-298D-6A5A218AFC43}"/>
              </a:ext>
            </a:extLst>
          </p:cNvPr>
          <p:cNvSpPr/>
          <p:nvPr/>
        </p:nvSpPr>
        <p:spPr>
          <a:xfrm rot="21070153">
            <a:off x="10195736" y="6029998"/>
            <a:ext cx="1069308" cy="397097"/>
          </a:xfrm>
          <a:prstGeom prst="rightArrow">
            <a:avLst/>
          </a:prstGeom>
          <a:solidFill>
            <a:srgbClr val="F4436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45C5F28D-6825-7D15-CC67-81910F1EBCF2}"/>
              </a:ext>
            </a:extLst>
          </p:cNvPr>
          <p:cNvSpPr txBox="1"/>
          <p:nvPr/>
        </p:nvSpPr>
        <p:spPr>
          <a:xfrm rot="14179">
            <a:off x="8658880" y="5980013"/>
            <a:ext cx="1740074" cy="523220"/>
          </a:xfrm>
          <a:prstGeom prst="rect">
            <a:avLst/>
          </a:prstGeom>
          <a:solidFill>
            <a:srgbClr val="F4436D"/>
          </a:solidFill>
          <a:ln>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prstClr val="white"/>
                </a:solidFill>
                <a:effectLst>
                  <a:outerShdw blurRad="38100" dist="38100" dir="2700000" algn="tl">
                    <a:srgbClr val="000000">
                      <a:alpha val="43137"/>
                    </a:srgbClr>
                  </a:outerShdw>
                </a:effectLst>
                <a:uLnTx/>
                <a:uFillTx/>
                <a:latin typeface="Dosis" pitchFamily="2" charset="0"/>
                <a:ea typeface="+mn-ea"/>
                <a:cs typeface="+mn-cs"/>
              </a:rPr>
              <a:t>Select Save to Register the Visit</a:t>
            </a:r>
          </a:p>
        </p:txBody>
      </p:sp>
      <p:sp>
        <p:nvSpPr>
          <p:cNvPr id="30" name="TextBox 29">
            <a:extLst>
              <a:ext uri="{FF2B5EF4-FFF2-40B4-BE49-F238E27FC236}">
                <a16:creationId xmlns:a16="http://schemas.microsoft.com/office/drawing/2014/main" id="{92DCFD44-3092-9783-86D2-00BB8659E22E}"/>
              </a:ext>
            </a:extLst>
          </p:cNvPr>
          <p:cNvSpPr txBox="1"/>
          <p:nvPr/>
        </p:nvSpPr>
        <p:spPr>
          <a:xfrm>
            <a:off x="2484359" y="4311204"/>
            <a:ext cx="1903086" cy="523220"/>
          </a:xfrm>
          <a:prstGeom prst="rect">
            <a:avLst/>
          </a:prstGeom>
          <a:solidFill>
            <a:schemeClr val="dk1">
              <a:alpha val="50000"/>
            </a:schemeClr>
          </a:solidFill>
          <a:ln>
            <a:noFill/>
          </a:ln>
          <a:effectLst>
            <a:glow rad="63500">
              <a:schemeClr val="bg1">
                <a:lumMod val="75000"/>
                <a:alpha val="40000"/>
              </a:schemeClr>
            </a:glow>
          </a:effectLst>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prstClr val="white"/>
                </a:solidFill>
                <a:effectLst>
                  <a:outerShdw blurRad="38100" dist="38100" dir="2700000" algn="tl">
                    <a:srgbClr val="000000">
                      <a:alpha val="43137"/>
                    </a:srgbClr>
                  </a:outerShdw>
                </a:effectLst>
                <a:uLnTx/>
                <a:uFillTx/>
                <a:latin typeface="Dosis" pitchFamily="2" charset="0"/>
                <a:ea typeface="+mn-ea"/>
                <a:cs typeface="+mn-cs"/>
              </a:rPr>
              <a:t>Scroll All the Way Down </a:t>
            </a:r>
          </a:p>
        </p:txBody>
      </p:sp>
      <p:sp>
        <p:nvSpPr>
          <p:cNvPr id="31" name="Arrow: Right 30">
            <a:extLst>
              <a:ext uri="{FF2B5EF4-FFF2-40B4-BE49-F238E27FC236}">
                <a16:creationId xmlns:a16="http://schemas.microsoft.com/office/drawing/2014/main" id="{8B69739C-BEAE-F577-DDF6-3B7984988198}"/>
              </a:ext>
            </a:extLst>
          </p:cNvPr>
          <p:cNvSpPr/>
          <p:nvPr/>
        </p:nvSpPr>
        <p:spPr>
          <a:xfrm rot="5400000">
            <a:off x="2697637" y="5095564"/>
            <a:ext cx="615641" cy="397097"/>
          </a:xfrm>
          <a:prstGeom prst="rightArrow">
            <a:avLst/>
          </a:prstGeom>
          <a:solidFill>
            <a:schemeClr val="dk1">
              <a:alpha val="50000"/>
            </a:schemeClr>
          </a:solidFill>
          <a:ln>
            <a:noFill/>
          </a:ln>
          <a:effectLst>
            <a:glow rad="63500">
              <a:schemeClr val="bg1">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Arrow: Right 31">
            <a:extLst>
              <a:ext uri="{FF2B5EF4-FFF2-40B4-BE49-F238E27FC236}">
                <a16:creationId xmlns:a16="http://schemas.microsoft.com/office/drawing/2014/main" id="{5524ED99-59DB-B316-B14F-F0D7946A620D}"/>
              </a:ext>
            </a:extLst>
          </p:cNvPr>
          <p:cNvSpPr/>
          <p:nvPr/>
        </p:nvSpPr>
        <p:spPr>
          <a:xfrm rot="5400000">
            <a:off x="3149643" y="5095564"/>
            <a:ext cx="615641" cy="397097"/>
          </a:xfrm>
          <a:prstGeom prst="rightArrow">
            <a:avLst/>
          </a:prstGeom>
          <a:solidFill>
            <a:schemeClr val="dk1">
              <a:alpha val="50000"/>
            </a:schemeClr>
          </a:solidFill>
          <a:ln>
            <a:noFill/>
          </a:ln>
          <a:effectLst>
            <a:glow rad="63500">
              <a:schemeClr val="bg1">
                <a:lumMod val="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Arrow: Right 32">
            <a:extLst>
              <a:ext uri="{FF2B5EF4-FFF2-40B4-BE49-F238E27FC236}">
                <a16:creationId xmlns:a16="http://schemas.microsoft.com/office/drawing/2014/main" id="{E749CB01-E88D-AC27-EA10-A2417A2196E9}"/>
              </a:ext>
            </a:extLst>
          </p:cNvPr>
          <p:cNvSpPr/>
          <p:nvPr/>
        </p:nvSpPr>
        <p:spPr>
          <a:xfrm rot="5400000">
            <a:off x="3606843" y="5095564"/>
            <a:ext cx="615641" cy="397097"/>
          </a:xfrm>
          <a:prstGeom prst="rightArrow">
            <a:avLst/>
          </a:prstGeom>
          <a:solidFill>
            <a:schemeClr val="dk1">
              <a:alpha val="50000"/>
            </a:schemeClr>
          </a:solidFill>
          <a:ln>
            <a:noFill/>
          </a:ln>
          <a:effectLst>
            <a:glow rad="63500">
              <a:schemeClr val="bg1">
                <a:lumMod val="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FFEF64D5-30B1-70CB-B2FA-51A0922B5B5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sp>
        <p:nvSpPr>
          <p:cNvPr id="15" name="Arrow: Right 14">
            <a:extLst>
              <a:ext uri="{FF2B5EF4-FFF2-40B4-BE49-F238E27FC236}">
                <a16:creationId xmlns:a16="http://schemas.microsoft.com/office/drawing/2014/main" id="{04EB2592-D584-5717-A763-50710D8D9D1B}"/>
              </a:ext>
            </a:extLst>
          </p:cNvPr>
          <p:cNvSpPr/>
          <p:nvPr/>
        </p:nvSpPr>
        <p:spPr>
          <a:xfrm rot="8204671">
            <a:off x="3709660" y="2717565"/>
            <a:ext cx="615641" cy="397097"/>
          </a:xfrm>
          <a:prstGeom prst="rightArrow">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4FB3064-FEBD-CFB4-A42A-A33D6AEA634B}"/>
              </a:ext>
            </a:extLst>
          </p:cNvPr>
          <p:cNvSpPr txBox="1"/>
          <p:nvPr/>
        </p:nvSpPr>
        <p:spPr>
          <a:xfrm>
            <a:off x="4131923" y="2084104"/>
            <a:ext cx="1421797" cy="738664"/>
          </a:xfrm>
          <a:prstGeom prst="rect">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prstClr val="white"/>
                </a:solidFill>
                <a:effectLst>
                  <a:outerShdw blurRad="38100" dist="38100" dir="2700000" algn="tl">
                    <a:srgbClr val="000000">
                      <a:alpha val="43137"/>
                    </a:srgbClr>
                  </a:outerShdw>
                </a:effectLst>
                <a:uLnTx/>
                <a:uFillTx/>
                <a:latin typeface="Dosis" pitchFamily="2" charset="0"/>
                <a:ea typeface="+mn-ea"/>
                <a:cs typeface="+mn-cs"/>
              </a:rPr>
              <a:t>Check this information for Eligibility</a:t>
            </a:r>
          </a:p>
        </p:txBody>
      </p:sp>
      <p:sp>
        <p:nvSpPr>
          <p:cNvPr id="19" name="Arrow: Right 18">
            <a:extLst>
              <a:ext uri="{FF2B5EF4-FFF2-40B4-BE49-F238E27FC236}">
                <a16:creationId xmlns:a16="http://schemas.microsoft.com/office/drawing/2014/main" id="{55A53D1B-CD01-5D6D-BA5E-07BA5A096597}"/>
              </a:ext>
            </a:extLst>
          </p:cNvPr>
          <p:cNvSpPr/>
          <p:nvPr/>
        </p:nvSpPr>
        <p:spPr>
          <a:xfrm rot="13578747">
            <a:off x="4404420" y="3353686"/>
            <a:ext cx="615641" cy="397097"/>
          </a:xfrm>
          <a:prstGeom prst="rightArrow">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ACE5E56-4744-E5E2-79CB-50F8182163F7}"/>
              </a:ext>
            </a:extLst>
          </p:cNvPr>
          <p:cNvSpPr txBox="1"/>
          <p:nvPr/>
        </p:nvSpPr>
        <p:spPr>
          <a:xfrm>
            <a:off x="4712240" y="3552234"/>
            <a:ext cx="1421797" cy="523220"/>
          </a:xfrm>
          <a:prstGeom prst="rect">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prstClr val="white"/>
                </a:solidFill>
                <a:effectLst>
                  <a:outerShdw blurRad="38100" dist="38100" dir="2700000" algn="tl">
                    <a:srgbClr val="000000">
                      <a:alpha val="43137"/>
                    </a:srgbClr>
                  </a:outerShdw>
                </a:effectLst>
                <a:uLnTx/>
                <a:uFillTx/>
                <a:latin typeface="Dosis" pitchFamily="2" charset="0"/>
                <a:ea typeface="+mn-ea"/>
                <a:cs typeface="+mn-cs"/>
              </a:rPr>
              <a:t>Green means</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prstClr val="white"/>
                </a:solidFill>
                <a:effectLst>
                  <a:outerShdw blurRad="38100" dist="38100" dir="2700000" algn="tl">
                    <a:srgbClr val="000000">
                      <a:alpha val="43137"/>
                    </a:srgbClr>
                  </a:outerShdw>
                </a:effectLst>
                <a:uLnTx/>
                <a:uFillTx/>
                <a:latin typeface="Dosis" pitchFamily="2" charset="0"/>
                <a:ea typeface="+mn-ea"/>
                <a:cs typeface="+mn-cs"/>
              </a:rPr>
              <a:t>    Eligible</a:t>
            </a:r>
          </a:p>
        </p:txBody>
      </p:sp>
      <p:sp>
        <p:nvSpPr>
          <p:cNvPr id="34" name="Arrow: Right 33">
            <a:extLst>
              <a:ext uri="{FF2B5EF4-FFF2-40B4-BE49-F238E27FC236}">
                <a16:creationId xmlns:a16="http://schemas.microsoft.com/office/drawing/2014/main" id="{CAC8AF13-E48D-0052-281E-5851D38D50F7}"/>
              </a:ext>
            </a:extLst>
          </p:cNvPr>
          <p:cNvSpPr/>
          <p:nvPr/>
        </p:nvSpPr>
        <p:spPr>
          <a:xfrm rot="2306269">
            <a:off x="9032104" y="4893154"/>
            <a:ext cx="615641" cy="397097"/>
          </a:xfrm>
          <a:prstGeom prst="rightArrow">
            <a:avLst/>
          </a:prstGeom>
          <a:solidFill>
            <a:srgbClr val="980539"/>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9B806C53-8B48-B6FA-5546-C18E9728943D}"/>
              </a:ext>
            </a:extLst>
          </p:cNvPr>
          <p:cNvSpPr txBox="1"/>
          <p:nvPr/>
        </p:nvSpPr>
        <p:spPr>
          <a:xfrm>
            <a:off x="7430431" y="4462506"/>
            <a:ext cx="1712630" cy="738664"/>
          </a:xfrm>
          <a:prstGeom prst="rect">
            <a:avLst/>
          </a:prstGeom>
          <a:solidFill>
            <a:srgbClr val="980539"/>
          </a:solidFill>
          <a:ln>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lvl="0" algn="ctr"/>
            <a:r>
              <a:rPr lang="en-US" sz="1400" b="1" cap="all" dirty="0">
                <a:solidFill>
                  <a:prstClr val="white"/>
                </a:solidFill>
                <a:effectLst>
                  <a:outerShdw blurRad="38100" dist="38100" dir="2700000" algn="tl">
                    <a:srgbClr val="000000">
                      <a:alpha val="43137"/>
                    </a:srgbClr>
                  </a:outerShdw>
                </a:effectLst>
                <a:latin typeface="Dosis" pitchFamily="2" charset="0"/>
              </a:rPr>
              <a:t>Signature Type</a:t>
            </a:r>
          </a:p>
          <a:p>
            <a:pPr lvl="0" algn="ctr"/>
            <a:r>
              <a:rPr lang="en-US" sz="1400" cap="all" dirty="0">
                <a:solidFill>
                  <a:prstClr val="white"/>
                </a:solidFill>
                <a:effectLst>
                  <a:outerShdw blurRad="38100" dist="38100" dir="2700000" algn="tl">
                    <a:srgbClr val="000000">
                      <a:alpha val="43137"/>
                    </a:srgbClr>
                  </a:outerShdw>
                </a:effectLst>
                <a:latin typeface="Dosis" pitchFamily="2" charset="0"/>
              </a:rPr>
              <a:t>Leave as</a:t>
            </a:r>
          </a:p>
          <a:p>
            <a:pPr lvl="0" algn="ctr"/>
            <a:r>
              <a:rPr lang="en-US" sz="1400" cap="all" dirty="0">
                <a:solidFill>
                  <a:prstClr val="white"/>
                </a:solidFill>
                <a:effectLst>
                  <a:outerShdw blurRad="38100" dist="38100" dir="2700000" algn="tl">
                    <a:srgbClr val="000000">
                      <a:alpha val="43137"/>
                    </a:srgbClr>
                  </a:outerShdw>
                </a:effectLst>
                <a:latin typeface="Dosis" pitchFamily="2" charset="0"/>
              </a:rPr>
              <a:t>Verbal </a:t>
            </a:r>
            <a:r>
              <a:rPr kumimoji="0" lang="en-US" sz="1400" i="0" u="none" strike="noStrike" kern="1200" cap="all" spc="0" normalizeH="0" baseline="0" noProof="0" dirty="0">
                <a:ln>
                  <a:noFill/>
                </a:ln>
                <a:solidFill>
                  <a:prstClr val="white"/>
                </a:solidFill>
                <a:effectLst>
                  <a:outerShdw blurRad="38100" dist="38100" dir="2700000" algn="tl">
                    <a:srgbClr val="000000">
                      <a:alpha val="43137"/>
                    </a:srgbClr>
                  </a:outerShdw>
                </a:effectLst>
                <a:uLnTx/>
                <a:uFillTx/>
                <a:latin typeface="Dosis" pitchFamily="2" charset="0"/>
              </a:rPr>
              <a:t>Consent</a:t>
            </a:r>
          </a:p>
        </p:txBody>
      </p:sp>
    </p:spTree>
    <p:extLst>
      <p:ext uri="{BB962C8B-B14F-4D97-AF65-F5344CB8AC3E}">
        <p14:creationId xmlns:p14="http://schemas.microsoft.com/office/powerpoint/2010/main" val="20463211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900" decel="100000" fill="hold"/>
                                        <p:tgtEl>
                                          <p:spTgt spid="1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900" decel="100000" fill="hold"/>
                                        <p:tgtEl>
                                          <p:spTgt spid="1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anim calcmode="lin" valueType="num">
                                      <p:cBhvr>
                                        <p:cTn id="41" dur="1000" fill="hold"/>
                                        <p:tgtEl>
                                          <p:spTgt spid="31"/>
                                        </p:tgtEl>
                                        <p:attrNameLst>
                                          <p:attrName>ppt_x</p:attrName>
                                        </p:attrNameLst>
                                      </p:cBhvr>
                                      <p:tavLst>
                                        <p:tav tm="0">
                                          <p:val>
                                            <p:strVal val="#ppt_x"/>
                                          </p:val>
                                        </p:tav>
                                        <p:tav tm="100000">
                                          <p:val>
                                            <p:strVal val="#ppt_x"/>
                                          </p:val>
                                        </p:tav>
                                      </p:tavLst>
                                    </p:anim>
                                    <p:anim calcmode="lin" valueType="num">
                                      <p:cBhvr>
                                        <p:cTn id="42" dur="1000" fill="hold"/>
                                        <p:tgtEl>
                                          <p:spTgt spid="3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1000"/>
                                        <p:tgtEl>
                                          <p:spTgt spid="25"/>
                                        </p:tgtEl>
                                      </p:cBhvr>
                                    </p:animEffect>
                                    <p:anim calcmode="lin" valueType="num">
                                      <p:cBhvr>
                                        <p:cTn id="73" dur="1000" fill="hold"/>
                                        <p:tgtEl>
                                          <p:spTgt spid="25"/>
                                        </p:tgtEl>
                                        <p:attrNameLst>
                                          <p:attrName>ppt_x</p:attrName>
                                        </p:attrNameLst>
                                      </p:cBhvr>
                                      <p:tavLst>
                                        <p:tav tm="0">
                                          <p:val>
                                            <p:strVal val="#ppt_x"/>
                                          </p:val>
                                        </p:tav>
                                        <p:tav tm="100000">
                                          <p:val>
                                            <p:strVal val="#ppt_x"/>
                                          </p:val>
                                        </p:tav>
                                      </p:tavLst>
                                    </p:anim>
                                    <p:anim calcmode="lin" valueType="num">
                                      <p:cBhvr>
                                        <p:cTn id="7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p:cTn id="79" dur="1000" fill="hold"/>
                                        <p:tgtEl>
                                          <p:spTgt spid="35"/>
                                        </p:tgtEl>
                                        <p:attrNameLst>
                                          <p:attrName>ppt_w</p:attrName>
                                        </p:attrNameLst>
                                      </p:cBhvr>
                                      <p:tavLst>
                                        <p:tav tm="0">
                                          <p:val>
                                            <p:fltVal val="0"/>
                                          </p:val>
                                        </p:tav>
                                        <p:tav tm="100000">
                                          <p:val>
                                            <p:strVal val="#ppt_w"/>
                                          </p:val>
                                        </p:tav>
                                      </p:tavLst>
                                    </p:anim>
                                    <p:anim calcmode="lin" valueType="num">
                                      <p:cBhvr>
                                        <p:cTn id="80" dur="1000" fill="hold"/>
                                        <p:tgtEl>
                                          <p:spTgt spid="35"/>
                                        </p:tgtEl>
                                        <p:attrNameLst>
                                          <p:attrName>ppt_h</p:attrName>
                                        </p:attrNameLst>
                                      </p:cBhvr>
                                      <p:tavLst>
                                        <p:tav tm="0">
                                          <p:val>
                                            <p:fltVal val="0"/>
                                          </p:val>
                                        </p:tav>
                                        <p:tav tm="100000">
                                          <p:val>
                                            <p:strVal val="#ppt_h"/>
                                          </p:val>
                                        </p:tav>
                                      </p:tavLst>
                                    </p:anim>
                                    <p:anim calcmode="lin" valueType="num">
                                      <p:cBhvr>
                                        <p:cTn id="81"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35"/>
                                        </p:tgtEl>
                                        <p:attrNameLst>
                                          <p:attrName>ppt_y</p:attrName>
                                        </p:attrNameLst>
                                      </p:cBhvr>
                                      <p:tavLst>
                                        <p:tav tm="0" fmla="#ppt_y+(sin(-2*pi*(1-$))*-#ppt_x+cos(-2*pi*(1-$))*(1-#ppt_y))*(1-$)">
                                          <p:val>
                                            <p:fltVal val="0"/>
                                          </p:val>
                                        </p:tav>
                                        <p:tav tm="100000">
                                          <p:val>
                                            <p:fltVal val="1"/>
                                          </p:val>
                                        </p:tav>
                                      </p:tavLst>
                                    </p:anim>
                                  </p:childTnLst>
                                </p:cTn>
                              </p:par>
                              <p:par>
                                <p:cTn id="83" presetID="15" presetClass="entr" presetSubtype="0"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1000" fill="hold"/>
                                        <p:tgtEl>
                                          <p:spTgt spid="34"/>
                                        </p:tgtEl>
                                        <p:attrNameLst>
                                          <p:attrName>ppt_w</p:attrName>
                                        </p:attrNameLst>
                                      </p:cBhvr>
                                      <p:tavLst>
                                        <p:tav tm="0">
                                          <p:val>
                                            <p:fltVal val="0"/>
                                          </p:val>
                                        </p:tav>
                                        <p:tav tm="100000">
                                          <p:val>
                                            <p:strVal val="#ppt_w"/>
                                          </p:val>
                                        </p:tav>
                                      </p:tavLst>
                                    </p:anim>
                                    <p:anim calcmode="lin" valueType="num">
                                      <p:cBhvr>
                                        <p:cTn id="86" dur="1000" fill="hold"/>
                                        <p:tgtEl>
                                          <p:spTgt spid="34"/>
                                        </p:tgtEl>
                                        <p:attrNameLst>
                                          <p:attrName>ppt_h</p:attrName>
                                        </p:attrNameLst>
                                      </p:cBhvr>
                                      <p:tavLst>
                                        <p:tav tm="0">
                                          <p:val>
                                            <p:fltVal val="0"/>
                                          </p:val>
                                        </p:tav>
                                        <p:tav tm="100000">
                                          <p:val>
                                            <p:strVal val="#ppt_h"/>
                                          </p:val>
                                        </p:tav>
                                      </p:tavLst>
                                    </p:anim>
                                    <p:anim calcmode="lin" valueType="num">
                                      <p:cBhvr>
                                        <p:cTn id="87"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8" grpId="0" animBg="1"/>
      <p:bldP spid="29" grpId="0" animBg="1"/>
      <p:bldP spid="30" grpId="0" animBg="1"/>
      <p:bldP spid="31" grpId="0" animBg="1"/>
      <p:bldP spid="32" grpId="0" animBg="1"/>
      <p:bldP spid="33" grpId="0" animBg="1"/>
      <p:bldP spid="15" grpId="0" animBg="1"/>
      <p:bldP spid="14" grpId="0" animBg="1"/>
      <p:bldP spid="19" grpId="0" animBg="1"/>
      <p:bldP spid="18" grpId="0" animBg="1"/>
      <p:bldP spid="34"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CC8FCB-5C03-1763-F26F-4A4E78EA49F5}"/>
              </a:ext>
            </a:extLst>
          </p:cNvPr>
          <p:cNvPicPr>
            <a:picLocks noChangeAspect="1"/>
          </p:cNvPicPr>
          <p:nvPr/>
        </p:nvPicPr>
        <p:blipFill>
          <a:blip r:embed="rId4"/>
          <a:stretch>
            <a:fillRect/>
          </a:stretch>
        </p:blipFill>
        <p:spPr>
          <a:xfrm>
            <a:off x="2209466" y="1188723"/>
            <a:ext cx="5319223" cy="5137950"/>
          </a:xfrm>
          <a:prstGeom prst="rect">
            <a:avLst/>
          </a:prstGeom>
        </p:spPr>
      </p:pic>
      <p:sp>
        <p:nvSpPr>
          <p:cNvPr id="5" name="Title 4"/>
          <p:cNvSpPr>
            <a:spLocks noGrp="1"/>
          </p:cNvSpPr>
          <p:nvPr>
            <p:ph type="title"/>
          </p:nvPr>
        </p:nvSpPr>
        <p:spPr>
          <a:xfrm>
            <a:off x="381557" y="0"/>
            <a:ext cx="10512862" cy="1325563"/>
          </a:xfrm>
        </p:spPr>
        <p:txBody>
          <a:bodyPr>
            <a:normAutofit/>
          </a:bodyPr>
          <a:lstStyle/>
          <a:p>
            <a:r>
              <a:rPr lang="en-US" sz="4800" cap="all">
                <a:solidFill>
                  <a:schemeClr val="bg1"/>
                </a:solidFill>
                <a:latin typeface="Dosis ExtraBold" pitchFamily="2" charset="0"/>
                <a:ea typeface="Open Sans" panose="020B0606030504020204" pitchFamily="34" charset="0"/>
                <a:cs typeface="Open Sans" panose="020B0606030504020204" pitchFamily="34" charset="0"/>
              </a:rPr>
              <a:t>Non-TEFAP</a:t>
            </a:r>
            <a:r>
              <a:rPr lang="en-US" sz="4800" b="1" cap="all">
                <a:solidFill>
                  <a:schemeClr val="bg1"/>
                </a:solidFill>
                <a:latin typeface="Dosis ExtraBold" pitchFamily="2" charset="0"/>
                <a:ea typeface="Open Sans" panose="020B0606030504020204" pitchFamily="34" charset="0"/>
                <a:cs typeface="Open Sans" panose="020B0606030504020204" pitchFamily="34" charset="0"/>
              </a:rPr>
              <a:t> </a:t>
            </a:r>
            <a:r>
              <a:rPr lang="en-US" sz="4800" cap="all">
                <a:solidFill>
                  <a:schemeClr val="bg1"/>
                </a:solidFill>
                <a:latin typeface="Dosis" pitchFamily="2" charset="0"/>
                <a:ea typeface="Open Sans" panose="020B0606030504020204" pitchFamily="34" charset="0"/>
                <a:cs typeface="Open Sans" panose="020B0606030504020204" pitchFamily="34" charset="0"/>
              </a:rPr>
              <a:t>Services Entry</a:t>
            </a:r>
          </a:p>
        </p:txBody>
      </p:sp>
      <p:sp>
        <p:nvSpPr>
          <p:cNvPr id="3" name="Slide Number Placeholder 2"/>
          <p:cNvSpPr>
            <a:spLocks noGrp="1"/>
          </p:cNvSpPr>
          <p:nvPr>
            <p:ph type="sldNum" sz="quarter" idx="12"/>
          </p:nvPr>
        </p:nvSpPr>
        <p:spPr/>
        <p:txBody>
          <a:bodyPr/>
          <a:lstStyle/>
          <a:p>
            <a:fld id="{34C99D79-8A4B-4031-B1E0-AF26F8EDF2BC}" type="slidenum">
              <a:rPr lang="en-US" smtClean="0"/>
              <a:t>28</a:t>
            </a:fld>
            <a:endParaRPr lang="en-US"/>
          </a:p>
        </p:txBody>
      </p:sp>
      <p:sp>
        <p:nvSpPr>
          <p:cNvPr id="7" name="Rectangle 6">
            <a:extLst>
              <a:ext uri="{FF2B5EF4-FFF2-40B4-BE49-F238E27FC236}">
                <a16:creationId xmlns:a16="http://schemas.microsoft.com/office/drawing/2014/main" id="{4E91AD9A-9D01-AD40-BAD8-E46947FECC77}"/>
              </a:ext>
            </a:extLst>
          </p:cNvPr>
          <p:cNvSpPr/>
          <p:nvPr/>
        </p:nvSpPr>
        <p:spPr>
          <a:xfrm>
            <a:off x="0" y="0"/>
            <a:ext cx="303212" cy="6858000"/>
          </a:xfrm>
          <a:prstGeom prst="rect">
            <a:avLst/>
          </a:prstGeom>
          <a:solidFill>
            <a:srgbClr val="55BA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064"/>
              </a:solidFill>
            </a:endParaRPr>
          </a:p>
        </p:txBody>
      </p:sp>
      <p:sp>
        <p:nvSpPr>
          <p:cNvPr id="28" name="Arrow: Right 27">
            <a:extLst>
              <a:ext uri="{FF2B5EF4-FFF2-40B4-BE49-F238E27FC236}">
                <a16:creationId xmlns:a16="http://schemas.microsoft.com/office/drawing/2014/main" id="{EC25F225-9191-2691-EF33-FCB7B8AA4811}"/>
              </a:ext>
            </a:extLst>
          </p:cNvPr>
          <p:cNvSpPr/>
          <p:nvPr/>
        </p:nvSpPr>
        <p:spPr>
          <a:xfrm rot="9273213">
            <a:off x="7389813" y="5470728"/>
            <a:ext cx="1069308" cy="397097"/>
          </a:xfrm>
          <a:prstGeom prst="rightArrow">
            <a:avLst/>
          </a:prstGeom>
          <a:solidFill>
            <a:srgbClr val="F4436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C328E0-C615-1660-E2ED-53344E5B6432}"/>
              </a:ext>
            </a:extLst>
          </p:cNvPr>
          <p:cNvSpPr txBox="1"/>
          <p:nvPr/>
        </p:nvSpPr>
        <p:spPr>
          <a:xfrm rot="14179">
            <a:off x="8000483" y="5142471"/>
            <a:ext cx="1740074" cy="523220"/>
          </a:xfrm>
          <a:prstGeom prst="rect">
            <a:avLst/>
          </a:prstGeom>
          <a:solidFill>
            <a:srgbClr val="F4436D"/>
          </a:solidFill>
          <a:ln>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en-US" sz="1400" b="1" cap="all">
                <a:effectLst>
                  <a:outerShdw blurRad="38100" dist="38100" dir="2700000" algn="tl">
                    <a:srgbClr val="000000">
                      <a:alpha val="43137"/>
                    </a:srgbClr>
                  </a:outerShdw>
                </a:effectLst>
                <a:latin typeface="Dosis" pitchFamily="2" charset="0"/>
              </a:rPr>
              <a:t>Select Save to Register the Visit</a:t>
            </a:r>
          </a:p>
        </p:txBody>
      </p:sp>
      <p:pic>
        <p:nvPicPr>
          <p:cNvPr id="9" name="Picture 8">
            <a:extLst>
              <a:ext uri="{FF2B5EF4-FFF2-40B4-BE49-F238E27FC236}">
                <a16:creationId xmlns:a16="http://schemas.microsoft.com/office/drawing/2014/main" id="{74B720EB-F808-A34C-8C0D-54E6A5C1A7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spTree>
    <p:extLst>
      <p:ext uri="{BB962C8B-B14F-4D97-AF65-F5344CB8AC3E}">
        <p14:creationId xmlns:p14="http://schemas.microsoft.com/office/powerpoint/2010/main" val="13178751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F6F83CE-0D28-DCF4-E0CC-33A33E6D1E3E}"/>
              </a:ext>
            </a:extLst>
          </p:cNvPr>
          <p:cNvPicPr>
            <a:picLocks noChangeAspect="1"/>
          </p:cNvPicPr>
          <p:nvPr/>
        </p:nvPicPr>
        <p:blipFill>
          <a:blip r:embed="rId4"/>
          <a:stretch>
            <a:fillRect/>
          </a:stretch>
        </p:blipFill>
        <p:spPr>
          <a:xfrm>
            <a:off x="1519607" y="1561774"/>
            <a:ext cx="10287661" cy="5067626"/>
          </a:xfrm>
          <a:prstGeom prst="rect">
            <a:avLst/>
          </a:prstGeom>
        </p:spPr>
      </p:pic>
      <p:sp>
        <p:nvSpPr>
          <p:cNvPr id="5" name="Title 4"/>
          <p:cNvSpPr>
            <a:spLocks noGrp="1"/>
          </p:cNvSpPr>
          <p:nvPr>
            <p:ph type="title"/>
          </p:nvPr>
        </p:nvSpPr>
        <p:spPr>
          <a:xfrm>
            <a:off x="381557" y="-9488"/>
            <a:ext cx="10512862" cy="1325563"/>
          </a:xfrm>
        </p:spPr>
        <p:txBody>
          <a:bodyPr>
            <a:normAutofit/>
          </a:bodyPr>
          <a:lstStyle/>
          <a:p>
            <a:r>
              <a:rPr lang="en-US" sz="4800" b="1" cap="all">
                <a:solidFill>
                  <a:schemeClr val="bg1"/>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rPr>
              <a:t>Client Personal </a:t>
            </a:r>
            <a:r>
              <a:rPr lang="en-US" sz="4800" cap="all">
                <a:solidFill>
                  <a:schemeClr val="bg1"/>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rPr>
              <a:t>Page</a:t>
            </a:r>
          </a:p>
        </p:txBody>
      </p:sp>
      <p:sp>
        <p:nvSpPr>
          <p:cNvPr id="3" name="Slide Number Placeholder 2"/>
          <p:cNvSpPr>
            <a:spLocks noGrp="1"/>
          </p:cNvSpPr>
          <p:nvPr>
            <p:ph type="sldNum" sz="quarter" idx="12"/>
          </p:nvPr>
        </p:nvSpPr>
        <p:spPr/>
        <p:txBody>
          <a:bodyPr/>
          <a:lstStyle/>
          <a:p>
            <a:fld id="{34C99D79-8A4B-4031-B1E0-AF26F8EDF2BC}" type="slidenum">
              <a:rPr lang="en-US" smtClean="0"/>
              <a:t>29</a:t>
            </a:fld>
            <a:endParaRPr lang="en-US"/>
          </a:p>
        </p:txBody>
      </p:sp>
      <p:sp>
        <p:nvSpPr>
          <p:cNvPr id="7" name="Rectangle 6">
            <a:extLst>
              <a:ext uri="{FF2B5EF4-FFF2-40B4-BE49-F238E27FC236}">
                <a16:creationId xmlns:a16="http://schemas.microsoft.com/office/drawing/2014/main" id="{4E91AD9A-9D01-AD40-BAD8-E46947FECC77}"/>
              </a:ext>
            </a:extLst>
          </p:cNvPr>
          <p:cNvSpPr/>
          <p:nvPr/>
        </p:nvSpPr>
        <p:spPr>
          <a:xfrm>
            <a:off x="0" y="0"/>
            <a:ext cx="303212" cy="6858000"/>
          </a:xfrm>
          <a:prstGeom prst="rect">
            <a:avLst/>
          </a:prstGeom>
          <a:solidFill>
            <a:srgbClr val="55BA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064"/>
              </a:solidFill>
            </a:endParaRPr>
          </a:p>
        </p:txBody>
      </p:sp>
      <p:pic>
        <p:nvPicPr>
          <p:cNvPr id="9" name="Picture 8">
            <a:extLst>
              <a:ext uri="{FF2B5EF4-FFF2-40B4-BE49-F238E27FC236}">
                <a16:creationId xmlns:a16="http://schemas.microsoft.com/office/drawing/2014/main" id="{74B720EB-F808-A34C-8C0D-54E6A5C1A7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sp>
        <p:nvSpPr>
          <p:cNvPr id="10" name="Arrow: Right 9">
            <a:extLst>
              <a:ext uri="{FF2B5EF4-FFF2-40B4-BE49-F238E27FC236}">
                <a16:creationId xmlns:a16="http://schemas.microsoft.com/office/drawing/2014/main" id="{E7CB3AE7-4B41-F90B-C285-5185AFCEFBDE}"/>
              </a:ext>
            </a:extLst>
          </p:cNvPr>
          <p:cNvSpPr/>
          <p:nvPr/>
        </p:nvSpPr>
        <p:spPr>
          <a:xfrm rot="8855250">
            <a:off x="3580421" y="2250640"/>
            <a:ext cx="844723" cy="371291"/>
          </a:xfrm>
          <a:prstGeom prst="rightArrow">
            <a:avLst/>
          </a:prstGeom>
          <a:solidFill>
            <a:srgbClr val="ED952C"/>
          </a:solidFill>
          <a:ln>
            <a:solidFill>
              <a:schemeClr val="tx1"/>
            </a:solidFill>
          </a:ln>
          <a:effectLst>
            <a:glow rad="63500">
              <a:schemeClr val="bg1">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AE7FD7-F9E7-9776-1FC8-3DF31552E1F3}"/>
              </a:ext>
            </a:extLst>
          </p:cNvPr>
          <p:cNvSpPr txBox="1"/>
          <p:nvPr/>
        </p:nvSpPr>
        <p:spPr>
          <a:xfrm>
            <a:off x="4298485" y="2013385"/>
            <a:ext cx="2557927" cy="523220"/>
          </a:xfrm>
          <a:prstGeom prst="rect">
            <a:avLst/>
          </a:prstGeom>
          <a:solidFill>
            <a:srgbClr val="ED952C"/>
          </a:solidFill>
          <a:ln>
            <a:solidFill>
              <a:schemeClr val="tx1"/>
            </a:solidFill>
          </a:ln>
          <a:effectLst>
            <a:glow rad="63500">
              <a:schemeClr val="bg1">
                <a:alpha val="40000"/>
              </a:schemeClr>
            </a:glow>
            <a:outerShdw blurRad="50800" dist="38100" dir="2700000" algn="tl" rotWithShape="0">
              <a:prstClr val="black">
                <a:alpha val="40000"/>
              </a:prstClr>
            </a:outerShdw>
          </a:effectLst>
        </p:spPr>
        <p:txBody>
          <a:bodyPr wrap="square" rtlCol="0">
            <a:spAutoFit/>
          </a:bodyPr>
          <a:lstStyle/>
          <a:p>
            <a:r>
              <a:rPr lang="en-US" sz="1400" b="1" cap="all">
                <a:solidFill>
                  <a:schemeClr val="bg1"/>
                </a:solidFill>
                <a:effectLst>
                  <a:outerShdw blurRad="38100" dist="38100" dir="2700000" algn="tl">
                    <a:srgbClr val="000000">
                      <a:alpha val="43137"/>
                    </a:srgbClr>
                  </a:outerShdw>
                </a:effectLst>
                <a:latin typeface="Dosis" pitchFamily="2" charset="0"/>
              </a:rPr>
              <a:t>The Blue Tab is the page You’re Viewing</a:t>
            </a:r>
          </a:p>
        </p:txBody>
      </p:sp>
      <p:sp>
        <p:nvSpPr>
          <p:cNvPr id="16" name="Arrow: Right 15">
            <a:extLst>
              <a:ext uri="{FF2B5EF4-FFF2-40B4-BE49-F238E27FC236}">
                <a16:creationId xmlns:a16="http://schemas.microsoft.com/office/drawing/2014/main" id="{B62CCBB3-1A6D-8D90-C697-75057593EECC}"/>
              </a:ext>
            </a:extLst>
          </p:cNvPr>
          <p:cNvSpPr/>
          <p:nvPr/>
        </p:nvSpPr>
        <p:spPr>
          <a:xfrm rot="784834">
            <a:off x="9765452" y="2919128"/>
            <a:ext cx="615641" cy="397097"/>
          </a:xfrm>
          <a:prstGeom prst="rightArrow">
            <a:avLst/>
          </a:prstGeom>
          <a:solidFill>
            <a:srgbClr val="ED952C"/>
          </a:solidFill>
          <a:ln>
            <a:solidFill>
              <a:schemeClr val="tx1"/>
            </a:solidFill>
          </a:ln>
          <a:effectLst>
            <a:glow rad="63500">
              <a:schemeClr val="bg1">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092D88E-EBB7-48D3-142D-A389EDDCB022}"/>
              </a:ext>
            </a:extLst>
          </p:cNvPr>
          <p:cNvSpPr txBox="1"/>
          <p:nvPr/>
        </p:nvSpPr>
        <p:spPr>
          <a:xfrm>
            <a:off x="8482961" y="2609559"/>
            <a:ext cx="1346540" cy="523220"/>
          </a:xfrm>
          <a:prstGeom prst="rect">
            <a:avLst/>
          </a:prstGeom>
          <a:solidFill>
            <a:srgbClr val="ED952C"/>
          </a:solidFill>
          <a:ln>
            <a:solidFill>
              <a:schemeClr val="tx1"/>
            </a:solidFill>
          </a:ln>
          <a:effectLst>
            <a:glow rad="63500">
              <a:schemeClr val="bg1">
                <a:alpha val="40000"/>
              </a:schemeClr>
            </a:glow>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en-US" sz="1400" b="1" cap="all">
                <a:effectLst>
                  <a:outerShdw blurRad="38100" dist="38100" dir="2700000" algn="tl">
                    <a:srgbClr val="000000">
                      <a:alpha val="43137"/>
                    </a:srgbClr>
                  </a:outerShdw>
                </a:effectLst>
                <a:latin typeface="Dosis" pitchFamily="2" charset="0"/>
              </a:rPr>
              <a:t>Same Client Name and ID#</a:t>
            </a:r>
          </a:p>
        </p:txBody>
      </p:sp>
      <p:sp>
        <p:nvSpPr>
          <p:cNvPr id="22" name="Arrow: Right 21">
            <a:extLst>
              <a:ext uri="{FF2B5EF4-FFF2-40B4-BE49-F238E27FC236}">
                <a16:creationId xmlns:a16="http://schemas.microsoft.com/office/drawing/2014/main" id="{293EEF20-34E9-1A11-E061-23B389D3CE60}"/>
              </a:ext>
            </a:extLst>
          </p:cNvPr>
          <p:cNvSpPr/>
          <p:nvPr/>
        </p:nvSpPr>
        <p:spPr>
          <a:xfrm rot="5400000">
            <a:off x="9774262" y="6110639"/>
            <a:ext cx="492618" cy="377281"/>
          </a:xfrm>
          <a:prstGeom prst="rightArrow">
            <a:avLst/>
          </a:prstGeom>
          <a:solidFill>
            <a:schemeClr val="dk1">
              <a:alpha val="50000"/>
            </a:schemeClr>
          </a:solidFill>
          <a:ln>
            <a:solidFill>
              <a:schemeClr val="tx1"/>
            </a:solidFill>
          </a:ln>
          <a:effectLst>
            <a:glow rad="63500">
              <a:schemeClr val="bg1">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2B06758-3C52-1097-AF5C-1E4376005144}"/>
              </a:ext>
            </a:extLst>
          </p:cNvPr>
          <p:cNvSpPr txBox="1"/>
          <p:nvPr/>
        </p:nvSpPr>
        <p:spPr>
          <a:xfrm>
            <a:off x="8532812" y="5344180"/>
            <a:ext cx="2245505" cy="523220"/>
          </a:xfrm>
          <a:prstGeom prst="rect">
            <a:avLst/>
          </a:prstGeom>
          <a:solidFill>
            <a:schemeClr val="dk1">
              <a:alpha val="50000"/>
            </a:schemeClr>
          </a:solidFill>
          <a:ln>
            <a:solidFill>
              <a:schemeClr val="tx1"/>
            </a:solidFill>
          </a:ln>
          <a:effectLst>
            <a:glow rad="63500">
              <a:schemeClr val="bg1">
                <a:alpha val="40000"/>
              </a:schemeClr>
            </a:glow>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en-US" sz="1400" b="1" cap="all">
                <a:effectLst>
                  <a:outerShdw blurRad="38100" dist="38100" dir="2700000" algn="tl">
                    <a:srgbClr val="000000">
                      <a:alpha val="43137"/>
                    </a:srgbClr>
                  </a:outerShdw>
                </a:effectLst>
                <a:latin typeface="Dosis" pitchFamily="2" charset="0"/>
              </a:rPr>
              <a:t>Be Sure to Complete all * Fields &amp; scroll Down </a:t>
            </a:r>
          </a:p>
        </p:txBody>
      </p:sp>
      <p:sp>
        <p:nvSpPr>
          <p:cNvPr id="2" name="Arrow: Right 1">
            <a:extLst>
              <a:ext uri="{FF2B5EF4-FFF2-40B4-BE49-F238E27FC236}">
                <a16:creationId xmlns:a16="http://schemas.microsoft.com/office/drawing/2014/main" id="{904BA611-FE0B-0D7C-85A6-A950701ED9C2}"/>
              </a:ext>
            </a:extLst>
          </p:cNvPr>
          <p:cNvSpPr/>
          <p:nvPr/>
        </p:nvSpPr>
        <p:spPr>
          <a:xfrm rot="5400000">
            <a:off x="9360873" y="6118250"/>
            <a:ext cx="492618" cy="377281"/>
          </a:xfrm>
          <a:prstGeom prst="rightArrow">
            <a:avLst/>
          </a:prstGeom>
          <a:solidFill>
            <a:schemeClr val="dk1">
              <a:alpha val="50000"/>
            </a:schemeClr>
          </a:solidFill>
          <a:ln>
            <a:solidFill>
              <a:schemeClr val="tx1"/>
            </a:solidFill>
          </a:ln>
          <a:effectLst>
            <a:glow rad="63500">
              <a:schemeClr val="bg1">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78842C9A-E6D5-7B50-4BD3-404F93A31A04}"/>
              </a:ext>
            </a:extLst>
          </p:cNvPr>
          <p:cNvSpPr/>
          <p:nvPr/>
        </p:nvSpPr>
        <p:spPr>
          <a:xfrm rot="5400000">
            <a:off x="8924439" y="6110638"/>
            <a:ext cx="492618" cy="377281"/>
          </a:xfrm>
          <a:prstGeom prst="rightArrow">
            <a:avLst/>
          </a:prstGeom>
          <a:solidFill>
            <a:schemeClr val="dk1">
              <a:alpha val="50000"/>
            </a:schemeClr>
          </a:solidFill>
          <a:ln>
            <a:solidFill>
              <a:schemeClr val="tx1"/>
            </a:solidFill>
          </a:ln>
          <a:effectLst>
            <a:glow rad="63500">
              <a:schemeClr val="bg1">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99DFE816-C04A-D244-5E7E-FE3E95E1BC81}"/>
              </a:ext>
            </a:extLst>
          </p:cNvPr>
          <p:cNvSpPr/>
          <p:nvPr/>
        </p:nvSpPr>
        <p:spPr>
          <a:xfrm rot="2255382">
            <a:off x="2257400" y="1883523"/>
            <a:ext cx="703744" cy="377281"/>
          </a:xfrm>
          <a:prstGeom prst="rightArrow">
            <a:avLst/>
          </a:prstGeom>
          <a:solidFill>
            <a:srgbClr val="ED952C"/>
          </a:solidFill>
          <a:ln>
            <a:solidFill>
              <a:schemeClr val="tx1"/>
            </a:solidFill>
          </a:ln>
          <a:effectLst>
            <a:glow rad="63500">
              <a:schemeClr val="bg1">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D2C6F0D-888A-28EF-BEB2-882442626063}"/>
              </a:ext>
            </a:extLst>
          </p:cNvPr>
          <p:cNvSpPr txBox="1"/>
          <p:nvPr/>
        </p:nvSpPr>
        <p:spPr>
          <a:xfrm>
            <a:off x="489574" y="1529197"/>
            <a:ext cx="1970047" cy="738664"/>
          </a:xfrm>
          <a:prstGeom prst="rect">
            <a:avLst/>
          </a:prstGeom>
          <a:solidFill>
            <a:srgbClr val="ED952C"/>
          </a:solidFill>
          <a:ln>
            <a:solidFill>
              <a:schemeClr val="tx1"/>
            </a:solidFill>
          </a:ln>
          <a:effectLst>
            <a:glow rad="63500">
              <a:schemeClr val="bg1">
                <a:alpha val="40000"/>
              </a:schemeClr>
            </a:glow>
            <a:outerShdw blurRad="50800" dist="38100" dir="2700000" algn="tl" rotWithShape="0">
              <a:prstClr val="black">
                <a:alpha val="40000"/>
              </a:prstClr>
            </a:outerShdw>
          </a:effectLst>
        </p:spPr>
        <p:txBody>
          <a:bodyPr wrap="square" rtlCol="0">
            <a:spAutoFit/>
          </a:bodyPr>
          <a:lstStyle/>
          <a:p>
            <a:r>
              <a:rPr lang="en-US" sz="1400" b="1" cap="all">
                <a:solidFill>
                  <a:schemeClr val="bg1"/>
                </a:solidFill>
                <a:effectLst>
                  <a:outerShdw blurRad="38100" dist="38100" dir="2700000" algn="tl">
                    <a:srgbClr val="000000">
                      <a:alpha val="43137"/>
                    </a:srgbClr>
                  </a:outerShdw>
                </a:effectLst>
                <a:latin typeface="Dosis" pitchFamily="2" charset="0"/>
              </a:rPr>
              <a:t>The Same Alert Notes Show at the Top of each Page</a:t>
            </a:r>
          </a:p>
        </p:txBody>
      </p:sp>
    </p:spTree>
    <p:extLst>
      <p:ext uri="{BB962C8B-B14F-4D97-AF65-F5344CB8AC3E}">
        <p14:creationId xmlns:p14="http://schemas.microsoft.com/office/powerpoint/2010/main" val="13305263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10"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6" grpId="0" animBg="1"/>
      <p:bldP spid="17" grpId="0" animBg="1"/>
      <p:bldP spid="22" grpId="0" animBg="1"/>
      <p:bldP spid="23" grpId="0" animBg="1"/>
      <p:bldP spid="2" grpId="0" animBg="1"/>
      <p:bldP spid="4" grpId="0" animBg="1"/>
      <p:bldP spid="6"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436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4839-1D2B-846F-22AB-72D8AEAEAD6B}"/>
              </a:ext>
            </a:extLst>
          </p:cNvPr>
          <p:cNvSpPr>
            <a:spLocks noGrp="1"/>
          </p:cNvSpPr>
          <p:nvPr>
            <p:ph type="title"/>
          </p:nvPr>
        </p:nvSpPr>
        <p:spPr>
          <a:xfrm>
            <a:off x="652063" y="1981200"/>
            <a:ext cx="5670949" cy="3537141"/>
          </a:xfrm>
        </p:spPr>
        <p:txBody>
          <a:bodyPr vert="horz" lIns="91440" tIns="45720" rIns="91440" bIns="45720" rtlCol="0" anchor="t">
            <a:normAutofit/>
          </a:bodyPr>
          <a:lstStyle/>
          <a:p>
            <a:pPr defTabSz="914400"/>
            <a:r>
              <a:rPr lang="en-US" sz="7200" cap="all">
                <a:effectLst>
                  <a:outerShdw blurRad="38100" dist="38100" dir="2700000" algn="tl">
                    <a:srgbClr val="000000">
                      <a:alpha val="43137"/>
                    </a:srgbClr>
                  </a:outerShdw>
                </a:effectLst>
                <a:latin typeface="Dosis ExtraBold" pitchFamily="2" charset="0"/>
              </a:rPr>
              <a:t>What is Link2Feed &amp; Why Use it?</a:t>
            </a:r>
          </a:p>
        </p:txBody>
      </p:sp>
      <p:sp>
        <p:nvSpPr>
          <p:cNvPr id="18" name="Freeform: Shape 17">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5786" y="381000"/>
            <a:ext cx="633303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Logo&#10;&#10;Description automatically generated">
            <a:extLst>
              <a:ext uri="{FF2B5EF4-FFF2-40B4-BE49-F238E27FC236}">
                <a16:creationId xmlns:a16="http://schemas.microsoft.com/office/drawing/2014/main" id="{FDE3B963-FFEF-9645-775A-2AE70A7ADDFD}"/>
              </a:ext>
            </a:extLst>
          </p:cNvPr>
          <p:cNvPicPr>
            <a:picLocks noChangeAspect="1"/>
          </p:cNvPicPr>
          <p:nvPr/>
        </p:nvPicPr>
        <p:blipFill rotWithShape="1">
          <a:blip r:embed="rId3">
            <a:extLst>
              <a:ext uri="{28A0092B-C50C-407E-A947-70E740481C1C}">
                <a14:useLocalDpi xmlns:a14="http://schemas.microsoft.com/office/drawing/2010/main" val="0"/>
              </a:ext>
            </a:extLst>
          </a:blip>
          <a:srcRect b="37604"/>
          <a:stretch/>
        </p:blipFill>
        <p:spPr>
          <a:xfrm>
            <a:off x="6334344" y="228601"/>
            <a:ext cx="6018213" cy="6705600"/>
          </a:xfrm>
          <a:prstGeom prst="rect">
            <a:avLst/>
          </a:prstGeom>
        </p:spPr>
      </p:pic>
    </p:spTree>
    <p:extLst>
      <p:ext uri="{BB962C8B-B14F-4D97-AF65-F5344CB8AC3E}">
        <p14:creationId xmlns:p14="http://schemas.microsoft.com/office/powerpoint/2010/main" val="20207376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67D771-5447-0CE7-DB26-68DEA6D71DB5}"/>
              </a:ext>
            </a:extLst>
          </p:cNvPr>
          <p:cNvPicPr>
            <a:picLocks noChangeAspect="1"/>
          </p:cNvPicPr>
          <p:nvPr/>
        </p:nvPicPr>
        <p:blipFill>
          <a:blip r:embed="rId4"/>
          <a:stretch>
            <a:fillRect/>
          </a:stretch>
        </p:blipFill>
        <p:spPr>
          <a:xfrm>
            <a:off x="1370012" y="1498095"/>
            <a:ext cx="10512862" cy="5173260"/>
          </a:xfrm>
          <a:prstGeom prst="rect">
            <a:avLst/>
          </a:prstGeom>
          <a:ln>
            <a:solidFill>
              <a:schemeClr val="tx1"/>
            </a:solidFill>
          </a:ln>
        </p:spPr>
      </p:pic>
      <p:sp>
        <p:nvSpPr>
          <p:cNvPr id="5" name="Title 4"/>
          <p:cNvSpPr>
            <a:spLocks noGrp="1"/>
          </p:cNvSpPr>
          <p:nvPr>
            <p:ph type="title"/>
          </p:nvPr>
        </p:nvSpPr>
        <p:spPr>
          <a:xfrm>
            <a:off x="381557" y="5245"/>
            <a:ext cx="11501317" cy="1325563"/>
          </a:xfrm>
        </p:spPr>
        <p:txBody>
          <a:bodyPr>
            <a:normAutofit/>
          </a:bodyPr>
          <a:lstStyle/>
          <a:p>
            <a:r>
              <a:rPr lang="en-US" sz="4800" b="1" cap="all">
                <a:solidFill>
                  <a:schemeClr val="bg1"/>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rPr>
              <a:t>Client Personal Page Continued</a:t>
            </a:r>
            <a:br>
              <a:rPr lang="en-US" sz="4800" b="1" cap="all">
                <a:solidFill>
                  <a:schemeClr val="bg1"/>
                </a:solidFill>
                <a:effectLst>
                  <a:outerShdw blurRad="38100" dist="38100" dir="2700000" algn="tl">
                    <a:srgbClr val="000000">
                      <a:alpha val="43137"/>
                    </a:srgbClr>
                  </a:outerShdw>
                </a:effectLst>
                <a:latin typeface="Dosis SemiBold" pitchFamily="2" charset="0"/>
                <a:ea typeface="Open Sans" panose="020B0606030504020204" pitchFamily="34" charset="0"/>
                <a:cs typeface="Open Sans" panose="020B0606030504020204" pitchFamily="34" charset="0"/>
              </a:rPr>
            </a:br>
            <a:r>
              <a:rPr lang="en-US" sz="1800" cap="all">
                <a:solidFill>
                  <a:schemeClr val="bg1"/>
                </a:solidFill>
                <a:effectLst>
                  <a:outerShdw blurRad="38100" dist="38100" dir="2700000" algn="tl">
                    <a:srgbClr val="000000">
                      <a:alpha val="43137"/>
                    </a:srgbClr>
                  </a:outerShdw>
                </a:effectLst>
                <a:latin typeface="Dosis" pitchFamily="2" charset="0"/>
                <a:ea typeface="Open Sans" panose="020B0606030504020204" pitchFamily="34" charset="0"/>
                <a:cs typeface="Open Sans" panose="020B0606030504020204" pitchFamily="34" charset="0"/>
              </a:rPr>
              <a:t>(Bottom) </a:t>
            </a:r>
            <a:r>
              <a:rPr lang="en-US" sz="1800" i="1" cap="all">
                <a:solidFill>
                  <a:schemeClr val="bg1"/>
                </a:solidFill>
                <a:effectLst>
                  <a:outerShdw blurRad="38100" dist="38100" dir="2700000" algn="tl">
                    <a:srgbClr val="000000">
                      <a:alpha val="43137"/>
                    </a:srgbClr>
                  </a:outerShdw>
                </a:effectLst>
                <a:latin typeface="Dosis" pitchFamily="2" charset="0"/>
                <a:ea typeface="Open Sans" panose="020B0606030504020204" pitchFamily="34" charset="0"/>
                <a:cs typeface="Open Sans" panose="020B0606030504020204" pitchFamily="34" charset="0"/>
              </a:rPr>
              <a:t>Households</a:t>
            </a:r>
            <a:endParaRPr lang="en-US" sz="3600" cap="all">
              <a:solidFill>
                <a:schemeClr val="bg1"/>
              </a:solidFill>
              <a:effectLst>
                <a:outerShdw blurRad="38100" dist="38100" dir="2700000" algn="tl">
                  <a:srgbClr val="000000">
                    <a:alpha val="43137"/>
                  </a:srgbClr>
                </a:outerShdw>
              </a:effectLst>
              <a:latin typeface="Dosis" pitchFamily="2" charset="0"/>
              <a:ea typeface="Open Sans" panose="020B0606030504020204" pitchFamily="34" charset="0"/>
              <a:cs typeface="Open Sans" panose="020B0606030504020204" pitchFamily="34" charset="0"/>
            </a:endParaRPr>
          </a:p>
        </p:txBody>
      </p:sp>
      <p:sp>
        <p:nvSpPr>
          <p:cNvPr id="3" name="Slide Number Placeholder 2"/>
          <p:cNvSpPr>
            <a:spLocks noGrp="1"/>
          </p:cNvSpPr>
          <p:nvPr>
            <p:ph type="sldNum" sz="quarter" idx="12"/>
          </p:nvPr>
        </p:nvSpPr>
        <p:spPr/>
        <p:txBody>
          <a:bodyPr/>
          <a:lstStyle/>
          <a:p>
            <a:fld id="{34C99D79-8A4B-4031-B1E0-AF26F8EDF2BC}" type="slidenum">
              <a:rPr lang="en-US" smtClean="0"/>
              <a:t>30</a:t>
            </a:fld>
            <a:endParaRPr lang="en-US"/>
          </a:p>
        </p:txBody>
      </p:sp>
      <p:sp>
        <p:nvSpPr>
          <p:cNvPr id="7" name="Rectangle 6">
            <a:extLst>
              <a:ext uri="{FF2B5EF4-FFF2-40B4-BE49-F238E27FC236}">
                <a16:creationId xmlns:a16="http://schemas.microsoft.com/office/drawing/2014/main" id="{4E91AD9A-9D01-AD40-BAD8-E46947FECC77}"/>
              </a:ext>
            </a:extLst>
          </p:cNvPr>
          <p:cNvSpPr/>
          <p:nvPr/>
        </p:nvSpPr>
        <p:spPr>
          <a:xfrm>
            <a:off x="0" y="0"/>
            <a:ext cx="303212" cy="6858000"/>
          </a:xfrm>
          <a:prstGeom prst="rect">
            <a:avLst/>
          </a:prstGeom>
          <a:solidFill>
            <a:srgbClr val="55BA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064"/>
              </a:solidFill>
            </a:endParaRPr>
          </a:p>
        </p:txBody>
      </p:sp>
      <p:pic>
        <p:nvPicPr>
          <p:cNvPr id="9" name="Picture 8">
            <a:extLst>
              <a:ext uri="{FF2B5EF4-FFF2-40B4-BE49-F238E27FC236}">
                <a16:creationId xmlns:a16="http://schemas.microsoft.com/office/drawing/2014/main" id="{74B720EB-F808-A34C-8C0D-54E6A5C1A7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sp>
        <p:nvSpPr>
          <p:cNvPr id="10" name="Arrow: Right 9">
            <a:extLst>
              <a:ext uri="{FF2B5EF4-FFF2-40B4-BE49-F238E27FC236}">
                <a16:creationId xmlns:a16="http://schemas.microsoft.com/office/drawing/2014/main" id="{E7CB3AE7-4B41-F90B-C285-5185AFCEFBDE}"/>
              </a:ext>
            </a:extLst>
          </p:cNvPr>
          <p:cNvSpPr/>
          <p:nvPr/>
        </p:nvSpPr>
        <p:spPr>
          <a:xfrm rot="2253126">
            <a:off x="8643772" y="4458734"/>
            <a:ext cx="2204868" cy="371291"/>
          </a:xfrm>
          <a:prstGeom prst="rightArrow">
            <a:avLst/>
          </a:prstGeom>
          <a:solidFill>
            <a:srgbClr val="ED952C"/>
          </a:solidFill>
          <a:ln>
            <a:solidFill>
              <a:schemeClr val="tx1"/>
            </a:solidFill>
          </a:ln>
          <a:effectLst>
            <a:glow rad="63500">
              <a:srgbClr val="ED952C">
                <a:alpha val="4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AE7FD7-F9E7-9776-1FC8-3DF31552E1F3}"/>
              </a:ext>
            </a:extLst>
          </p:cNvPr>
          <p:cNvSpPr txBox="1"/>
          <p:nvPr/>
        </p:nvSpPr>
        <p:spPr>
          <a:xfrm>
            <a:off x="6656249" y="3739815"/>
            <a:ext cx="2557927" cy="523220"/>
          </a:xfrm>
          <a:prstGeom prst="rect">
            <a:avLst/>
          </a:prstGeom>
          <a:solidFill>
            <a:srgbClr val="ED952C"/>
          </a:solidFill>
          <a:ln>
            <a:solidFill>
              <a:schemeClr val="tx1"/>
            </a:solidFill>
          </a:ln>
          <a:effectLst>
            <a:glow rad="63500">
              <a:srgbClr val="ED952C">
                <a:alpha val="40000"/>
              </a:srgbClr>
            </a:glow>
            <a:outerShdw blurRad="50800" dist="38100" dir="2700000" algn="tl" rotWithShape="0">
              <a:prstClr val="black">
                <a:alpha val="40000"/>
              </a:prstClr>
            </a:outerShdw>
          </a:effectLst>
        </p:spPr>
        <p:txBody>
          <a:bodyPr wrap="square" rtlCol="0">
            <a:spAutoFit/>
          </a:bodyPr>
          <a:lstStyle/>
          <a:p>
            <a:r>
              <a:rPr lang="en-US" sz="1400" b="1" cap="all">
                <a:solidFill>
                  <a:schemeClr val="bg1"/>
                </a:solidFill>
                <a:effectLst>
                  <a:outerShdw blurRad="38100" dist="38100" dir="2700000" algn="tl">
                    <a:srgbClr val="000000">
                      <a:alpha val="43137"/>
                    </a:srgbClr>
                  </a:outerShdw>
                </a:effectLst>
                <a:latin typeface="Dosis" pitchFamily="2" charset="0"/>
              </a:rPr>
              <a:t>To Edit Household Member</a:t>
            </a:r>
          </a:p>
          <a:p>
            <a:r>
              <a:rPr lang="en-US" sz="1400" i="1" cap="all">
                <a:solidFill>
                  <a:schemeClr val="bg1"/>
                </a:solidFill>
                <a:effectLst>
                  <a:outerShdw blurRad="38100" dist="38100" dir="2700000" algn="tl">
                    <a:srgbClr val="000000">
                      <a:alpha val="43137"/>
                    </a:srgbClr>
                  </a:outerShdw>
                </a:effectLst>
                <a:latin typeface="Dosis" pitchFamily="2" charset="0"/>
              </a:rPr>
              <a:t>What we use most</a:t>
            </a:r>
          </a:p>
        </p:txBody>
      </p:sp>
      <p:sp>
        <p:nvSpPr>
          <p:cNvPr id="16" name="Arrow: Right 15">
            <a:extLst>
              <a:ext uri="{FF2B5EF4-FFF2-40B4-BE49-F238E27FC236}">
                <a16:creationId xmlns:a16="http://schemas.microsoft.com/office/drawing/2014/main" id="{B62CCBB3-1A6D-8D90-C697-75057593EECC}"/>
              </a:ext>
            </a:extLst>
          </p:cNvPr>
          <p:cNvSpPr/>
          <p:nvPr/>
        </p:nvSpPr>
        <p:spPr>
          <a:xfrm rot="784834">
            <a:off x="2165222" y="5172073"/>
            <a:ext cx="615641" cy="397097"/>
          </a:xfrm>
          <a:prstGeom prst="rightArrow">
            <a:avLst/>
          </a:prstGeom>
          <a:solidFill>
            <a:srgbClr val="ED952C"/>
          </a:solidFill>
          <a:ln>
            <a:solidFill>
              <a:schemeClr val="tx1"/>
            </a:solidFill>
          </a:ln>
          <a:effectLst>
            <a:glow rad="63500">
              <a:srgbClr val="ED952C">
                <a:alpha val="4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092D88E-EBB7-48D3-142D-A389EDDCB022}"/>
              </a:ext>
            </a:extLst>
          </p:cNvPr>
          <p:cNvSpPr txBox="1"/>
          <p:nvPr/>
        </p:nvSpPr>
        <p:spPr>
          <a:xfrm>
            <a:off x="878083" y="4953000"/>
            <a:ext cx="1346540" cy="1384995"/>
          </a:xfrm>
          <a:prstGeom prst="rect">
            <a:avLst/>
          </a:prstGeom>
          <a:solidFill>
            <a:srgbClr val="ED952C"/>
          </a:solidFill>
          <a:ln>
            <a:solidFill>
              <a:schemeClr val="tx1"/>
            </a:solidFill>
          </a:ln>
          <a:effectLst>
            <a:glow rad="63500">
              <a:srgbClr val="ED952C">
                <a:alpha val="40000"/>
              </a:srgbClr>
            </a:glow>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en-US" sz="1400" b="1" cap="all">
                <a:effectLst>
                  <a:outerShdw blurRad="38100" dist="38100" dir="2700000" algn="tl">
                    <a:srgbClr val="000000">
                      <a:alpha val="43137"/>
                    </a:srgbClr>
                  </a:outerShdw>
                </a:effectLst>
                <a:latin typeface="Dosis" pitchFamily="2" charset="0"/>
              </a:rPr>
              <a:t>Check to Make Sure Household Members are All included and Correct</a:t>
            </a:r>
          </a:p>
        </p:txBody>
      </p:sp>
      <p:sp>
        <p:nvSpPr>
          <p:cNvPr id="8" name="Arrow: Right 7">
            <a:extLst>
              <a:ext uri="{FF2B5EF4-FFF2-40B4-BE49-F238E27FC236}">
                <a16:creationId xmlns:a16="http://schemas.microsoft.com/office/drawing/2014/main" id="{4BA825E1-EC2D-7D48-32CC-4182DAB715E4}"/>
              </a:ext>
            </a:extLst>
          </p:cNvPr>
          <p:cNvSpPr/>
          <p:nvPr/>
        </p:nvSpPr>
        <p:spPr>
          <a:xfrm rot="20578759">
            <a:off x="10198710" y="6039025"/>
            <a:ext cx="696119" cy="371291"/>
          </a:xfrm>
          <a:prstGeom prst="rightArrow">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2B06758-3C52-1097-AF5C-1E4376005144}"/>
              </a:ext>
            </a:extLst>
          </p:cNvPr>
          <p:cNvSpPr txBox="1"/>
          <p:nvPr/>
        </p:nvSpPr>
        <p:spPr>
          <a:xfrm>
            <a:off x="7161212" y="5394514"/>
            <a:ext cx="3119542" cy="1169551"/>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400" b="1" cap="all">
                <a:effectLst>
                  <a:outerShdw blurRad="38100" dist="38100" dir="2700000" algn="tl">
                    <a:srgbClr val="000000">
                      <a:alpha val="43137"/>
                    </a:srgbClr>
                  </a:outerShdw>
                </a:effectLst>
                <a:latin typeface="Dosis" pitchFamily="2" charset="0"/>
              </a:rPr>
              <a:t>After Entering/Verifying all Data</a:t>
            </a:r>
          </a:p>
          <a:p>
            <a:endParaRPr lang="en-US" sz="1400" b="1" cap="all">
              <a:effectLst>
                <a:outerShdw blurRad="38100" dist="38100" dir="2700000" algn="tl">
                  <a:srgbClr val="000000">
                    <a:alpha val="43137"/>
                  </a:srgbClr>
                </a:outerShdw>
              </a:effectLst>
              <a:latin typeface="Dosis" pitchFamily="2" charset="0"/>
            </a:endParaRPr>
          </a:p>
          <a:p>
            <a:r>
              <a:rPr lang="en-US" sz="1400" b="1" cap="all">
                <a:effectLst>
                  <a:outerShdw blurRad="38100" dist="38100" dir="2700000" algn="tl">
                    <a:srgbClr val="000000">
                      <a:alpha val="43137"/>
                    </a:srgbClr>
                  </a:outerShdw>
                </a:effectLst>
                <a:latin typeface="Dosis" pitchFamily="2" charset="0"/>
              </a:rPr>
              <a:t>Tap on </a:t>
            </a:r>
            <a:r>
              <a:rPr lang="en-US" sz="1400" b="1" i="1" cap="all">
                <a:solidFill>
                  <a:schemeClr val="bg1"/>
                </a:solidFill>
                <a:effectLst>
                  <a:outerShdw blurRad="38100" dist="38100" dir="2700000" algn="tl">
                    <a:srgbClr val="000000">
                      <a:alpha val="43137"/>
                    </a:srgbClr>
                  </a:outerShdw>
                </a:effectLst>
                <a:latin typeface="Dosis" pitchFamily="2" charset="0"/>
              </a:rPr>
              <a:t>Save &amp; Next  </a:t>
            </a:r>
            <a:r>
              <a:rPr lang="en-US" sz="1400" b="1" cap="all">
                <a:effectLst>
                  <a:outerShdw blurRad="38100" dist="38100" dir="2700000" algn="tl">
                    <a:srgbClr val="000000">
                      <a:alpha val="43137"/>
                    </a:srgbClr>
                  </a:outerShdw>
                </a:effectLst>
                <a:latin typeface="Dosis" pitchFamily="2" charset="0"/>
              </a:rPr>
              <a:t>to Save all fields and move to Monthly Income Page</a:t>
            </a:r>
          </a:p>
        </p:txBody>
      </p:sp>
      <p:sp>
        <p:nvSpPr>
          <p:cNvPr id="18" name="Arrow: Right 17">
            <a:extLst>
              <a:ext uri="{FF2B5EF4-FFF2-40B4-BE49-F238E27FC236}">
                <a16:creationId xmlns:a16="http://schemas.microsoft.com/office/drawing/2014/main" id="{7363A32B-3F54-2D52-B24E-FEEF6813D06E}"/>
              </a:ext>
            </a:extLst>
          </p:cNvPr>
          <p:cNvSpPr/>
          <p:nvPr/>
        </p:nvSpPr>
        <p:spPr>
          <a:xfrm rot="4052351">
            <a:off x="9894765" y="4236271"/>
            <a:ext cx="1821527" cy="371291"/>
          </a:xfrm>
          <a:prstGeom prst="rightArrow">
            <a:avLst/>
          </a:prstGeom>
          <a:solidFill>
            <a:srgbClr val="ED952C"/>
          </a:solidFill>
          <a:ln>
            <a:solidFill>
              <a:schemeClr val="tx1"/>
            </a:solidFill>
          </a:ln>
          <a:effectLst>
            <a:glow rad="63500">
              <a:srgbClr val="ED952C">
                <a:alpha val="4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960457-172C-D862-D343-DF20C71D6B16}"/>
              </a:ext>
            </a:extLst>
          </p:cNvPr>
          <p:cNvSpPr txBox="1"/>
          <p:nvPr/>
        </p:nvSpPr>
        <p:spPr>
          <a:xfrm>
            <a:off x="9383201" y="2560141"/>
            <a:ext cx="1550725" cy="1384995"/>
          </a:xfrm>
          <a:prstGeom prst="rect">
            <a:avLst/>
          </a:prstGeom>
          <a:solidFill>
            <a:srgbClr val="ED952C"/>
          </a:solidFill>
          <a:ln>
            <a:solidFill>
              <a:schemeClr val="tx1"/>
            </a:solidFill>
          </a:ln>
          <a:effectLst>
            <a:glow rad="63500">
              <a:srgbClr val="ED952C">
                <a:alpha val="40000"/>
              </a:srgbClr>
            </a:glow>
            <a:outerShdw blurRad="50800" dist="38100" dir="2700000" algn="tl" rotWithShape="0">
              <a:prstClr val="black">
                <a:alpha val="40000"/>
              </a:prstClr>
            </a:outerShdw>
          </a:effectLst>
        </p:spPr>
        <p:txBody>
          <a:bodyPr wrap="square" rtlCol="0">
            <a:spAutoFit/>
          </a:bodyPr>
          <a:lstStyle/>
          <a:p>
            <a:r>
              <a:rPr lang="en-US" sz="1400" b="1" cap="all">
                <a:solidFill>
                  <a:schemeClr val="bg1"/>
                </a:solidFill>
                <a:effectLst>
                  <a:outerShdw blurRad="38100" dist="38100" dir="2700000" algn="tl">
                    <a:srgbClr val="000000">
                      <a:alpha val="43137"/>
                    </a:srgbClr>
                  </a:outerShdw>
                </a:effectLst>
                <a:latin typeface="Dosis" pitchFamily="2" charset="0"/>
              </a:rPr>
              <a:t>To Remove a household Member </a:t>
            </a:r>
            <a:r>
              <a:rPr lang="en-US" sz="1400" cap="all">
                <a:solidFill>
                  <a:schemeClr val="bg1"/>
                </a:solidFill>
                <a:effectLst>
                  <a:outerShdw blurRad="38100" dist="38100" dir="2700000" algn="tl">
                    <a:srgbClr val="000000">
                      <a:alpha val="43137"/>
                    </a:srgbClr>
                  </a:outerShdw>
                </a:effectLst>
                <a:latin typeface="Dosis" pitchFamily="2" charset="0"/>
              </a:rPr>
              <a:t>(they’re still in the system, just not this household)</a:t>
            </a:r>
          </a:p>
        </p:txBody>
      </p:sp>
      <p:sp>
        <p:nvSpPr>
          <p:cNvPr id="20" name="Arrow: Right 19">
            <a:extLst>
              <a:ext uri="{FF2B5EF4-FFF2-40B4-BE49-F238E27FC236}">
                <a16:creationId xmlns:a16="http://schemas.microsoft.com/office/drawing/2014/main" id="{E624FB17-652A-981A-13D7-B23F81F55E6D}"/>
              </a:ext>
            </a:extLst>
          </p:cNvPr>
          <p:cNvSpPr/>
          <p:nvPr/>
        </p:nvSpPr>
        <p:spPr>
          <a:xfrm rot="5400000">
            <a:off x="11188858" y="4458734"/>
            <a:ext cx="365124" cy="371291"/>
          </a:xfrm>
          <a:prstGeom prst="rightArrow">
            <a:avLst/>
          </a:prstGeom>
          <a:solidFill>
            <a:srgbClr val="ED952C"/>
          </a:solidFill>
          <a:ln>
            <a:solidFill>
              <a:schemeClr val="tx1"/>
            </a:solidFill>
          </a:ln>
          <a:effectLst>
            <a:glow rad="63500">
              <a:srgbClr val="ED952C">
                <a:alpha val="4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DAB6E36-6DFB-59CA-CE8E-D832430123A9}"/>
              </a:ext>
            </a:extLst>
          </p:cNvPr>
          <p:cNvSpPr txBox="1"/>
          <p:nvPr/>
        </p:nvSpPr>
        <p:spPr>
          <a:xfrm>
            <a:off x="11032253" y="3739426"/>
            <a:ext cx="1109555" cy="738664"/>
          </a:xfrm>
          <a:prstGeom prst="rect">
            <a:avLst/>
          </a:prstGeom>
          <a:solidFill>
            <a:srgbClr val="ED952C"/>
          </a:solidFill>
          <a:ln>
            <a:solidFill>
              <a:schemeClr val="tx1"/>
            </a:solidFill>
          </a:ln>
          <a:effectLst>
            <a:glow rad="63500">
              <a:srgbClr val="ED952C">
                <a:alpha val="40000"/>
              </a:srgbClr>
            </a:glow>
            <a:outerShdw blurRad="50800" dist="38100" dir="2700000" algn="tl" rotWithShape="0">
              <a:prstClr val="black">
                <a:alpha val="40000"/>
              </a:prstClr>
            </a:outerShdw>
          </a:effectLst>
        </p:spPr>
        <p:txBody>
          <a:bodyPr wrap="square" rtlCol="0">
            <a:spAutoFit/>
          </a:bodyPr>
          <a:lstStyle/>
          <a:p>
            <a:r>
              <a:rPr lang="en-US" sz="1400" b="1" cap="all">
                <a:solidFill>
                  <a:schemeClr val="bg1"/>
                </a:solidFill>
                <a:effectLst>
                  <a:outerShdw blurRad="38100" dist="38100" dir="2700000" algn="tl">
                    <a:srgbClr val="000000">
                      <a:alpha val="43137"/>
                    </a:srgbClr>
                  </a:outerShdw>
                </a:effectLst>
                <a:latin typeface="Dosis" pitchFamily="2" charset="0"/>
              </a:rPr>
              <a:t>To Add New </a:t>
            </a:r>
            <a:r>
              <a:rPr lang="en-US" sz="1400" b="1" cap="all" err="1">
                <a:solidFill>
                  <a:schemeClr val="bg1"/>
                </a:solidFill>
                <a:effectLst>
                  <a:outerShdw blurRad="38100" dist="38100" dir="2700000" algn="tl">
                    <a:srgbClr val="000000">
                      <a:alpha val="43137"/>
                    </a:srgbClr>
                  </a:outerShdw>
                </a:effectLst>
                <a:latin typeface="Dosis" pitchFamily="2" charset="0"/>
              </a:rPr>
              <a:t>MemBer</a:t>
            </a:r>
            <a:endParaRPr lang="en-US" sz="1400" b="1" cap="all">
              <a:solidFill>
                <a:schemeClr val="bg1"/>
              </a:solidFill>
              <a:effectLst>
                <a:outerShdw blurRad="38100" dist="38100" dir="2700000" algn="tl">
                  <a:srgbClr val="000000">
                    <a:alpha val="43137"/>
                  </a:srgbClr>
                </a:outerShdw>
              </a:effectLst>
              <a:latin typeface="Dosis" pitchFamily="2" charset="0"/>
            </a:endParaRPr>
          </a:p>
        </p:txBody>
      </p:sp>
    </p:spTree>
    <p:extLst>
      <p:ext uri="{BB962C8B-B14F-4D97-AF65-F5344CB8AC3E}">
        <p14:creationId xmlns:p14="http://schemas.microsoft.com/office/powerpoint/2010/main" val="30722179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900" decel="100000" fill="hold"/>
                                        <p:tgtEl>
                                          <p:spTgt spid="2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6" grpId="0" animBg="1"/>
      <p:bldP spid="17" grpId="0" animBg="1"/>
      <p:bldP spid="8" grpId="0" animBg="1"/>
      <p:bldP spid="23" grpId="0" animBg="1"/>
      <p:bldP spid="18" grpId="0" animBg="1"/>
      <p:bldP spid="19" grpId="0" animBg="1"/>
      <p:bldP spid="20"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218D7FF-A06A-649D-1799-4B3EED2317F5}"/>
              </a:ext>
            </a:extLst>
          </p:cNvPr>
          <p:cNvPicPr>
            <a:picLocks noChangeAspect="1"/>
          </p:cNvPicPr>
          <p:nvPr/>
        </p:nvPicPr>
        <p:blipFill>
          <a:blip r:embed="rId4"/>
          <a:stretch>
            <a:fillRect/>
          </a:stretch>
        </p:blipFill>
        <p:spPr>
          <a:xfrm>
            <a:off x="912417" y="1270661"/>
            <a:ext cx="10973197" cy="5450816"/>
          </a:xfrm>
          <a:prstGeom prst="rect">
            <a:avLst/>
          </a:prstGeom>
        </p:spPr>
      </p:pic>
      <p:sp>
        <p:nvSpPr>
          <p:cNvPr id="5" name="Title 4"/>
          <p:cNvSpPr>
            <a:spLocks noGrp="1"/>
          </p:cNvSpPr>
          <p:nvPr>
            <p:ph type="title"/>
          </p:nvPr>
        </p:nvSpPr>
        <p:spPr>
          <a:xfrm>
            <a:off x="379412" y="9051"/>
            <a:ext cx="10512862" cy="1325563"/>
          </a:xfrm>
        </p:spPr>
        <p:txBody>
          <a:bodyPr>
            <a:normAutofit/>
          </a:bodyPr>
          <a:lstStyle/>
          <a:p>
            <a:r>
              <a:rPr lang="en-US" sz="4800" b="1" cap="all">
                <a:solidFill>
                  <a:schemeClr val="bg1"/>
                </a:solidFill>
                <a:latin typeface="Dosis ExtraBold" pitchFamily="2" charset="0"/>
                <a:ea typeface="Open Sans" panose="020B0606030504020204" pitchFamily="34" charset="0"/>
                <a:cs typeface="Open Sans" panose="020B0606030504020204" pitchFamily="34" charset="0"/>
              </a:rPr>
              <a:t>Client Monthly Services Page</a:t>
            </a:r>
            <a:br>
              <a:rPr lang="en-US" sz="4800" b="1" cap="all">
                <a:solidFill>
                  <a:schemeClr val="bg1"/>
                </a:solidFill>
                <a:latin typeface="Dosis ExtraBold" pitchFamily="2" charset="0"/>
                <a:ea typeface="Open Sans" panose="020B0606030504020204" pitchFamily="34" charset="0"/>
                <a:cs typeface="Open Sans" panose="020B0606030504020204" pitchFamily="34" charset="0"/>
              </a:rPr>
            </a:br>
            <a:r>
              <a:rPr lang="en-US" sz="1800" i="1" cap="all">
                <a:solidFill>
                  <a:schemeClr val="bg1"/>
                </a:solidFill>
                <a:effectLst>
                  <a:outerShdw blurRad="38100" dist="38100" dir="2700000" algn="tl">
                    <a:srgbClr val="000000">
                      <a:alpha val="43137"/>
                    </a:srgbClr>
                  </a:outerShdw>
                </a:effectLst>
                <a:latin typeface="Dosis" pitchFamily="2" charset="0"/>
                <a:ea typeface="Open Sans" panose="020B0606030504020204" pitchFamily="34" charset="0"/>
                <a:cs typeface="Open Sans" panose="020B0606030504020204" pitchFamily="34" charset="0"/>
              </a:rPr>
              <a:t>where you’re sent after Save &amp; Next in  Personal Page</a:t>
            </a:r>
            <a:endParaRPr lang="en-US" sz="4800" b="1" cap="all">
              <a:solidFill>
                <a:schemeClr val="bg1"/>
              </a:solidFill>
              <a:latin typeface="Dosis ExtraBold" pitchFamily="2" charset="0"/>
              <a:ea typeface="Open Sans" panose="020B0606030504020204" pitchFamily="34" charset="0"/>
              <a:cs typeface="Open Sans" panose="020B0606030504020204" pitchFamily="34" charset="0"/>
            </a:endParaRPr>
          </a:p>
        </p:txBody>
      </p:sp>
      <p:sp>
        <p:nvSpPr>
          <p:cNvPr id="3" name="Slide Number Placeholder 2"/>
          <p:cNvSpPr>
            <a:spLocks noGrp="1"/>
          </p:cNvSpPr>
          <p:nvPr>
            <p:ph type="sldNum" sz="quarter" idx="12"/>
          </p:nvPr>
        </p:nvSpPr>
        <p:spPr/>
        <p:txBody>
          <a:bodyPr/>
          <a:lstStyle/>
          <a:p>
            <a:fld id="{34C99D79-8A4B-4031-B1E0-AF26F8EDF2BC}" type="slidenum">
              <a:rPr lang="en-US" smtClean="0"/>
              <a:t>31</a:t>
            </a:fld>
            <a:endParaRPr lang="en-US"/>
          </a:p>
        </p:txBody>
      </p:sp>
      <p:sp>
        <p:nvSpPr>
          <p:cNvPr id="7" name="Rectangle 6">
            <a:extLst>
              <a:ext uri="{FF2B5EF4-FFF2-40B4-BE49-F238E27FC236}">
                <a16:creationId xmlns:a16="http://schemas.microsoft.com/office/drawing/2014/main" id="{4E91AD9A-9D01-AD40-BAD8-E46947FECC77}"/>
              </a:ext>
            </a:extLst>
          </p:cNvPr>
          <p:cNvSpPr/>
          <p:nvPr/>
        </p:nvSpPr>
        <p:spPr>
          <a:xfrm>
            <a:off x="0" y="0"/>
            <a:ext cx="303212" cy="6858000"/>
          </a:xfrm>
          <a:prstGeom prst="rect">
            <a:avLst/>
          </a:prstGeom>
          <a:solidFill>
            <a:srgbClr val="55BA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064"/>
              </a:solidFill>
            </a:endParaRPr>
          </a:p>
        </p:txBody>
      </p:sp>
      <p:pic>
        <p:nvPicPr>
          <p:cNvPr id="9" name="Picture 8">
            <a:extLst>
              <a:ext uri="{FF2B5EF4-FFF2-40B4-BE49-F238E27FC236}">
                <a16:creationId xmlns:a16="http://schemas.microsoft.com/office/drawing/2014/main" id="{74B720EB-F808-A34C-8C0D-54E6A5C1A7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sp>
        <p:nvSpPr>
          <p:cNvPr id="6" name="Arrow: Right 5">
            <a:extLst>
              <a:ext uri="{FF2B5EF4-FFF2-40B4-BE49-F238E27FC236}">
                <a16:creationId xmlns:a16="http://schemas.microsoft.com/office/drawing/2014/main" id="{2F2A4424-9C58-D0B7-8CBD-5D20AC5D3B9B}"/>
              </a:ext>
            </a:extLst>
          </p:cNvPr>
          <p:cNvSpPr/>
          <p:nvPr/>
        </p:nvSpPr>
        <p:spPr>
          <a:xfrm rot="11937441">
            <a:off x="6266493" y="4544982"/>
            <a:ext cx="1604471" cy="484632"/>
          </a:xfrm>
          <a:prstGeom prst="rightArrow">
            <a:avLst/>
          </a:prstGeom>
          <a:solidFill>
            <a:srgbClr val="ED952C"/>
          </a:solidFill>
          <a:ln>
            <a:solidFill>
              <a:schemeClr val="tx1"/>
            </a:solidFill>
          </a:ln>
          <a:effectLst>
            <a:glow rad="63500">
              <a:srgbClr val="ED952C">
                <a:alpha val="4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E7CB3AE7-4B41-F90B-C285-5185AFCEFBDE}"/>
              </a:ext>
            </a:extLst>
          </p:cNvPr>
          <p:cNvSpPr/>
          <p:nvPr/>
        </p:nvSpPr>
        <p:spPr>
          <a:xfrm rot="9490512">
            <a:off x="3085157" y="1923393"/>
            <a:ext cx="844723" cy="371291"/>
          </a:xfrm>
          <a:prstGeom prst="rightArrow">
            <a:avLst/>
          </a:prstGeom>
          <a:solidFill>
            <a:srgbClr val="ED952C"/>
          </a:solidFill>
          <a:ln>
            <a:solidFill>
              <a:schemeClr val="tx1"/>
            </a:solidFill>
          </a:ln>
          <a:effectLst>
            <a:glow rad="63500">
              <a:srgbClr val="ED952C">
                <a:alpha val="4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AE7FD7-F9E7-9776-1FC8-3DF31552E1F3}"/>
              </a:ext>
            </a:extLst>
          </p:cNvPr>
          <p:cNvSpPr txBox="1"/>
          <p:nvPr/>
        </p:nvSpPr>
        <p:spPr>
          <a:xfrm>
            <a:off x="3852954" y="1619374"/>
            <a:ext cx="1903086" cy="523220"/>
          </a:xfrm>
          <a:prstGeom prst="rect">
            <a:avLst/>
          </a:prstGeom>
          <a:solidFill>
            <a:srgbClr val="ED952C"/>
          </a:solidFill>
          <a:ln>
            <a:solidFill>
              <a:schemeClr val="tx1"/>
            </a:solidFill>
          </a:ln>
          <a:effectLst>
            <a:glow rad="63500">
              <a:srgbClr val="ED952C">
                <a:alpha val="40000"/>
              </a:srgbClr>
            </a:glow>
            <a:outerShdw blurRad="50800" dist="38100" dir="2700000" algn="tl" rotWithShape="0">
              <a:prstClr val="black">
                <a:alpha val="40000"/>
              </a:prstClr>
            </a:outerShdw>
          </a:effectLst>
        </p:spPr>
        <p:txBody>
          <a:bodyPr wrap="square" rtlCol="0">
            <a:spAutoFit/>
          </a:bodyPr>
          <a:lstStyle/>
          <a:p>
            <a:r>
              <a:rPr lang="en-US" sz="1400" b="1" cap="all">
                <a:solidFill>
                  <a:schemeClr val="bg1"/>
                </a:solidFill>
                <a:effectLst>
                  <a:outerShdw blurRad="38100" dist="38100" dir="2700000" algn="tl">
                    <a:srgbClr val="000000">
                      <a:alpha val="43137"/>
                    </a:srgbClr>
                  </a:outerShdw>
                </a:effectLst>
                <a:latin typeface="Dosis" pitchFamily="2" charset="0"/>
              </a:rPr>
              <a:t>Monthly Income Tab is Blue</a:t>
            </a:r>
          </a:p>
        </p:txBody>
      </p:sp>
      <p:sp>
        <p:nvSpPr>
          <p:cNvPr id="21" name="Arrow: Right 20">
            <a:extLst>
              <a:ext uri="{FF2B5EF4-FFF2-40B4-BE49-F238E27FC236}">
                <a16:creationId xmlns:a16="http://schemas.microsoft.com/office/drawing/2014/main" id="{E91939C1-54EE-4D73-47A0-3E6148F2B4C7}"/>
              </a:ext>
            </a:extLst>
          </p:cNvPr>
          <p:cNvSpPr/>
          <p:nvPr/>
        </p:nvSpPr>
        <p:spPr>
          <a:xfrm rot="784834">
            <a:off x="10620870" y="6135436"/>
            <a:ext cx="615641" cy="397097"/>
          </a:xfrm>
          <a:prstGeom prst="rightArrow">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242C095D-CA63-146C-C533-5C78A99C6B1F}"/>
              </a:ext>
            </a:extLst>
          </p:cNvPr>
          <p:cNvSpPr/>
          <p:nvPr/>
        </p:nvSpPr>
        <p:spPr>
          <a:xfrm rot="10800000">
            <a:off x="5103810" y="5130201"/>
            <a:ext cx="2903000" cy="484632"/>
          </a:xfrm>
          <a:prstGeom prst="rightArrow">
            <a:avLst/>
          </a:prstGeom>
          <a:solidFill>
            <a:srgbClr val="ED952C"/>
          </a:solidFill>
          <a:ln>
            <a:solidFill>
              <a:schemeClr val="tx1"/>
            </a:solidFill>
          </a:ln>
          <a:effectLst>
            <a:glow rad="63500">
              <a:srgbClr val="ED952C">
                <a:alpha val="4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D583200-F18D-0E4D-0174-A12C547906DD}"/>
              </a:ext>
            </a:extLst>
          </p:cNvPr>
          <p:cNvSpPr txBox="1"/>
          <p:nvPr/>
        </p:nvSpPr>
        <p:spPr>
          <a:xfrm>
            <a:off x="9637632" y="6015693"/>
            <a:ext cx="1112542" cy="523220"/>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400" b="1" cap="all">
                <a:effectLst>
                  <a:outerShdw blurRad="38100" dist="38100" dir="2700000" algn="tl">
                    <a:srgbClr val="000000">
                      <a:alpha val="43137"/>
                    </a:srgbClr>
                  </a:outerShdw>
                </a:effectLst>
                <a:latin typeface="Dosis" pitchFamily="2" charset="0"/>
              </a:rPr>
              <a:t>Click Save</a:t>
            </a:r>
          </a:p>
          <a:p>
            <a:r>
              <a:rPr lang="en-US" sz="1400" b="1" cap="all">
                <a:effectLst>
                  <a:outerShdw blurRad="38100" dist="38100" dir="2700000" algn="tl">
                    <a:srgbClr val="000000">
                      <a:alpha val="43137"/>
                    </a:srgbClr>
                  </a:outerShdw>
                </a:effectLst>
                <a:latin typeface="Dosis" pitchFamily="2" charset="0"/>
              </a:rPr>
              <a:t>&amp; Next</a:t>
            </a:r>
          </a:p>
        </p:txBody>
      </p:sp>
      <p:sp>
        <p:nvSpPr>
          <p:cNvPr id="11" name="TextBox 10">
            <a:extLst>
              <a:ext uri="{FF2B5EF4-FFF2-40B4-BE49-F238E27FC236}">
                <a16:creationId xmlns:a16="http://schemas.microsoft.com/office/drawing/2014/main" id="{D472769A-90E0-AF08-6FEB-6C8B6C9D501B}"/>
              </a:ext>
            </a:extLst>
          </p:cNvPr>
          <p:cNvSpPr txBox="1"/>
          <p:nvPr/>
        </p:nvSpPr>
        <p:spPr>
          <a:xfrm>
            <a:off x="7694612" y="4665942"/>
            <a:ext cx="1600200" cy="1384995"/>
          </a:xfrm>
          <a:prstGeom prst="rect">
            <a:avLst/>
          </a:prstGeom>
          <a:solidFill>
            <a:srgbClr val="ED952C"/>
          </a:solidFill>
          <a:ln>
            <a:solidFill>
              <a:schemeClr val="tx1"/>
            </a:solidFill>
          </a:ln>
          <a:effectLst>
            <a:glow rad="63500">
              <a:srgbClr val="ED952C">
                <a:alpha val="40000"/>
              </a:srgbClr>
            </a:glow>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en-US" sz="1400" b="1" cap="all">
                <a:effectLst>
                  <a:outerShdw blurRad="38100" dist="38100" dir="2700000" algn="tl">
                    <a:srgbClr val="000000">
                      <a:alpha val="43137"/>
                    </a:srgbClr>
                  </a:outerShdw>
                </a:effectLst>
                <a:latin typeface="Dosis" pitchFamily="2" charset="0"/>
              </a:rPr>
              <a:t>Fill out all Applicable Benefits Fields &amp; the Monthly Household Income</a:t>
            </a:r>
          </a:p>
        </p:txBody>
      </p:sp>
    </p:spTree>
    <p:extLst>
      <p:ext uri="{BB962C8B-B14F-4D97-AF65-F5344CB8AC3E}">
        <p14:creationId xmlns:p14="http://schemas.microsoft.com/office/powerpoint/2010/main" val="19094708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900" decel="100000" fill="hold"/>
                                        <p:tgtEl>
                                          <p:spTgt spid="2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900" decel="100000" fill="hold"/>
                                        <p:tgtEl>
                                          <p:spTgt spid="2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21" grpId="0" animBg="1"/>
      <p:bldP spid="24" grpId="0" animBg="1"/>
      <p:bldP spid="2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F3FE660-2134-F852-38A8-B89139AAA35A}"/>
              </a:ext>
            </a:extLst>
          </p:cNvPr>
          <p:cNvPicPr>
            <a:picLocks noChangeAspect="1"/>
          </p:cNvPicPr>
          <p:nvPr/>
        </p:nvPicPr>
        <p:blipFill>
          <a:blip r:embed="rId4"/>
          <a:stretch>
            <a:fillRect/>
          </a:stretch>
        </p:blipFill>
        <p:spPr>
          <a:xfrm>
            <a:off x="608012" y="1452061"/>
            <a:ext cx="11283911" cy="5237460"/>
          </a:xfrm>
          <a:prstGeom prst="rect">
            <a:avLst/>
          </a:prstGeom>
        </p:spPr>
      </p:pic>
      <p:sp>
        <p:nvSpPr>
          <p:cNvPr id="5" name="Title 4"/>
          <p:cNvSpPr>
            <a:spLocks noGrp="1"/>
          </p:cNvSpPr>
          <p:nvPr>
            <p:ph type="title"/>
          </p:nvPr>
        </p:nvSpPr>
        <p:spPr>
          <a:xfrm>
            <a:off x="387310" y="0"/>
            <a:ext cx="10512862" cy="1325563"/>
          </a:xfrm>
        </p:spPr>
        <p:txBody>
          <a:bodyPr>
            <a:normAutofit/>
          </a:bodyPr>
          <a:lstStyle/>
          <a:p>
            <a:r>
              <a:rPr lang="en-US" sz="4800" b="1" cap="all">
                <a:solidFill>
                  <a:schemeClr val="bg1"/>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rPr>
              <a:t>Client Services Page</a:t>
            </a:r>
            <a:br>
              <a:rPr lang="en-US" sz="4800" b="1" cap="all">
                <a:solidFill>
                  <a:schemeClr val="bg1"/>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rPr>
            </a:br>
            <a:r>
              <a:rPr lang="en-US" sz="1800" i="1" cap="all">
                <a:solidFill>
                  <a:schemeClr val="bg1"/>
                </a:solidFill>
                <a:effectLst>
                  <a:outerShdw blurRad="38100" dist="38100" dir="2700000" algn="tl">
                    <a:srgbClr val="000000">
                      <a:alpha val="43137"/>
                    </a:srgbClr>
                  </a:outerShdw>
                </a:effectLst>
                <a:latin typeface="Dosis" pitchFamily="2" charset="0"/>
                <a:ea typeface="Open Sans" panose="020B0606030504020204" pitchFamily="34" charset="0"/>
                <a:cs typeface="Open Sans" panose="020B0606030504020204" pitchFamily="34" charset="0"/>
              </a:rPr>
              <a:t>where you’re sent after Save &amp; Next in Monthly Income</a:t>
            </a:r>
            <a:endParaRPr lang="en-US" sz="4800" i="1" cap="all">
              <a:solidFill>
                <a:schemeClr val="bg1"/>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endParaRPr>
          </a:p>
        </p:txBody>
      </p:sp>
      <p:sp>
        <p:nvSpPr>
          <p:cNvPr id="3" name="Slide Number Placeholder 2"/>
          <p:cNvSpPr>
            <a:spLocks noGrp="1"/>
          </p:cNvSpPr>
          <p:nvPr>
            <p:ph type="sldNum" sz="quarter" idx="12"/>
          </p:nvPr>
        </p:nvSpPr>
        <p:spPr/>
        <p:txBody>
          <a:bodyPr/>
          <a:lstStyle/>
          <a:p>
            <a:fld id="{34C99D79-8A4B-4031-B1E0-AF26F8EDF2BC}" type="slidenum">
              <a:rPr lang="en-US" smtClean="0"/>
              <a:t>32</a:t>
            </a:fld>
            <a:endParaRPr lang="en-US"/>
          </a:p>
        </p:txBody>
      </p:sp>
      <p:sp>
        <p:nvSpPr>
          <p:cNvPr id="7" name="Rectangle 6">
            <a:extLst>
              <a:ext uri="{FF2B5EF4-FFF2-40B4-BE49-F238E27FC236}">
                <a16:creationId xmlns:a16="http://schemas.microsoft.com/office/drawing/2014/main" id="{4E91AD9A-9D01-AD40-BAD8-E46947FECC77}"/>
              </a:ext>
            </a:extLst>
          </p:cNvPr>
          <p:cNvSpPr/>
          <p:nvPr/>
        </p:nvSpPr>
        <p:spPr>
          <a:xfrm>
            <a:off x="0" y="0"/>
            <a:ext cx="303212" cy="6858000"/>
          </a:xfrm>
          <a:prstGeom prst="rect">
            <a:avLst/>
          </a:prstGeom>
          <a:solidFill>
            <a:srgbClr val="55BA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064"/>
              </a:solidFill>
            </a:endParaRPr>
          </a:p>
        </p:txBody>
      </p:sp>
      <p:pic>
        <p:nvPicPr>
          <p:cNvPr id="9" name="Picture 8">
            <a:extLst>
              <a:ext uri="{FF2B5EF4-FFF2-40B4-BE49-F238E27FC236}">
                <a16:creationId xmlns:a16="http://schemas.microsoft.com/office/drawing/2014/main" id="{74B720EB-F808-A34C-8C0D-54E6A5C1A7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sp>
        <p:nvSpPr>
          <p:cNvPr id="6" name="Arrow: Right 5">
            <a:extLst>
              <a:ext uri="{FF2B5EF4-FFF2-40B4-BE49-F238E27FC236}">
                <a16:creationId xmlns:a16="http://schemas.microsoft.com/office/drawing/2014/main" id="{2F2A4424-9C58-D0B7-8CBD-5D20AC5D3B9B}"/>
              </a:ext>
            </a:extLst>
          </p:cNvPr>
          <p:cNvSpPr/>
          <p:nvPr/>
        </p:nvSpPr>
        <p:spPr>
          <a:xfrm rot="11937441">
            <a:off x="5597373" y="5364151"/>
            <a:ext cx="994078" cy="484632"/>
          </a:xfrm>
          <a:prstGeom prst="rightArrow">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E7CB3AE7-4B41-F90B-C285-5185AFCEFBDE}"/>
              </a:ext>
            </a:extLst>
          </p:cNvPr>
          <p:cNvSpPr/>
          <p:nvPr/>
        </p:nvSpPr>
        <p:spPr>
          <a:xfrm rot="8855250">
            <a:off x="4125984" y="2200112"/>
            <a:ext cx="844723" cy="371291"/>
          </a:xfrm>
          <a:prstGeom prst="rightArrow">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472769A-90E0-AF08-6FEB-6C8B6C9D501B}"/>
              </a:ext>
            </a:extLst>
          </p:cNvPr>
          <p:cNvSpPr txBox="1"/>
          <p:nvPr/>
        </p:nvSpPr>
        <p:spPr>
          <a:xfrm>
            <a:off x="6475412" y="5446726"/>
            <a:ext cx="3354089" cy="738664"/>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400" b="1" cap="all">
                <a:effectLst>
                  <a:outerShdw blurRad="38100" dist="38100" dir="2700000" algn="tl">
                    <a:srgbClr val="000000">
                      <a:alpha val="43137"/>
                    </a:srgbClr>
                  </a:outerShdw>
                </a:effectLst>
                <a:latin typeface="Dosis" pitchFamily="2" charset="0"/>
              </a:rPr>
              <a:t>If you haven’t Registered the Visit Yet, Select This Bar  &amp; follow Instructions As stated before</a:t>
            </a:r>
          </a:p>
        </p:txBody>
      </p:sp>
      <p:sp>
        <p:nvSpPr>
          <p:cNvPr id="13" name="TextBox 12">
            <a:extLst>
              <a:ext uri="{FF2B5EF4-FFF2-40B4-BE49-F238E27FC236}">
                <a16:creationId xmlns:a16="http://schemas.microsoft.com/office/drawing/2014/main" id="{71AE7FD7-F9E7-9776-1FC8-3DF31552E1F3}"/>
              </a:ext>
            </a:extLst>
          </p:cNvPr>
          <p:cNvSpPr txBox="1"/>
          <p:nvPr/>
        </p:nvSpPr>
        <p:spPr>
          <a:xfrm>
            <a:off x="4724726" y="1539118"/>
            <a:ext cx="1979286" cy="954107"/>
          </a:xfrm>
          <a:prstGeom prst="rect">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400" b="1" cap="all">
                <a:solidFill>
                  <a:schemeClr val="bg1"/>
                </a:solidFill>
                <a:effectLst>
                  <a:outerShdw blurRad="38100" dist="38100" dir="2700000" algn="tl">
                    <a:srgbClr val="000000">
                      <a:alpha val="43137"/>
                    </a:srgbClr>
                  </a:outerShdw>
                </a:effectLst>
                <a:latin typeface="Dosis" pitchFamily="2" charset="0"/>
              </a:rPr>
              <a:t>After Save &amp; Next in Monthly Income, System moves to Service Page</a:t>
            </a:r>
          </a:p>
        </p:txBody>
      </p:sp>
      <p:pic>
        <p:nvPicPr>
          <p:cNvPr id="21" name="Picture 20">
            <a:extLst>
              <a:ext uri="{FF2B5EF4-FFF2-40B4-BE49-F238E27FC236}">
                <a16:creationId xmlns:a16="http://schemas.microsoft.com/office/drawing/2014/main" id="{B51CBDCE-EE60-803F-0D5D-51FA1FD9F2D9}"/>
              </a:ext>
            </a:extLst>
          </p:cNvPr>
          <p:cNvPicPr>
            <a:picLocks noChangeAspect="1"/>
          </p:cNvPicPr>
          <p:nvPr/>
        </p:nvPicPr>
        <p:blipFill>
          <a:blip r:embed="rId6"/>
          <a:stretch>
            <a:fillRect/>
          </a:stretch>
        </p:blipFill>
        <p:spPr>
          <a:xfrm>
            <a:off x="7800124" y="984544"/>
            <a:ext cx="171474" cy="171474"/>
          </a:xfrm>
          <a:prstGeom prst="rect">
            <a:avLst/>
          </a:prstGeom>
        </p:spPr>
      </p:pic>
      <p:sp>
        <p:nvSpPr>
          <p:cNvPr id="2" name="Arrow: Right 1">
            <a:extLst>
              <a:ext uri="{FF2B5EF4-FFF2-40B4-BE49-F238E27FC236}">
                <a16:creationId xmlns:a16="http://schemas.microsoft.com/office/drawing/2014/main" id="{60C1F560-588D-5DD4-BDBA-A0655B283F7C}"/>
              </a:ext>
            </a:extLst>
          </p:cNvPr>
          <p:cNvSpPr/>
          <p:nvPr/>
        </p:nvSpPr>
        <p:spPr>
          <a:xfrm rot="11937441">
            <a:off x="5079373" y="2739128"/>
            <a:ext cx="994078" cy="484632"/>
          </a:xfrm>
          <a:prstGeom prst="rightArrow">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DB51E0E-FE13-BF4E-671D-532DB02852E3}"/>
              </a:ext>
            </a:extLst>
          </p:cNvPr>
          <p:cNvSpPr txBox="1"/>
          <p:nvPr/>
        </p:nvSpPr>
        <p:spPr>
          <a:xfrm>
            <a:off x="5957413" y="2821703"/>
            <a:ext cx="2880200" cy="523220"/>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400" b="1" cap="all">
                <a:effectLst>
                  <a:outerShdw blurRad="38100" dist="38100" dir="2700000" algn="tl">
                    <a:srgbClr val="000000">
                      <a:alpha val="43137"/>
                    </a:srgbClr>
                  </a:outerShdw>
                </a:effectLst>
                <a:latin typeface="Dosis" pitchFamily="2" charset="0"/>
              </a:rPr>
              <a:t>If you need to update the Notes,</a:t>
            </a:r>
          </a:p>
          <a:p>
            <a:r>
              <a:rPr lang="en-US" sz="1400" b="1" cap="all">
                <a:effectLst>
                  <a:outerShdw blurRad="38100" dist="38100" dir="2700000" algn="tl">
                    <a:srgbClr val="000000">
                      <a:alpha val="43137"/>
                    </a:srgbClr>
                  </a:outerShdw>
                </a:effectLst>
                <a:latin typeface="Dosis" pitchFamily="2" charset="0"/>
              </a:rPr>
              <a:t>Click on this Notes Tab</a:t>
            </a:r>
          </a:p>
        </p:txBody>
      </p:sp>
    </p:spTree>
    <p:extLst>
      <p:ext uri="{BB962C8B-B14F-4D97-AF65-F5344CB8AC3E}">
        <p14:creationId xmlns:p14="http://schemas.microsoft.com/office/powerpoint/2010/main" val="36869215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900" decel="100000" fill="hold"/>
                                        <p:tgtEl>
                                          <p:spTgt spid="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3"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
                                        <p:tgtEl>
                                          <p:spTgt spid="12"/>
                                        </p:tgtEl>
                                      </p:cBhvr>
                                    </p:animEffect>
                                    <p:anim calcmode="lin" valueType="num">
                                      <p:cBhvr>
                                        <p:cTn id="30" dur="400" fill="hold"/>
                                        <p:tgtEl>
                                          <p:spTgt spid="12"/>
                                        </p:tgtEl>
                                        <p:attrNameLst>
                                          <p:attrName>ppt_x</p:attrName>
                                        </p:attrNameLst>
                                      </p:cBhvr>
                                      <p:tavLst>
                                        <p:tav tm="0">
                                          <p:val>
                                            <p:strVal val="#ppt_x"/>
                                          </p:val>
                                        </p:tav>
                                        <p:tav tm="100000">
                                          <p:val>
                                            <p:strVal val="#ppt_x"/>
                                          </p:val>
                                        </p:tav>
                                      </p:tavLst>
                                    </p:anim>
                                    <p:anim calcmode="lin" valueType="num">
                                      <p:cBhvr>
                                        <p:cTn id="31" dur="400" fill="hold"/>
                                        <p:tgtEl>
                                          <p:spTgt spid="12"/>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4" presetID="43"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
                                        <p:tgtEl>
                                          <p:spTgt spid="2"/>
                                        </p:tgtEl>
                                      </p:cBhvr>
                                    </p:animEffect>
                                    <p:anim calcmode="lin" valueType="num">
                                      <p:cBhvr>
                                        <p:cTn id="37" dur="400" fill="hold"/>
                                        <p:tgtEl>
                                          <p:spTgt spid="2"/>
                                        </p:tgtEl>
                                        <p:attrNameLst>
                                          <p:attrName>ppt_x</p:attrName>
                                        </p:attrNameLst>
                                      </p:cBhvr>
                                      <p:tavLst>
                                        <p:tav tm="0">
                                          <p:val>
                                            <p:strVal val="#ppt_x"/>
                                          </p:val>
                                        </p:tav>
                                        <p:tav tm="100000">
                                          <p:val>
                                            <p:strVal val="#ppt_x"/>
                                          </p:val>
                                        </p:tav>
                                      </p:tavLst>
                                    </p:anim>
                                    <p:anim calcmode="lin" valueType="num">
                                      <p:cBhvr>
                                        <p:cTn id="38" dur="400" fill="hold"/>
                                        <p:tgtEl>
                                          <p:spTgt spid="2"/>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3" grpId="0" animBg="1"/>
      <p:bldP spid="2"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981A9FF-92C9-28B5-707C-EAEBD19520D4}"/>
              </a:ext>
            </a:extLst>
          </p:cNvPr>
          <p:cNvPicPr>
            <a:picLocks noChangeAspect="1"/>
          </p:cNvPicPr>
          <p:nvPr/>
        </p:nvPicPr>
        <p:blipFill>
          <a:blip r:embed="rId4"/>
          <a:stretch>
            <a:fillRect/>
          </a:stretch>
        </p:blipFill>
        <p:spPr>
          <a:xfrm>
            <a:off x="466934" y="1083032"/>
            <a:ext cx="5816295" cy="5649408"/>
          </a:xfrm>
          <a:prstGeom prst="rect">
            <a:avLst/>
          </a:prstGeom>
        </p:spPr>
      </p:pic>
      <p:sp>
        <p:nvSpPr>
          <p:cNvPr id="5" name="Title 4"/>
          <p:cNvSpPr>
            <a:spLocks noGrp="1"/>
          </p:cNvSpPr>
          <p:nvPr>
            <p:ph type="title"/>
          </p:nvPr>
        </p:nvSpPr>
        <p:spPr>
          <a:xfrm>
            <a:off x="381557" y="-77674"/>
            <a:ext cx="10512862" cy="1325563"/>
          </a:xfrm>
        </p:spPr>
        <p:txBody>
          <a:bodyPr>
            <a:normAutofit/>
          </a:bodyPr>
          <a:lstStyle/>
          <a:p>
            <a:r>
              <a:rPr lang="en-US" sz="4800" b="1" cap="all">
                <a:solidFill>
                  <a:schemeClr val="bg1"/>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rPr>
              <a:t>Client Notes page</a:t>
            </a:r>
            <a:br>
              <a:rPr lang="en-US" sz="4800" b="1" cap="all">
                <a:solidFill>
                  <a:schemeClr val="bg1"/>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rPr>
            </a:br>
            <a:r>
              <a:rPr lang="en-US" sz="2000" i="1" cap="all">
                <a:solidFill>
                  <a:schemeClr val="bg1"/>
                </a:solidFill>
                <a:effectLst>
                  <a:outerShdw blurRad="38100" dist="38100" dir="2700000" algn="tl">
                    <a:srgbClr val="000000">
                      <a:alpha val="43137"/>
                    </a:srgbClr>
                  </a:outerShdw>
                </a:effectLst>
                <a:latin typeface="Dosis" pitchFamily="2" charset="0"/>
                <a:ea typeface="Open Sans" panose="020B0606030504020204" pitchFamily="34" charset="0"/>
                <a:cs typeface="Open Sans" panose="020B0606030504020204" pitchFamily="34" charset="0"/>
              </a:rPr>
              <a:t>You must Click on Notes Tab to  go to this page</a:t>
            </a:r>
            <a:endParaRPr lang="en-US" sz="2000" b="1" cap="all">
              <a:solidFill>
                <a:schemeClr val="bg1"/>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endParaRPr>
          </a:p>
        </p:txBody>
      </p:sp>
      <p:sp>
        <p:nvSpPr>
          <p:cNvPr id="3" name="Slide Number Placeholder 2"/>
          <p:cNvSpPr>
            <a:spLocks noGrp="1"/>
          </p:cNvSpPr>
          <p:nvPr>
            <p:ph type="sldNum" sz="quarter" idx="12"/>
          </p:nvPr>
        </p:nvSpPr>
        <p:spPr/>
        <p:txBody>
          <a:bodyPr/>
          <a:lstStyle/>
          <a:p>
            <a:fld id="{34C99D79-8A4B-4031-B1E0-AF26F8EDF2BC}" type="slidenum">
              <a:rPr lang="en-US" smtClean="0"/>
              <a:t>33</a:t>
            </a:fld>
            <a:endParaRPr lang="en-US"/>
          </a:p>
        </p:txBody>
      </p:sp>
      <p:sp>
        <p:nvSpPr>
          <p:cNvPr id="7" name="Rectangle 6">
            <a:extLst>
              <a:ext uri="{FF2B5EF4-FFF2-40B4-BE49-F238E27FC236}">
                <a16:creationId xmlns:a16="http://schemas.microsoft.com/office/drawing/2014/main" id="{4E91AD9A-9D01-AD40-BAD8-E46947FECC77}"/>
              </a:ext>
            </a:extLst>
          </p:cNvPr>
          <p:cNvSpPr/>
          <p:nvPr/>
        </p:nvSpPr>
        <p:spPr>
          <a:xfrm>
            <a:off x="0" y="0"/>
            <a:ext cx="303212" cy="6858000"/>
          </a:xfrm>
          <a:prstGeom prst="rect">
            <a:avLst/>
          </a:prstGeom>
          <a:solidFill>
            <a:srgbClr val="55BA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064"/>
              </a:solidFill>
            </a:endParaRPr>
          </a:p>
        </p:txBody>
      </p:sp>
      <p:sp>
        <p:nvSpPr>
          <p:cNvPr id="10" name="Arrow: Right 9">
            <a:extLst>
              <a:ext uri="{FF2B5EF4-FFF2-40B4-BE49-F238E27FC236}">
                <a16:creationId xmlns:a16="http://schemas.microsoft.com/office/drawing/2014/main" id="{E7CB3AE7-4B41-F90B-C285-5185AFCEFBDE}"/>
              </a:ext>
            </a:extLst>
          </p:cNvPr>
          <p:cNvSpPr/>
          <p:nvPr/>
        </p:nvSpPr>
        <p:spPr>
          <a:xfrm rot="8855250">
            <a:off x="4860171" y="2022040"/>
            <a:ext cx="844723" cy="371291"/>
          </a:xfrm>
          <a:prstGeom prst="rightArrow">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AE7FD7-F9E7-9776-1FC8-3DF31552E1F3}"/>
              </a:ext>
            </a:extLst>
          </p:cNvPr>
          <p:cNvSpPr txBox="1"/>
          <p:nvPr/>
        </p:nvSpPr>
        <p:spPr>
          <a:xfrm>
            <a:off x="5116820" y="1562961"/>
            <a:ext cx="1053841" cy="523220"/>
          </a:xfrm>
          <a:prstGeom prst="rect">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400" b="1" cap="all">
                <a:solidFill>
                  <a:schemeClr val="bg1"/>
                </a:solidFill>
                <a:effectLst>
                  <a:outerShdw blurRad="38100" dist="38100" dir="2700000" algn="tl">
                    <a:srgbClr val="000000">
                      <a:alpha val="43137"/>
                    </a:srgbClr>
                  </a:outerShdw>
                </a:effectLst>
                <a:latin typeface="Dosis" pitchFamily="2" charset="0"/>
              </a:rPr>
              <a:t>Notes Tab is in Blue</a:t>
            </a:r>
          </a:p>
        </p:txBody>
      </p:sp>
      <p:pic>
        <p:nvPicPr>
          <p:cNvPr id="17" name="Picture 16">
            <a:extLst>
              <a:ext uri="{FF2B5EF4-FFF2-40B4-BE49-F238E27FC236}">
                <a16:creationId xmlns:a16="http://schemas.microsoft.com/office/drawing/2014/main" id="{0DD96FDB-FBD5-8599-21C4-662B62CA03CF}"/>
              </a:ext>
            </a:extLst>
          </p:cNvPr>
          <p:cNvPicPr>
            <a:picLocks noChangeAspect="1"/>
          </p:cNvPicPr>
          <p:nvPr/>
        </p:nvPicPr>
        <p:blipFill>
          <a:blip r:embed="rId5"/>
          <a:stretch>
            <a:fillRect/>
          </a:stretch>
        </p:blipFill>
        <p:spPr>
          <a:xfrm>
            <a:off x="6409239" y="1083032"/>
            <a:ext cx="5653497" cy="5532437"/>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pic>
      <p:sp>
        <p:nvSpPr>
          <p:cNvPr id="18" name="Arrow: Right 17">
            <a:extLst>
              <a:ext uri="{FF2B5EF4-FFF2-40B4-BE49-F238E27FC236}">
                <a16:creationId xmlns:a16="http://schemas.microsoft.com/office/drawing/2014/main" id="{AD15A70F-1CAF-6364-D5F0-3C46AAC4F5E0}"/>
              </a:ext>
            </a:extLst>
          </p:cNvPr>
          <p:cNvSpPr/>
          <p:nvPr/>
        </p:nvSpPr>
        <p:spPr>
          <a:xfrm rot="5400000">
            <a:off x="8740340" y="1588542"/>
            <a:ext cx="844723" cy="371291"/>
          </a:xfrm>
          <a:prstGeom prst="rightArrow">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9ACBFA8-6FFC-B983-ADAE-3E22EA143776}"/>
              </a:ext>
            </a:extLst>
          </p:cNvPr>
          <p:cNvSpPr txBox="1"/>
          <p:nvPr/>
        </p:nvSpPr>
        <p:spPr>
          <a:xfrm>
            <a:off x="8497907" y="1051847"/>
            <a:ext cx="1476160" cy="523220"/>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400" b="1" cap="all">
                <a:solidFill>
                  <a:schemeClr val="bg1"/>
                </a:solidFill>
                <a:effectLst>
                  <a:outerShdw blurRad="38100" dist="38100" dir="2700000" algn="tl">
                    <a:srgbClr val="000000">
                      <a:alpha val="43137"/>
                    </a:srgbClr>
                  </a:outerShdw>
                </a:effectLst>
                <a:latin typeface="Dosis" pitchFamily="2" charset="0"/>
              </a:rPr>
              <a:t>Enter in New Notes here</a:t>
            </a:r>
          </a:p>
        </p:txBody>
      </p:sp>
      <p:sp>
        <p:nvSpPr>
          <p:cNvPr id="2" name="Arrow: Right 1">
            <a:extLst>
              <a:ext uri="{FF2B5EF4-FFF2-40B4-BE49-F238E27FC236}">
                <a16:creationId xmlns:a16="http://schemas.microsoft.com/office/drawing/2014/main" id="{6FB476F1-082D-A8DC-C884-0AB7FA9AF216}"/>
              </a:ext>
            </a:extLst>
          </p:cNvPr>
          <p:cNvSpPr/>
          <p:nvPr/>
        </p:nvSpPr>
        <p:spPr>
          <a:xfrm rot="20498859">
            <a:off x="9775312" y="3402281"/>
            <a:ext cx="615641" cy="397097"/>
          </a:xfrm>
          <a:prstGeom prst="rightArrow">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9F8A0B5-022E-F680-131F-B1DC0EB07C8F}"/>
              </a:ext>
            </a:extLst>
          </p:cNvPr>
          <p:cNvSpPr txBox="1"/>
          <p:nvPr/>
        </p:nvSpPr>
        <p:spPr>
          <a:xfrm rot="17883">
            <a:off x="8822206" y="3533667"/>
            <a:ext cx="1112542" cy="307777"/>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400" b="1" cap="all">
                <a:effectLst>
                  <a:outerShdw blurRad="38100" dist="38100" dir="2700000" algn="tl">
                    <a:srgbClr val="000000">
                      <a:alpha val="43137"/>
                    </a:srgbClr>
                  </a:outerShdw>
                </a:effectLst>
                <a:latin typeface="Dosis" pitchFamily="2" charset="0"/>
              </a:rPr>
              <a:t>Click Save</a:t>
            </a:r>
          </a:p>
        </p:txBody>
      </p:sp>
      <p:sp>
        <p:nvSpPr>
          <p:cNvPr id="6" name="Arrow: Right 5">
            <a:extLst>
              <a:ext uri="{FF2B5EF4-FFF2-40B4-BE49-F238E27FC236}">
                <a16:creationId xmlns:a16="http://schemas.microsoft.com/office/drawing/2014/main" id="{1E97E7A3-FD57-86E0-B85C-2A39FEF88FDF}"/>
              </a:ext>
            </a:extLst>
          </p:cNvPr>
          <p:cNvSpPr/>
          <p:nvPr/>
        </p:nvSpPr>
        <p:spPr>
          <a:xfrm rot="5400000">
            <a:off x="7197338" y="2358578"/>
            <a:ext cx="615641" cy="397097"/>
          </a:xfrm>
          <a:prstGeom prst="rightArrow">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CF67238-0D50-8F89-B006-A7218B6295A8}"/>
              </a:ext>
            </a:extLst>
          </p:cNvPr>
          <p:cNvSpPr txBox="1"/>
          <p:nvPr/>
        </p:nvSpPr>
        <p:spPr>
          <a:xfrm>
            <a:off x="6781131" y="1824571"/>
            <a:ext cx="1525289" cy="523220"/>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400" b="1" cap="all">
                <a:effectLst>
                  <a:outerShdw blurRad="38100" dist="38100" dir="2700000" algn="tl">
                    <a:srgbClr val="000000">
                      <a:alpha val="43137"/>
                    </a:srgbClr>
                  </a:outerShdw>
                </a:effectLst>
                <a:latin typeface="Dosis" pitchFamily="2" charset="0"/>
              </a:rPr>
              <a:t>Check this Box to Set Alert</a:t>
            </a:r>
          </a:p>
        </p:txBody>
      </p:sp>
      <p:pic>
        <p:nvPicPr>
          <p:cNvPr id="9" name="Picture 8">
            <a:extLst>
              <a:ext uri="{FF2B5EF4-FFF2-40B4-BE49-F238E27FC236}">
                <a16:creationId xmlns:a16="http://schemas.microsoft.com/office/drawing/2014/main" id="{74B720EB-F808-A34C-8C0D-54E6A5C1A7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367" t="21416" r="53527" b="21722"/>
          <a:stretch/>
        </p:blipFill>
        <p:spPr>
          <a:xfrm>
            <a:off x="10853862" y="178324"/>
            <a:ext cx="953406" cy="1193276"/>
          </a:xfrm>
          <a:prstGeom prst="rect">
            <a:avLst/>
          </a:prstGeom>
        </p:spPr>
      </p:pic>
      <p:sp>
        <p:nvSpPr>
          <p:cNvPr id="11" name="Arrow: Right 10">
            <a:extLst>
              <a:ext uri="{FF2B5EF4-FFF2-40B4-BE49-F238E27FC236}">
                <a16:creationId xmlns:a16="http://schemas.microsoft.com/office/drawing/2014/main" id="{970EF417-F436-2BD7-3C69-3EB509B7353E}"/>
              </a:ext>
            </a:extLst>
          </p:cNvPr>
          <p:cNvSpPr/>
          <p:nvPr/>
        </p:nvSpPr>
        <p:spPr>
          <a:xfrm>
            <a:off x="4669912" y="3200400"/>
            <a:ext cx="615641" cy="397097"/>
          </a:xfrm>
          <a:prstGeom prst="rightArrow">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FD7B4E5-84AA-5DDC-29C2-7389D4B71779}"/>
              </a:ext>
            </a:extLst>
          </p:cNvPr>
          <p:cNvSpPr txBox="1"/>
          <p:nvPr/>
        </p:nvSpPr>
        <p:spPr>
          <a:xfrm rot="17883">
            <a:off x="3713127" y="3050889"/>
            <a:ext cx="1112542" cy="738664"/>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400" b="1" cap="all">
                <a:effectLst>
                  <a:outerShdw blurRad="38100" dist="38100" dir="2700000" algn="tl">
                    <a:srgbClr val="000000">
                      <a:alpha val="43137"/>
                    </a:srgbClr>
                  </a:outerShdw>
                </a:effectLst>
                <a:latin typeface="Dosis" pitchFamily="2" charset="0"/>
              </a:rPr>
              <a:t>Click  Here Create new Note</a:t>
            </a:r>
          </a:p>
        </p:txBody>
      </p:sp>
    </p:spTree>
    <p:extLst>
      <p:ext uri="{BB962C8B-B14F-4D97-AF65-F5344CB8AC3E}">
        <p14:creationId xmlns:p14="http://schemas.microsoft.com/office/powerpoint/2010/main" val="39290309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900" decel="100000" fill="hold"/>
                                        <p:tgtEl>
                                          <p:spTgt spid="1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900" decel="100000" fill="hold"/>
                                        <p:tgtEl>
                                          <p:spTgt spid="1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900" decel="100000" fill="hold"/>
                                        <p:tgtEl>
                                          <p:spTgt spid="4"/>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900" decel="100000" fill="hold"/>
                                        <p:tgtEl>
                                          <p:spTgt spid="2"/>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8" grpId="0" animBg="1"/>
      <p:bldP spid="19" grpId="0" animBg="1"/>
      <p:bldP spid="2" grpId="0" animBg="1"/>
      <p:bldP spid="4" grpId="0" animBg="1"/>
      <p:bldP spid="6" grpId="0" animBg="1"/>
      <p:bldP spid="8" grpId="0" animBg="1"/>
      <p:bldP spid="11"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DCC85-B443-0A6A-8264-11DDC77E926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0BC7CD2-F629-B538-23D4-3627B79C0C81}"/>
              </a:ext>
            </a:extLst>
          </p:cNvPr>
          <p:cNvSpPr/>
          <p:nvPr/>
        </p:nvSpPr>
        <p:spPr>
          <a:xfrm>
            <a:off x="0" y="0"/>
            <a:ext cx="303212" cy="6858000"/>
          </a:xfrm>
          <a:prstGeom prst="rect">
            <a:avLst/>
          </a:prstGeom>
          <a:solidFill>
            <a:srgbClr val="F4436D"/>
          </a:solidFill>
          <a:ln>
            <a:solidFill>
              <a:srgbClr val="F44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BA47"/>
              </a:solidFill>
            </a:endParaRPr>
          </a:p>
        </p:txBody>
      </p:sp>
      <p:sp>
        <p:nvSpPr>
          <p:cNvPr id="2" name="Title 1">
            <a:extLst>
              <a:ext uri="{FF2B5EF4-FFF2-40B4-BE49-F238E27FC236}">
                <a16:creationId xmlns:a16="http://schemas.microsoft.com/office/drawing/2014/main" id="{F48D880F-1ACA-D8EA-1A49-76EB14636E4E}"/>
              </a:ext>
            </a:extLst>
          </p:cNvPr>
          <p:cNvSpPr>
            <a:spLocks noGrp="1"/>
          </p:cNvSpPr>
          <p:nvPr>
            <p:ph type="title"/>
          </p:nvPr>
        </p:nvSpPr>
        <p:spPr>
          <a:xfrm rot="20625141">
            <a:off x="-695305" y="667597"/>
            <a:ext cx="5241765" cy="3290000"/>
          </a:xfrm>
        </p:spPr>
        <p:txBody>
          <a:bodyPr>
            <a:normAutofit/>
          </a:bodyPr>
          <a:lstStyle/>
          <a:p>
            <a:pPr algn="ctr"/>
            <a:r>
              <a:rPr lang="en-US" sz="4000" cap="all">
                <a:latin typeface="Dosis ExtraBold" pitchFamily="2" charset="0"/>
              </a:rPr>
              <a:t>New L2F</a:t>
            </a:r>
            <a:br>
              <a:rPr lang="en-US" sz="4000" cap="all">
                <a:latin typeface="Dosis ExtraBold" pitchFamily="2" charset="0"/>
              </a:rPr>
            </a:br>
            <a:r>
              <a:rPr lang="en-US" sz="4000" cap="all">
                <a:latin typeface="Dosis ExtraBold" pitchFamily="2" charset="0"/>
              </a:rPr>
              <a:t>Note</a:t>
            </a:r>
            <a:endParaRPr lang="en-US" sz="1800" cap="all">
              <a:latin typeface="Dosis ExtraBold" pitchFamily="2" charset="0"/>
            </a:endParaRPr>
          </a:p>
        </p:txBody>
      </p:sp>
      <p:sp>
        <p:nvSpPr>
          <p:cNvPr id="11" name="Slide Number Placeholder 2">
            <a:extLst>
              <a:ext uri="{FF2B5EF4-FFF2-40B4-BE49-F238E27FC236}">
                <a16:creationId xmlns:a16="http://schemas.microsoft.com/office/drawing/2014/main" id="{F6EB92AD-9A7B-4C8A-3285-87C9D1FF7350}"/>
              </a:ext>
            </a:extLst>
          </p:cNvPr>
          <p:cNvSpPr>
            <a:spLocks noGrp="1"/>
          </p:cNvSpPr>
          <p:nvPr>
            <p:ph type="sldNum" sz="quarter" idx="12"/>
          </p:nvPr>
        </p:nvSpPr>
        <p:spPr/>
        <p:txBody>
          <a:bodyPr/>
          <a:lstStyle/>
          <a:p>
            <a:fld id="{34C99D79-8A4B-4031-B1E0-AF26F8EDF2BC}" type="slidenum">
              <a:rPr lang="en-US" smtClean="0"/>
              <a:t>34</a:t>
            </a:fld>
            <a:endParaRPr lang="en-US"/>
          </a:p>
        </p:txBody>
      </p:sp>
      <p:pic>
        <p:nvPicPr>
          <p:cNvPr id="12" name="Picture 11">
            <a:extLst>
              <a:ext uri="{FF2B5EF4-FFF2-40B4-BE49-F238E27FC236}">
                <a16:creationId xmlns:a16="http://schemas.microsoft.com/office/drawing/2014/main" id="{63F16B16-54FA-DC16-5282-19B2F6E1B0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pic>
        <p:nvPicPr>
          <p:cNvPr id="5" name="Picture 4">
            <a:extLst>
              <a:ext uri="{FF2B5EF4-FFF2-40B4-BE49-F238E27FC236}">
                <a16:creationId xmlns:a16="http://schemas.microsoft.com/office/drawing/2014/main" id="{75FD87A7-567C-EFF3-3E6E-F4E89F43D36A}"/>
              </a:ext>
            </a:extLst>
          </p:cNvPr>
          <p:cNvPicPr>
            <a:picLocks noChangeAspect="1"/>
          </p:cNvPicPr>
          <p:nvPr/>
        </p:nvPicPr>
        <p:blipFill>
          <a:blip r:embed="rId4"/>
          <a:stretch>
            <a:fillRect/>
          </a:stretch>
        </p:blipFill>
        <p:spPr>
          <a:xfrm>
            <a:off x="3732212" y="1403351"/>
            <a:ext cx="7446500" cy="4953000"/>
          </a:xfrm>
          <a:prstGeom prst="rect">
            <a:avLst/>
          </a:prstGeom>
          <a:effectLst>
            <a:outerShdw blurRad="50800" dist="38100" dir="2700000" algn="tl" rotWithShape="0">
              <a:prstClr val="black">
                <a:alpha val="40000"/>
              </a:prstClr>
            </a:outerShdw>
          </a:effectLst>
        </p:spPr>
      </p:pic>
      <p:sp>
        <p:nvSpPr>
          <p:cNvPr id="9" name="Rectangle: Rounded Corners 8">
            <a:extLst>
              <a:ext uri="{FF2B5EF4-FFF2-40B4-BE49-F238E27FC236}">
                <a16:creationId xmlns:a16="http://schemas.microsoft.com/office/drawing/2014/main" id="{C9BB661F-84F0-E863-1906-FCCAE1E5C2D7}"/>
              </a:ext>
            </a:extLst>
          </p:cNvPr>
          <p:cNvSpPr/>
          <p:nvPr/>
        </p:nvSpPr>
        <p:spPr>
          <a:xfrm>
            <a:off x="3815049" y="2590800"/>
            <a:ext cx="3714667" cy="1143000"/>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32639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63AAD-644C-1C31-A86D-5A1F8378A064}"/>
              </a:ext>
            </a:extLst>
          </p:cNvPr>
          <p:cNvSpPr>
            <a:spLocks noGrp="1"/>
          </p:cNvSpPr>
          <p:nvPr>
            <p:ph type="title"/>
          </p:nvPr>
        </p:nvSpPr>
        <p:spPr>
          <a:xfrm>
            <a:off x="380453" y="56002"/>
            <a:ext cx="10510124" cy="1325218"/>
          </a:xfrm>
        </p:spPr>
        <p:txBody>
          <a:bodyPr/>
          <a:lstStyle/>
          <a:p>
            <a:r>
              <a:rPr lang="en-US" cap="all">
                <a:solidFill>
                  <a:srgbClr val="55BA47"/>
                </a:solidFill>
                <a:effectLst>
                  <a:outerShdw blurRad="38100" dist="38100" dir="2700000" algn="tl">
                    <a:srgbClr val="000000">
                      <a:alpha val="43137"/>
                    </a:srgbClr>
                  </a:outerShdw>
                </a:effectLst>
                <a:latin typeface="Dosis ExtraBold" pitchFamily="2" charset="0"/>
              </a:rPr>
              <a:t>Notes on Notes…</a:t>
            </a:r>
          </a:p>
        </p:txBody>
      </p:sp>
      <p:sp>
        <p:nvSpPr>
          <p:cNvPr id="3" name="Content Placeholder 2">
            <a:extLst>
              <a:ext uri="{FF2B5EF4-FFF2-40B4-BE49-F238E27FC236}">
                <a16:creationId xmlns:a16="http://schemas.microsoft.com/office/drawing/2014/main" id="{E3A8DC9F-ED2A-F5B2-B94C-6ED17A727EA9}"/>
              </a:ext>
            </a:extLst>
          </p:cNvPr>
          <p:cNvSpPr>
            <a:spLocks noGrp="1"/>
          </p:cNvSpPr>
          <p:nvPr>
            <p:ph idx="1"/>
          </p:nvPr>
        </p:nvSpPr>
        <p:spPr>
          <a:xfrm>
            <a:off x="380453" y="1289984"/>
            <a:ext cx="11427919" cy="5769364"/>
          </a:xfrm>
        </p:spPr>
        <p:txBody>
          <a:bodyPr>
            <a:normAutofit/>
          </a:bodyPr>
          <a:lstStyle/>
          <a:p>
            <a:r>
              <a:rPr lang="en-US" sz="2399" dirty="0">
                <a:latin typeface="Open Sans" panose="020B0606030504020204" pitchFamily="34" charset="0"/>
                <a:ea typeface="Open Sans" panose="020B0606030504020204" pitchFamily="34" charset="0"/>
                <a:cs typeface="Open Sans" panose="020B0606030504020204" pitchFamily="34" charset="0"/>
              </a:rPr>
              <a:t>L2F Notes Needed for Accountability &amp; Compliance</a:t>
            </a:r>
          </a:p>
          <a:p>
            <a:pPr marL="913989" lvl="1" indent="-457063">
              <a:buFont typeface="+mj-lt"/>
              <a:buAutoNum type="arabicPeriod"/>
            </a:pPr>
            <a:r>
              <a:rPr lang="en-US" sz="1999" b="1" dirty="0">
                <a:latin typeface="Open Sans" panose="020B0606030504020204" pitchFamily="34" charset="0"/>
                <a:ea typeface="Open Sans" panose="020B0606030504020204" pitchFamily="34" charset="0"/>
                <a:cs typeface="Open Sans" panose="020B0606030504020204" pitchFamily="34" charset="0"/>
              </a:rPr>
              <a:t>TEFAP Ineligible</a:t>
            </a:r>
            <a:r>
              <a:rPr lang="en-US" sz="1999" dirty="0">
                <a:latin typeface="Open Sans" panose="020B0606030504020204" pitchFamily="34" charset="0"/>
                <a:ea typeface="Open Sans" panose="020B0606030504020204" pitchFamily="34" charset="0"/>
                <a:cs typeface="Open Sans" panose="020B0606030504020204" pitchFamily="34" charset="0"/>
              </a:rPr>
              <a:t>: Notified on “Date”, TEFAP Ineligible</a:t>
            </a:r>
          </a:p>
          <a:p>
            <a:pPr marL="913989" lvl="1" indent="-457063">
              <a:buFont typeface="+mj-lt"/>
              <a:buAutoNum type="arabicPeriod"/>
            </a:pPr>
            <a:endParaRPr lang="en-US" sz="1999" dirty="0">
              <a:latin typeface="Open Sans" panose="020B0606030504020204" pitchFamily="34" charset="0"/>
              <a:ea typeface="Open Sans" panose="020B0606030504020204" pitchFamily="34" charset="0"/>
              <a:cs typeface="Open Sans" panose="020B0606030504020204" pitchFamily="34" charset="0"/>
            </a:endParaRPr>
          </a:p>
          <a:p>
            <a:pPr marL="913989" lvl="1" indent="-457063">
              <a:buFont typeface="+mj-lt"/>
              <a:buAutoNum type="arabicPeriod"/>
            </a:pPr>
            <a:endParaRPr lang="en-US" sz="1999" dirty="0">
              <a:latin typeface="Open Sans" panose="020B0606030504020204" pitchFamily="34" charset="0"/>
              <a:ea typeface="Open Sans" panose="020B0606030504020204" pitchFamily="34" charset="0"/>
              <a:cs typeface="Open Sans" panose="020B0606030504020204" pitchFamily="34" charset="0"/>
            </a:endParaRPr>
          </a:p>
          <a:p>
            <a:pPr marL="913989" lvl="1" indent="-457063">
              <a:buFont typeface="+mj-lt"/>
              <a:buAutoNum type="arabicPeriod"/>
            </a:pPr>
            <a:endParaRPr lang="en-US" sz="1999" dirty="0">
              <a:latin typeface="Open Sans" panose="020B0606030504020204" pitchFamily="34" charset="0"/>
              <a:ea typeface="Open Sans" panose="020B0606030504020204" pitchFamily="34" charset="0"/>
              <a:cs typeface="Open Sans" panose="020B0606030504020204" pitchFamily="34" charset="0"/>
            </a:endParaRPr>
          </a:p>
          <a:p>
            <a:pPr marL="913989" lvl="1" indent="-457063">
              <a:buFont typeface="+mj-lt"/>
              <a:buAutoNum type="arabicPeriod"/>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913989" lvl="1" indent="-457063">
              <a:buFont typeface="+mj-lt"/>
              <a:buAutoNum type="arabicPeriod"/>
            </a:pPr>
            <a:r>
              <a:rPr lang="en-US" sz="1999" b="1" dirty="0">
                <a:latin typeface="Open Sans" panose="020B0606030504020204" pitchFamily="34" charset="0"/>
                <a:ea typeface="Open Sans" panose="020B0606030504020204" pitchFamily="34" charset="0"/>
                <a:cs typeface="Open Sans" panose="020B0606030504020204" pitchFamily="34" charset="0"/>
              </a:rPr>
              <a:t>TEFAP needs Updating</a:t>
            </a:r>
            <a:r>
              <a:rPr lang="en-US" sz="1999" dirty="0">
                <a:latin typeface="Open Sans" panose="020B0606030504020204" pitchFamily="34" charset="0"/>
                <a:ea typeface="Open Sans" panose="020B0606030504020204" pitchFamily="34" charset="0"/>
                <a:cs typeface="Open Sans" panose="020B0606030504020204" pitchFamily="34" charset="0"/>
              </a:rPr>
              <a:t>: Notified on “Date”, needs to Update TEFAP</a:t>
            </a:r>
          </a:p>
          <a:p>
            <a:pPr marL="456926" lvl="1" indent="0">
              <a:buNone/>
            </a:pPr>
            <a:endParaRPr lang="en-US" sz="1999" dirty="0">
              <a:latin typeface="Open Sans" panose="020B0606030504020204" pitchFamily="34" charset="0"/>
              <a:ea typeface="Open Sans" panose="020B0606030504020204" pitchFamily="34" charset="0"/>
              <a:cs typeface="Open Sans" panose="020B0606030504020204" pitchFamily="34" charset="0"/>
            </a:endParaRPr>
          </a:p>
          <a:p>
            <a:pPr marL="456926" lvl="1" indent="0">
              <a:buNone/>
            </a:pPr>
            <a:endParaRPr lang="en-US" sz="1999" dirty="0">
              <a:latin typeface="Open Sans" panose="020B0606030504020204" pitchFamily="34" charset="0"/>
              <a:ea typeface="Open Sans" panose="020B0606030504020204" pitchFamily="34" charset="0"/>
              <a:cs typeface="Open Sans" panose="020B0606030504020204" pitchFamily="34" charset="0"/>
            </a:endParaRPr>
          </a:p>
          <a:p>
            <a:pPr marL="456926" lvl="1" indent="0">
              <a:buNone/>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456926" lvl="1" indent="0">
              <a:buNone/>
            </a:pPr>
            <a:endParaRPr lang="en-US" sz="500" dirty="0">
              <a:latin typeface="Open Sans" panose="020B0606030504020204" pitchFamily="34" charset="0"/>
              <a:ea typeface="Open Sans" panose="020B0606030504020204" pitchFamily="34" charset="0"/>
              <a:cs typeface="Open Sans" panose="020B0606030504020204" pitchFamily="34" charset="0"/>
            </a:endParaRPr>
          </a:p>
          <a:p>
            <a:pPr marL="456926" lvl="1" indent="0">
              <a:buNone/>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456926" lvl="1" indent="0">
              <a:buNone/>
            </a:pPr>
            <a:r>
              <a:rPr lang="en-US" sz="1999" dirty="0">
                <a:latin typeface="Open Sans" panose="020B0606030504020204" pitchFamily="34" charset="0"/>
                <a:ea typeface="Open Sans" panose="020B0606030504020204" pitchFamily="34" charset="0"/>
                <a:cs typeface="Open Sans" panose="020B0606030504020204" pitchFamily="34" charset="0"/>
              </a:rPr>
              <a:t>4.    </a:t>
            </a:r>
            <a:r>
              <a:rPr lang="en-US" sz="1999" b="1" dirty="0">
                <a:latin typeface="Open Sans" panose="020B0606030504020204" pitchFamily="34" charset="0"/>
                <a:ea typeface="Open Sans" panose="020B0606030504020204" pitchFamily="34" charset="0"/>
                <a:cs typeface="Open Sans" panose="020B0606030504020204" pitchFamily="34" charset="0"/>
              </a:rPr>
              <a:t>TEFAP Filed</a:t>
            </a:r>
            <a:r>
              <a:rPr lang="en-US" sz="1999" dirty="0">
                <a:latin typeface="Open Sans" panose="020B0606030504020204" pitchFamily="34" charset="0"/>
                <a:ea typeface="Open Sans" panose="020B0606030504020204" pitchFamily="34" charset="0"/>
                <a:cs typeface="Open Sans" panose="020B0606030504020204" pitchFamily="34" charset="0"/>
              </a:rPr>
              <a:t>: TEFAP Filed on “Date”, Proxy “Full Name” or No Proxy</a:t>
            </a:r>
          </a:p>
          <a:p>
            <a:pPr lvl="1"/>
            <a:endParaRPr lang="en-US" sz="1999" dirty="0">
              <a:latin typeface="Open Sans" panose="020B0606030504020204" pitchFamily="34" charset="0"/>
              <a:ea typeface="Open Sans" panose="020B0606030504020204" pitchFamily="34" charset="0"/>
              <a:cs typeface="Open Sans" panose="020B0606030504020204" pitchFamily="34" charset="0"/>
            </a:endParaRPr>
          </a:p>
          <a:p>
            <a:pPr lvl="1"/>
            <a:endParaRPr lang="en-US" sz="1999" dirty="0">
              <a:latin typeface="Open Sans" panose="020B0606030504020204" pitchFamily="34" charset="0"/>
              <a:ea typeface="Open Sans" panose="020B0606030504020204" pitchFamily="34" charset="0"/>
              <a:cs typeface="Open Sans" panose="020B0606030504020204" pitchFamily="34" charset="0"/>
            </a:endParaRPr>
          </a:p>
          <a:p>
            <a:pPr lvl="1"/>
            <a:endParaRPr lang="en-US" sz="1999" dirty="0">
              <a:latin typeface="Open Sans" panose="020B0606030504020204" pitchFamily="34" charset="0"/>
              <a:ea typeface="Open Sans" panose="020B0606030504020204" pitchFamily="34" charset="0"/>
              <a:cs typeface="Open Sans" panose="020B0606030504020204" pitchFamily="34" charset="0"/>
            </a:endParaRPr>
          </a:p>
          <a:p>
            <a:pPr lvl="1"/>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F9EC313A-D96D-46AF-938B-CB522254B8B3}"/>
              </a:ext>
            </a:extLst>
          </p:cNvPr>
          <p:cNvSpPr>
            <a:spLocks noGrp="1"/>
          </p:cNvSpPr>
          <p:nvPr>
            <p:ph type="sldNum" sz="quarter" idx="12"/>
          </p:nvPr>
        </p:nvSpPr>
        <p:spPr/>
        <p:txBody>
          <a:bodyPr/>
          <a:lstStyle/>
          <a:p>
            <a:pPr defTabSz="1218621">
              <a:defRPr/>
            </a:pPr>
            <a:fld id="{34C99D79-8A4B-4031-B1E0-AF26F8EDF2BC}" type="slidenum">
              <a:rPr lang="en-US">
                <a:solidFill>
                  <a:prstClr val="black">
                    <a:tint val="75000"/>
                  </a:prstClr>
                </a:solidFill>
                <a:latin typeface="Calibri" panose="020F0502020204030204"/>
              </a:rPr>
              <a:pPr defTabSz="1218621">
                <a:defRPr/>
              </a:pPr>
              <a:t>35</a:t>
            </a:fld>
            <a:endParaRPr lang="en-US">
              <a:solidFill>
                <a:prstClr val="black">
                  <a:tint val="75000"/>
                </a:prstClr>
              </a:solidFill>
              <a:latin typeface="Calibri" panose="020F0502020204030204"/>
            </a:endParaRPr>
          </a:p>
        </p:txBody>
      </p:sp>
      <p:sp>
        <p:nvSpPr>
          <p:cNvPr id="15" name="Rectangle 14">
            <a:extLst>
              <a:ext uri="{FF2B5EF4-FFF2-40B4-BE49-F238E27FC236}">
                <a16:creationId xmlns:a16="http://schemas.microsoft.com/office/drawing/2014/main" id="{E1E6FAA4-3BB6-79D6-BBDB-CBC04EC1282A}"/>
              </a:ext>
            </a:extLst>
          </p:cNvPr>
          <p:cNvSpPr/>
          <p:nvPr/>
        </p:nvSpPr>
        <p:spPr>
          <a:xfrm>
            <a:off x="1587" y="893"/>
            <a:ext cx="303133" cy="6856214"/>
          </a:xfrm>
          <a:prstGeom prst="rect">
            <a:avLst/>
          </a:prstGeom>
          <a:solidFill>
            <a:srgbClr val="55BA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a:defRPr/>
            </a:pPr>
            <a:endParaRPr lang="en-US" sz="2399">
              <a:solidFill>
                <a:srgbClr val="DC4064"/>
              </a:solidFill>
              <a:latin typeface="Calibri" panose="020F0502020204030204"/>
            </a:endParaRPr>
          </a:p>
        </p:txBody>
      </p:sp>
      <p:pic>
        <p:nvPicPr>
          <p:cNvPr id="6" name="Picture 5">
            <a:extLst>
              <a:ext uri="{FF2B5EF4-FFF2-40B4-BE49-F238E27FC236}">
                <a16:creationId xmlns:a16="http://schemas.microsoft.com/office/drawing/2014/main" id="{4E095142-648D-8164-439D-F52291BFF4FF}"/>
              </a:ext>
            </a:extLst>
          </p:cNvPr>
          <p:cNvPicPr>
            <a:picLocks noChangeAspect="1"/>
          </p:cNvPicPr>
          <p:nvPr/>
        </p:nvPicPr>
        <p:blipFill>
          <a:blip r:embed="rId3"/>
          <a:stretch>
            <a:fillRect/>
          </a:stretch>
        </p:blipFill>
        <p:spPr>
          <a:xfrm>
            <a:off x="1742439" y="2076906"/>
            <a:ext cx="2600011" cy="1219052"/>
          </a:xfrm>
          <a:prstGeom prst="rect">
            <a:avLst/>
          </a:prstGeom>
        </p:spPr>
      </p:pic>
      <p:pic>
        <p:nvPicPr>
          <p:cNvPr id="10" name="Picture 9">
            <a:extLst>
              <a:ext uri="{FF2B5EF4-FFF2-40B4-BE49-F238E27FC236}">
                <a16:creationId xmlns:a16="http://schemas.microsoft.com/office/drawing/2014/main" id="{1BB710A1-67F7-9E14-1B3A-AB98CE78EB93}"/>
              </a:ext>
            </a:extLst>
          </p:cNvPr>
          <p:cNvPicPr>
            <a:picLocks noChangeAspect="1"/>
          </p:cNvPicPr>
          <p:nvPr/>
        </p:nvPicPr>
        <p:blipFill>
          <a:blip r:embed="rId4"/>
          <a:stretch>
            <a:fillRect/>
          </a:stretch>
        </p:blipFill>
        <p:spPr>
          <a:xfrm>
            <a:off x="1742439" y="3674715"/>
            <a:ext cx="2600011" cy="1180957"/>
          </a:xfrm>
          <a:prstGeom prst="rect">
            <a:avLst/>
          </a:prstGeom>
        </p:spPr>
      </p:pic>
      <p:pic>
        <p:nvPicPr>
          <p:cNvPr id="14" name="Picture 13">
            <a:extLst>
              <a:ext uri="{FF2B5EF4-FFF2-40B4-BE49-F238E27FC236}">
                <a16:creationId xmlns:a16="http://schemas.microsoft.com/office/drawing/2014/main" id="{A29478C9-AC86-C20A-5306-31436B77BA00}"/>
              </a:ext>
            </a:extLst>
          </p:cNvPr>
          <p:cNvPicPr>
            <a:picLocks noChangeAspect="1"/>
          </p:cNvPicPr>
          <p:nvPr/>
        </p:nvPicPr>
        <p:blipFill>
          <a:blip r:embed="rId5"/>
          <a:stretch>
            <a:fillRect/>
          </a:stretch>
        </p:blipFill>
        <p:spPr>
          <a:xfrm>
            <a:off x="4875212" y="5285766"/>
            <a:ext cx="2886478" cy="1219370"/>
          </a:xfrm>
          <a:prstGeom prst="rect">
            <a:avLst/>
          </a:prstGeom>
        </p:spPr>
      </p:pic>
      <p:pic>
        <p:nvPicPr>
          <p:cNvPr id="7" name="Picture 6">
            <a:extLst>
              <a:ext uri="{FF2B5EF4-FFF2-40B4-BE49-F238E27FC236}">
                <a16:creationId xmlns:a16="http://schemas.microsoft.com/office/drawing/2014/main" id="{0E13FB62-36B4-3796-058A-2F1211500268}"/>
              </a:ext>
            </a:extLst>
          </p:cNvPr>
          <p:cNvPicPr>
            <a:picLocks noChangeAspect="1"/>
          </p:cNvPicPr>
          <p:nvPr/>
        </p:nvPicPr>
        <p:blipFill>
          <a:blip r:embed="rId6"/>
          <a:stretch>
            <a:fillRect/>
          </a:stretch>
        </p:blipFill>
        <p:spPr>
          <a:xfrm>
            <a:off x="1742439" y="5334305"/>
            <a:ext cx="2600011" cy="1209977"/>
          </a:xfrm>
          <a:prstGeom prst="rect">
            <a:avLst/>
          </a:prstGeom>
        </p:spPr>
      </p:pic>
    </p:spTree>
    <p:extLst>
      <p:ext uri="{BB962C8B-B14F-4D97-AF65-F5344CB8AC3E}">
        <p14:creationId xmlns:p14="http://schemas.microsoft.com/office/powerpoint/2010/main" val="165460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55BA4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4839-1D2B-846F-22AB-72D8AEAEAD6B}"/>
              </a:ext>
            </a:extLst>
          </p:cNvPr>
          <p:cNvSpPr>
            <a:spLocks noGrp="1"/>
          </p:cNvSpPr>
          <p:nvPr>
            <p:ph type="title"/>
          </p:nvPr>
        </p:nvSpPr>
        <p:spPr>
          <a:xfrm>
            <a:off x="423463" y="1981200"/>
            <a:ext cx="5670949" cy="3537141"/>
          </a:xfrm>
        </p:spPr>
        <p:txBody>
          <a:bodyPr vert="horz" lIns="91440" tIns="45720" rIns="91440" bIns="45720" rtlCol="0" anchor="t">
            <a:normAutofit fontScale="90000"/>
          </a:bodyPr>
          <a:lstStyle/>
          <a:p>
            <a:pPr algn="ctr" defTabSz="914400"/>
            <a:r>
              <a:rPr lang="en-US" sz="7200" cap="all">
                <a:effectLst>
                  <a:outerShdw blurRad="38100" dist="38100" dir="2700000" algn="tl">
                    <a:srgbClr val="000000">
                      <a:alpha val="43137"/>
                    </a:srgbClr>
                  </a:outerShdw>
                </a:effectLst>
                <a:latin typeface="Dosis ExtraBold" pitchFamily="2" charset="0"/>
              </a:rPr>
              <a:t>Next Steps</a:t>
            </a:r>
            <a:br>
              <a:rPr lang="en-US" sz="7200" cap="all">
                <a:effectLst>
                  <a:outerShdw blurRad="38100" dist="38100" dir="2700000" algn="tl">
                    <a:srgbClr val="000000">
                      <a:alpha val="43137"/>
                    </a:srgbClr>
                  </a:outerShdw>
                </a:effectLst>
                <a:latin typeface="Dosis ExtraBold" pitchFamily="2" charset="0"/>
              </a:rPr>
            </a:br>
            <a:br>
              <a:rPr lang="en-US" sz="7200" cap="all">
                <a:effectLst>
                  <a:outerShdw blurRad="38100" dist="38100" dir="2700000" algn="tl">
                    <a:srgbClr val="000000">
                      <a:alpha val="43137"/>
                    </a:srgbClr>
                  </a:outerShdw>
                </a:effectLst>
                <a:latin typeface="Dosis ExtraBold" pitchFamily="2" charset="0"/>
              </a:rPr>
            </a:br>
            <a:r>
              <a:rPr lang="en-US" sz="7200" cap="all">
                <a:effectLst>
                  <a:outerShdw blurRad="38100" dist="38100" dir="2700000" algn="tl">
                    <a:srgbClr val="000000">
                      <a:alpha val="43137"/>
                    </a:srgbClr>
                  </a:outerShdw>
                </a:effectLst>
                <a:latin typeface="Dosis ExtraBold" pitchFamily="2" charset="0"/>
              </a:rPr>
              <a:t>Questions &amp; Answers</a:t>
            </a:r>
          </a:p>
        </p:txBody>
      </p:sp>
      <p:sp>
        <p:nvSpPr>
          <p:cNvPr id="18" name="Freeform: Shape 17">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5786" y="381000"/>
            <a:ext cx="633303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Logo&#10;&#10;Description automatically generated">
            <a:extLst>
              <a:ext uri="{FF2B5EF4-FFF2-40B4-BE49-F238E27FC236}">
                <a16:creationId xmlns:a16="http://schemas.microsoft.com/office/drawing/2014/main" id="{FDE3B963-FFEF-9645-775A-2AE70A7ADDFD}"/>
              </a:ext>
            </a:extLst>
          </p:cNvPr>
          <p:cNvPicPr>
            <a:picLocks noChangeAspect="1"/>
          </p:cNvPicPr>
          <p:nvPr/>
        </p:nvPicPr>
        <p:blipFill rotWithShape="1">
          <a:blip r:embed="rId2">
            <a:extLst>
              <a:ext uri="{28A0092B-C50C-407E-A947-70E740481C1C}">
                <a14:useLocalDpi xmlns:a14="http://schemas.microsoft.com/office/drawing/2010/main" val="0"/>
              </a:ext>
            </a:extLst>
          </a:blip>
          <a:srcRect b="38313"/>
          <a:stretch/>
        </p:blipFill>
        <p:spPr>
          <a:xfrm>
            <a:off x="6334344" y="228601"/>
            <a:ext cx="6018213" cy="6629400"/>
          </a:xfrm>
          <a:prstGeom prst="rect">
            <a:avLst/>
          </a:prstGeom>
        </p:spPr>
      </p:pic>
    </p:spTree>
    <p:extLst>
      <p:ext uri="{BB962C8B-B14F-4D97-AF65-F5344CB8AC3E}">
        <p14:creationId xmlns:p14="http://schemas.microsoft.com/office/powerpoint/2010/main" val="23984012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569" y="228600"/>
            <a:ext cx="10512862" cy="1325563"/>
          </a:xfrm>
        </p:spPr>
        <p:txBody>
          <a:bodyPr>
            <a:normAutofit/>
          </a:bodyPr>
          <a:lstStyle/>
          <a:p>
            <a:r>
              <a:rPr lang="en-US" sz="4800" cap="all">
                <a:solidFill>
                  <a:srgbClr val="55BA47"/>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rPr>
              <a:t>Next steps</a:t>
            </a:r>
          </a:p>
        </p:txBody>
      </p:sp>
      <p:sp>
        <p:nvSpPr>
          <p:cNvPr id="3" name="Slide Number Placeholder 2"/>
          <p:cNvSpPr>
            <a:spLocks noGrp="1"/>
          </p:cNvSpPr>
          <p:nvPr>
            <p:ph type="sldNum" sz="quarter" idx="12"/>
          </p:nvPr>
        </p:nvSpPr>
        <p:spPr/>
        <p:txBody>
          <a:bodyPr/>
          <a:lstStyle/>
          <a:p>
            <a:fld id="{34C99D79-8A4B-4031-B1E0-AF26F8EDF2BC}" type="slidenum">
              <a:rPr lang="en-US" smtClean="0"/>
              <a:t>37</a:t>
            </a:fld>
            <a:endParaRPr lang="en-US"/>
          </a:p>
        </p:txBody>
      </p:sp>
      <p:sp>
        <p:nvSpPr>
          <p:cNvPr id="11" name="Rectangle 10">
            <a:extLst>
              <a:ext uri="{FF2B5EF4-FFF2-40B4-BE49-F238E27FC236}">
                <a16:creationId xmlns:a16="http://schemas.microsoft.com/office/drawing/2014/main" id="{94BCF943-590C-E94B-9C55-8366324B86FC}"/>
              </a:ext>
            </a:extLst>
          </p:cNvPr>
          <p:cNvSpPr/>
          <p:nvPr/>
        </p:nvSpPr>
        <p:spPr>
          <a:xfrm>
            <a:off x="0" y="0"/>
            <a:ext cx="303212" cy="6858000"/>
          </a:xfrm>
          <a:prstGeom prst="rect">
            <a:avLst/>
          </a:prstGeom>
          <a:solidFill>
            <a:srgbClr val="55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064"/>
              </a:solidFill>
            </a:endParaRPr>
          </a:p>
        </p:txBody>
      </p:sp>
      <p:pic>
        <p:nvPicPr>
          <p:cNvPr id="14" name="Picture 13">
            <a:extLst>
              <a:ext uri="{FF2B5EF4-FFF2-40B4-BE49-F238E27FC236}">
                <a16:creationId xmlns:a16="http://schemas.microsoft.com/office/drawing/2014/main" id="{8BE6CCF9-2CBC-3645-A4E1-DCE63853D9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sp>
        <p:nvSpPr>
          <p:cNvPr id="4" name="Content Placeholder 3">
            <a:extLst>
              <a:ext uri="{FF2B5EF4-FFF2-40B4-BE49-F238E27FC236}">
                <a16:creationId xmlns:a16="http://schemas.microsoft.com/office/drawing/2014/main" id="{4C37877D-F12D-B26E-C4DF-CC568A877D5D}"/>
              </a:ext>
            </a:extLst>
          </p:cNvPr>
          <p:cNvSpPr>
            <a:spLocks noGrp="1"/>
          </p:cNvSpPr>
          <p:nvPr>
            <p:ph sz="half" idx="2"/>
          </p:nvPr>
        </p:nvSpPr>
        <p:spPr>
          <a:xfrm>
            <a:off x="531812" y="1447800"/>
            <a:ext cx="10972800" cy="3962400"/>
          </a:xfrm>
        </p:spPr>
        <p:txBody>
          <a:bodyPr>
            <a:normAutofit/>
          </a:bodyPr>
          <a:lstStyle/>
          <a:p>
            <a:r>
              <a:rPr lang="en-US" sz="2800">
                <a:latin typeface="Dosis" pitchFamily="2" charset="0"/>
                <a:ea typeface="Open Sans" panose="020B0606030504020204" pitchFamily="34" charset="0"/>
                <a:cs typeface="Open Sans" panose="020B0606030504020204" pitchFamily="34" charset="0"/>
              </a:rPr>
              <a:t>Sign Memorandum of Understanding Form</a:t>
            </a:r>
          </a:p>
          <a:p>
            <a:r>
              <a:rPr lang="en-US" sz="2800">
                <a:latin typeface="Dosis" pitchFamily="2" charset="0"/>
                <a:ea typeface="Open Sans" panose="020B0606030504020204" pitchFamily="34" charset="0"/>
                <a:cs typeface="Open Sans" panose="020B0606030504020204" pitchFamily="34" charset="0"/>
              </a:rPr>
              <a:t>Civil Rights Training</a:t>
            </a:r>
          </a:p>
          <a:p>
            <a:pPr lvl="1"/>
            <a:r>
              <a:rPr lang="en-US" sz="1900" u="sng">
                <a:solidFill>
                  <a:srgbClr val="26282A"/>
                </a:solidFill>
                <a:effectLst/>
                <a:latin typeface="Open Sans" panose="020B0606030504020204" pitchFamily="34" charset="0"/>
                <a:ea typeface="Open Sans" panose="020B0606030504020204" pitchFamily="34" charset="0"/>
                <a:cs typeface="Open Sans" panose="020B0606030504020204" pitchFamily="34" charset="0"/>
                <a:hlinkClick r:id="rId4"/>
              </a:rPr>
              <a:t>Click Here to Register</a:t>
            </a:r>
            <a:endParaRPr lang="en-US" sz="1900" u="sng">
              <a:solidFill>
                <a:srgbClr val="26282A"/>
              </a:solidFill>
              <a:latin typeface="Open Sans" panose="020B0606030504020204" pitchFamily="34" charset="0"/>
              <a:ea typeface="Open Sans" panose="020B0606030504020204" pitchFamily="34" charset="0"/>
              <a:cs typeface="Open Sans" panose="020B0606030504020204" pitchFamily="34" charset="0"/>
            </a:endParaRPr>
          </a:p>
          <a:p>
            <a:r>
              <a:rPr lang="en-US" sz="2300">
                <a:solidFill>
                  <a:srgbClr val="26282A"/>
                </a:solidFill>
                <a:latin typeface="Open Sans" panose="020B0606030504020204" pitchFamily="34" charset="0"/>
                <a:ea typeface="Open Sans" panose="020B0606030504020204" pitchFamily="34" charset="0"/>
                <a:cs typeface="Open Sans" panose="020B0606030504020204" pitchFamily="34" charset="0"/>
              </a:rPr>
              <a:t>Registration Resources in Agency Portal</a:t>
            </a:r>
          </a:p>
          <a:p>
            <a:pPr lvl="1"/>
            <a:r>
              <a:rPr lang="en-US" sz="1900">
                <a:latin typeface="Open Sans" panose="020B0606030504020204" pitchFamily="34" charset="0"/>
                <a:ea typeface="Open Sans" panose="020B0606030504020204" pitchFamily="34" charset="0"/>
                <a:cs typeface="Open Sans" panose="020B0606030504020204" pitchFamily="34" charset="0"/>
              </a:rPr>
              <a:t>https://allfaithsfoodbank.org/partner-agency-forms/</a:t>
            </a:r>
          </a:p>
          <a:p>
            <a:pPr lvl="1"/>
            <a:endParaRPr lang="en-US" sz="2400">
              <a:latin typeface="Open Sans" panose="020B0606030504020204" pitchFamily="34" charset="0"/>
              <a:ea typeface="Open Sans" panose="020B0606030504020204" pitchFamily="34" charset="0"/>
              <a:cs typeface="Open Sans" panose="020B0606030504020204" pitchFamily="34" charset="0"/>
            </a:endParaRPr>
          </a:p>
          <a:p>
            <a:endParaRPr lang="en-US"/>
          </a:p>
        </p:txBody>
      </p:sp>
      <p:sp>
        <p:nvSpPr>
          <p:cNvPr id="15" name="Content Placeholder 3">
            <a:extLst>
              <a:ext uri="{FF2B5EF4-FFF2-40B4-BE49-F238E27FC236}">
                <a16:creationId xmlns:a16="http://schemas.microsoft.com/office/drawing/2014/main" id="{3FC4B5B5-B2E2-5D82-6C00-0C6450C8EFDB}"/>
              </a:ext>
            </a:extLst>
          </p:cNvPr>
          <p:cNvSpPr txBox="1">
            <a:spLocks/>
          </p:cNvSpPr>
          <p:nvPr/>
        </p:nvSpPr>
        <p:spPr>
          <a:xfrm>
            <a:off x="6261212" y="1558402"/>
            <a:ext cx="5243400" cy="156579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26443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0C494B-4892-391D-FA76-553CCB4537CB}"/>
              </a:ext>
            </a:extLst>
          </p:cNvPr>
          <p:cNvPicPr>
            <a:picLocks noChangeAspect="1"/>
          </p:cNvPicPr>
          <p:nvPr/>
        </p:nvPicPr>
        <p:blipFill rotWithShape="1">
          <a:blip r:embed="rId3">
            <a:alphaModFix amt="13000"/>
            <a:extLst>
              <a:ext uri="{28A0092B-C50C-407E-A947-70E740481C1C}">
                <a14:useLocalDpi xmlns:a14="http://schemas.microsoft.com/office/drawing/2010/main" val="0"/>
              </a:ext>
            </a:extLst>
          </a:blip>
          <a:srcRect l="11367" t="21416" r="9846" b="21722"/>
          <a:stretch/>
        </p:blipFill>
        <p:spPr>
          <a:xfrm>
            <a:off x="381556" y="282662"/>
            <a:ext cx="11275456" cy="6256251"/>
          </a:xfrm>
          <a:prstGeom prst="rect">
            <a:avLst/>
          </a:prstGeom>
        </p:spPr>
      </p:pic>
      <p:sp>
        <p:nvSpPr>
          <p:cNvPr id="8" name="Rectangle 7">
            <a:extLst>
              <a:ext uri="{FF2B5EF4-FFF2-40B4-BE49-F238E27FC236}">
                <a16:creationId xmlns:a16="http://schemas.microsoft.com/office/drawing/2014/main" id="{F2278705-8B95-B048-B851-6E701D454C50}"/>
              </a:ext>
            </a:extLst>
          </p:cNvPr>
          <p:cNvSpPr/>
          <p:nvPr/>
        </p:nvSpPr>
        <p:spPr>
          <a:xfrm>
            <a:off x="0" y="0"/>
            <a:ext cx="303212" cy="6858000"/>
          </a:xfrm>
          <a:prstGeom prst="rect">
            <a:avLst/>
          </a:prstGeom>
          <a:solidFill>
            <a:srgbClr val="55BA47"/>
          </a:solidFill>
          <a:ln>
            <a:solidFill>
              <a:srgbClr val="F44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BA47"/>
              </a:solidFill>
            </a:endParaRPr>
          </a:p>
        </p:txBody>
      </p:sp>
      <p:sp>
        <p:nvSpPr>
          <p:cNvPr id="11" name="Slide Number Placeholder 2">
            <a:extLst>
              <a:ext uri="{FF2B5EF4-FFF2-40B4-BE49-F238E27FC236}">
                <a16:creationId xmlns:a16="http://schemas.microsoft.com/office/drawing/2014/main" id="{BDFE50B5-CD19-6449-BA83-ACD12795A71A}"/>
              </a:ext>
            </a:extLst>
          </p:cNvPr>
          <p:cNvSpPr>
            <a:spLocks noGrp="1"/>
          </p:cNvSpPr>
          <p:nvPr>
            <p:ph type="sldNum" sz="quarter" idx="12"/>
          </p:nvPr>
        </p:nvSpPr>
        <p:spPr>
          <a:xfrm>
            <a:off x="8608357" y="6356351"/>
            <a:ext cx="2742486" cy="365125"/>
          </a:xfrm>
        </p:spPr>
        <p:txBody>
          <a:bodyPr/>
          <a:lstStyle/>
          <a:p>
            <a:fld id="{34C99D79-8A4B-4031-B1E0-AF26F8EDF2BC}" type="slidenum">
              <a:rPr lang="en-US" smtClean="0"/>
              <a:t>38</a:t>
            </a:fld>
            <a:endParaRPr lang="en-US"/>
          </a:p>
        </p:txBody>
      </p:sp>
      <p:pic>
        <p:nvPicPr>
          <p:cNvPr id="12" name="Picture 11">
            <a:extLst>
              <a:ext uri="{FF2B5EF4-FFF2-40B4-BE49-F238E27FC236}">
                <a16:creationId xmlns:a16="http://schemas.microsoft.com/office/drawing/2014/main" id="{F2B9D4FE-F694-1143-8DF2-6BE464E564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sp>
        <p:nvSpPr>
          <p:cNvPr id="2" name="Title 1">
            <a:extLst>
              <a:ext uri="{FF2B5EF4-FFF2-40B4-BE49-F238E27FC236}">
                <a16:creationId xmlns:a16="http://schemas.microsoft.com/office/drawing/2014/main" id="{966E7E39-4863-D51F-02A4-D5C4E6A825DF}"/>
              </a:ext>
            </a:extLst>
          </p:cNvPr>
          <p:cNvSpPr txBox="1">
            <a:spLocks/>
          </p:cNvSpPr>
          <p:nvPr/>
        </p:nvSpPr>
        <p:spPr>
          <a:xfrm>
            <a:off x="684099" y="-297659"/>
            <a:ext cx="5250785" cy="1719072"/>
          </a:xfrm>
          <a:prstGeom prst="rect">
            <a:avLst/>
          </a:prstGeom>
        </p:spPr>
        <p:txBody>
          <a:bodyPr vert="horz" lIns="91440" tIns="45720" rIns="91440" bIns="45720" rtlCol="0" anchor="b">
            <a:norm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pPr defTabSz="914400"/>
            <a:r>
              <a:rPr lang="en-US" sz="4800" cap="all">
                <a:solidFill>
                  <a:srgbClr val="55BA47"/>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rPr>
              <a:t>Any Questions ? </a:t>
            </a:r>
            <a:endParaRPr lang="en-US" sz="5300" cap="all">
              <a:solidFill>
                <a:srgbClr val="55BA47"/>
              </a:solidFill>
              <a:effectLst>
                <a:outerShdw blurRad="38100" dist="38100" dir="2700000" algn="tl">
                  <a:srgbClr val="000000">
                    <a:alpha val="43137"/>
                  </a:srgbClr>
                </a:outerShdw>
              </a:effectLst>
              <a:latin typeface="Dosis ExtraBold" pitchFamily="2" charset="0"/>
            </a:endParaRPr>
          </a:p>
        </p:txBody>
      </p:sp>
      <p:sp>
        <p:nvSpPr>
          <p:cNvPr id="3" name="TextBox 2">
            <a:extLst>
              <a:ext uri="{FF2B5EF4-FFF2-40B4-BE49-F238E27FC236}">
                <a16:creationId xmlns:a16="http://schemas.microsoft.com/office/drawing/2014/main" id="{2F991874-94E0-5489-A341-00C60EA10FD0}"/>
              </a:ext>
            </a:extLst>
          </p:cNvPr>
          <p:cNvSpPr txBox="1"/>
          <p:nvPr/>
        </p:nvSpPr>
        <p:spPr>
          <a:xfrm>
            <a:off x="753172" y="1600200"/>
            <a:ext cx="7549016" cy="4756151"/>
          </a:xfrm>
          <a:prstGeom prst="rect">
            <a:avLst/>
          </a:prstGeom>
        </p:spPr>
        <p:txBody>
          <a:bodyPr vert="horz" lIns="91440" tIns="45720" rIns="91440" bIns="45720" rtlCol="0" anchor="t">
            <a:normAutofit/>
          </a:bodyPr>
          <a:lstStyle/>
          <a:p>
            <a:pPr defTabSz="914400">
              <a:lnSpc>
                <a:spcPct val="90000"/>
              </a:lnSpc>
              <a:spcAft>
                <a:spcPts val="600"/>
              </a:spcAft>
            </a:pPr>
            <a:r>
              <a:rPr lang="en-US" sz="2300" b="1" dirty="0">
                <a:solidFill>
                  <a:srgbClr val="55BA47"/>
                </a:solidFill>
                <a:latin typeface="Dosis" pitchFamily="2" charset="0"/>
                <a:ea typeface="Open Sans" panose="020B0606030504020204" pitchFamily="34" charset="0"/>
                <a:cs typeface="Open Sans" panose="020B0606030504020204" pitchFamily="34" charset="0"/>
              </a:rPr>
              <a:t>Erin EverGreen</a:t>
            </a:r>
          </a:p>
          <a:p>
            <a:pPr defTabSz="914400">
              <a:lnSpc>
                <a:spcPct val="90000"/>
              </a:lnSpc>
              <a:spcAft>
                <a:spcPts val="600"/>
              </a:spcAft>
            </a:pPr>
            <a:r>
              <a:rPr lang="en-US" sz="2300" dirty="0">
                <a:solidFill>
                  <a:srgbClr val="55BA47"/>
                </a:solidFill>
                <a:latin typeface="Dosis" pitchFamily="2" charset="0"/>
                <a:ea typeface="Open Sans" panose="020B0606030504020204" pitchFamily="34" charset="0"/>
                <a:cs typeface="Open Sans" panose="020B0606030504020204" pitchFamily="34" charset="0"/>
              </a:rPr>
              <a:t>Client Registration Coordinator</a:t>
            </a:r>
          </a:p>
          <a:p>
            <a:pPr defTabSz="914400">
              <a:lnSpc>
                <a:spcPct val="90000"/>
              </a:lnSpc>
              <a:spcAft>
                <a:spcPts val="600"/>
              </a:spcAft>
            </a:pPr>
            <a:r>
              <a:rPr lang="en-US" sz="2300" b="0" i="0" u="none" strike="noStrike" dirty="0">
                <a:solidFill>
                  <a:srgbClr val="55BA47"/>
                </a:solidFill>
                <a:effectLst/>
                <a:latin typeface="Dosis" pitchFamily="2" charset="0"/>
              </a:rPr>
              <a:t>(941) </a:t>
            </a:r>
            <a:r>
              <a:rPr lang="en-US" sz="2300" i="0" u="none" strike="noStrike" dirty="0">
                <a:solidFill>
                  <a:srgbClr val="55BA47"/>
                </a:solidFill>
                <a:effectLst/>
                <a:latin typeface="Dosis" pitchFamily="2" charset="0"/>
              </a:rPr>
              <a:t>379-6333</a:t>
            </a:r>
            <a:r>
              <a:rPr lang="en-US" sz="2300" dirty="0">
                <a:solidFill>
                  <a:srgbClr val="55BA47"/>
                </a:solidFill>
                <a:latin typeface="Dosis" pitchFamily="2" charset="0"/>
                <a:ea typeface="Open Sans" panose="020B0606030504020204" pitchFamily="34" charset="0"/>
                <a:cs typeface="Open Sans" panose="020B0606030504020204" pitchFamily="34" charset="0"/>
              </a:rPr>
              <a:t> EXT 143</a:t>
            </a:r>
          </a:p>
          <a:p>
            <a:pPr defTabSz="914400">
              <a:lnSpc>
                <a:spcPct val="90000"/>
              </a:lnSpc>
              <a:spcAft>
                <a:spcPts val="600"/>
              </a:spcAft>
            </a:pPr>
            <a:r>
              <a:rPr lang="en-US" sz="2300" dirty="0">
                <a:solidFill>
                  <a:srgbClr val="55BA47"/>
                </a:solidFill>
                <a:latin typeface="Dosis" pitchFamily="2"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EEverGreen@AllFaithsFoodBank.org</a:t>
            </a:r>
            <a:endParaRPr lang="en-US" sz="2300" dirty="0">
              <a:solidFill>
                <a:srgbClr val="55BA47"/>
              </a:solidFill>
              <a:latin typeface="Dosis" pitchFamily="2" charset="0"/>
              <a:ea typeface="Open Sans" panose="020B0606030504020204" pitchFamily="34" charset="0"/>
              <a:cs typeface="Open Sans" panose="020B0606030504020204" pitchFamily="34" charset="0"/>
            </a:endParaRPr>
          </a:p>
          <a:p>
            <a:pPr defTabSz="914400">
              <a:lnSpc>
                <a:spcPct val="90000"/>
              </a:lnSpc>
              <a:spcAft>
                <a:spcPts val="600"/>
              </a:spcAft>
            </a:pPr>
            <a:r>
              <a:rPr lang="en-US" sz="2300" b="1" dirty="0">
                <a:solidFill>
                  <a:srgbClr val="55BA47"/>
                </a:solidFill>
                <a:latin typeface="Dosis" pitchFamily="2" charset="0"/>
                <a:ea typeface="Open Sans" panose="020B0606030504020204" pitchFamily="34" charset="0"/>
                <a:cs typeface="Open Sans" panose="020B0606030504020204" pitchFamily="34" charset="0"/>
              </a:rPr>
              <a:t>Office Hours: Most Tuesdays &amp; Thursdays 12pm - 1pm</a:t>
            </a:r>
          </a:p>
          <a:p>
            <a:pPr defTabSz="914400">
              <a:lnSpc>
                <a:spcPct val="90000"/>
              </a:lnSpc>
              <a:spcAft>
                <a:spcPts val="600"/>
              </a:spcAft>
            </a:pPr>
            <a:endParaRPr lang="en-US" sz="2300" b="1" dirty="0">
              <a:solidFill>
                <a:srgbClr val="55BA47"/>
              </a:solidFill>
              <a:latin typeface="Dosis" pitchFamily="2" charset="0"/>
              <a:ea typeface="Open Sans" panose="020B0606030504020204" pitchFamily="34" charset="0"/>
              <a:cs typeface="Open Sans" panose="020B0606030504020204" pitchFamily="34" charset="0"/>
            </a:endParaRPr>
          </a:p>
          <a:p>
            <a:pPr defTabSz="914400">
              <a:lnSpc>
                <a:spcPct val="90000"/>
              </a:lnSpc>
              <a:spcAft>
                <a:spcPts val="600"/>
              </a:spcAft>
            </a:pPr>
            <a:r>
              <a:rPr lang="en-US" sz="2300" dirty="0">
                <a:solidFill>
                  <a:srgbClr val="55BA47"/>
                </a:solidFill>
                <a:latin typeface="Dosis" pitchFamily="2" charset="0"/>
                <a:ea typeface="Open Sans" panose="020B0606030504020204" pitchFamily="34" charset="0"/>
                <a:cs typeface="Open Sans" panose="020B0606030504020204" pitchFamily="34" charset="0"/>
              </a:rPr>
              <a:t>Programs Assistant/Registration</a:t>
            </a:r>
            <a:endParaRPr lang="en-US" sz="2300" b="1" dirty="0">
              <a:solidFill>
                <a:srgbClr val="55BA47"/>
              </a:solidFill>
              <a:latin typeface="Dosis" pitchFamily="2" charset="0"/>
              <a:ea typeface="Open Sans" panose="020B0606030504020204" pitchFamily="34" charset="0"/>
              <a:cs typeface="Open Sans" panose="020B0606030504020204" pitchFamily="34" charset="0"/>
            </a:endParaRPr>
          </a:p>
          <a:p>
            <a:pPr defTabSz="914400">
              <a:lnSpc>
                <a:spcPct val="90000"/>
              </a:lnSpc>
              <a:spcAft>
                <a:spcPts val="600"/>
              </a:spcAft>
            </a:pPr>
            <a:r>
              <a:rPr lang="en-US" sz="2300" dirty="0">
                <a:solidFill>
                  <a:srgbClr val="55BA47"/>
                </a:solidFill>
                <a:latin typeface="Dosis" pitchFamily="2" charset="0"/>
                <a:ea typeface="Open Sans" panose="020B0606030504020204" pitchFamily="34" charset="0"/>
                <a:cs typeface="Open Sans" panose="020B0606030504020204" pitchFamily="34" charset="0"/>
              </a:rPr>
              <a:t>(941) 379-6333 EXT 176</a:t>
            </a:r>
          </a:p>
          <a:p>
            <a:pPr defTabSz="914400">
              <a:lnSpc>
                <a:spcPct val="90000"/>
              </a:lnSpc>
              <a:spcAft>
                <a:spcPts val="600"/>
              </a:spcAft>
            </a:pPr>
            <a:r>
              <a:rPr lang="en-US" sz="2300" b="1" dirty="0">
                <a:solidFill>
                  <a:srgbClr val="55BA47"/>
                </a:solidFill>
                <a:latin typeface="Dosis" pitchFamily="2" charset="0"/>
                <a:ea typeface="Open Sans" panose="020B0606030504020204" pitchFamily="34" charset="0"/>
                <a:cs typeface="Open Sans" panose="020B0606030504020204" pitchFamily="34" charset="0"/>
              </a:rPr>
              <a:t>Office Hours: Most Mon, Wed, &amp; Fri 12pm – 1pm</a:t>
            </a:r>
            <a:endParaRPr lang="en-US" dirty="0">
              <a:solidFill>
                <a:srgbClr val="55BA47"/>
              </a:solidFill>
              <a:latin typeface="Dosis" pitchFamily="2" charset="0"/>
              <a:ea typeface="Open Sans" panose="020B0606030504020204" pitchFamily="34" charset="0"/>
              <a:cs typeface="Open Sans" panose="020B0606030504020204" pitchFamily="34" charset="0"/>
            </a:endParaRPr>
          </a:p>
          <a:p>
            <a:pPr defTabSz="914400">
              <a:lnSpc>
                <a:spcPct val="90000"/>
              </a:lnSpc>
              <a:spcAft>
                <a:spcPts val="600"/>
              </a:spcAft>
            </a:pPr>
            <a:endParaRPr lang="en-US" dirty="0">
              <a:solidFill>
                <a:srgbClr val="55BA47"/>
              </a:solidFill>
              <a:latin typeface="Dosis"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13724749"/>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837982" y="533400"/>
            <a:ext cx="10512862" cy="1325563"/>
          </a:xfrm>
        </p:spPr>
        <p:txBody>
          <a:bodyPr>
            <a:normAutofit/>
          </a:bodyPr>
          <a:lstStyle/>
          <a:p>
            <a:r>
              <a:rPr lang="en-US" sz="4800" cap="all">
                <a:solidFill>
                  <a:srgbClr val="F4436D"/>
                </a:solidFill>
                <a:effectLst>
                  <a:outerShdw blurRad="38100" dist="38100" dir="2700000" algn="tl">
                    <a:srgbClr val="000000">
                      <a:alpha val="43137"/>
                    </a:srgbClr>
                  </a:outerShdw>
                </a:effectLst>
                <a:latin typeface="Dosis ExtraBold" pitchFamily="2" charset="0"/>
              </a:rPr>
              <a:t>So…What is Link2Feed?</a:t>
            </a:r>
          </a:p>
        </p:txBody>
      </p:sp>
      <p:sp>
        <p:nvSpPr>
          <p:cNvPr id="3" name="Slide Number Placeholder 2"/>
          <p:cNvSpPr>
            <a:spLocks noGrp="1"/>
          </p:cNvSpPr>
          <p:nvPr>
            <p:ph type="sldNum" sz="quarter" idx="12"/>
          </p:nvPr>
        </p:nvSpPr>
        <p:spPr/>
        <p:txBody>
          <a:bodyPr/>
          <a:lstStyle/>
          <a:p>
            <a:fld id="{34C99D79-8A4B-4031-B1E0-AF26F8EDF2BC}" type="slidenum">
              <a:rPr lang="en-US" smtClean="0"/>
              <a:t>4</a:t>
            </a:fld>
            <a:endParaRPr lang="en-US"/>
          </a:p>
        </p:txBody>
      </p:sp>
      <p:sp>
        <p:nvSpPr>
          <p:cNvPr id="11" name="Rectangle 10">
            <a:extLst>
              <a:ext uri="{FF2B5EF4-FFF2-40B4-BE49-F238E27FC236}">
                <a16:creationId xmlns:a16="http://schemas.microsoft.com/office/drawing/2014/main" id="{94BCF943-590C-E94B-9C55-8366324B86FC}"/>
              </a:ext>
            </a:extLst>
          </p:cNvPr>
          <p:cNvSpPr/>
          <p:nvPr/>
        </p:nvSpPr>
        <p:spPr>
          <a:xfrm>
            <a:off x="0" y="0"/>
            <a:ext cx="303212" cy="6858000"/>
          </a:xfrm>
          <a:prstGeom prst="rect">
            <a:avLst/>
          </a:prstGeom>
          <a:solidFill>
            <a:srgbClr val="F443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064"/>
              </a:solidFill>
            </a:endParaRPr>
          </a:p>
        </p:txBody>
      </p:sp>
      <p:pic>
        <p:nvPicPr>
          <p:cNvPr id="14" name="Picture 13">
            <a:extLst>
              <a:ext uri="{FF2B5EF4-FFF2-40B4-BE49-F238E27FC236}">
                <a16:creationId xmlns:a16="http://schemas.microsoft.com/office/drawing/2014/main" id="{8BE6CCF9-2CBC-3645-A4E1-DCE63853D9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pic>
        <p:nvPicPr>
          <p:cNvPr id="15" name="Online Media 14" title="Link2Feed Intake Software">
            <a:hlinkClick r:id="" action="ppaction://media"/>
            <a:extLst>
              <a:ext uri="{FF2B5EF4-FFF2-40B4-BE49-F238E27FC236}">
                <a16:creationId xmlns:a16="http://schemas.microsoft.com/office/drawing/2014/main" id="{5CB22519-8B50-301F-080E-CA1D4FC07111}"/>
              </a:ext>
            </a:extLst>
          </p:cNvPr>
          <p:cNvPicPr>
            <a:picLocks noGrp="1" noRot="1" noChangeAspect="1"/>
          </p:cNvPicPr>
          <p:nvPr>
            <p:ph idx="1"/>
            <a:videoFile r:link="rId1"/>
          </p:nvPr>
        </p:nvPicPr>
        <p:blipFill>
          <a:blip r:embed="rId5"/>
          <a:stretch>
            <a:fillRect/>
          </a:stretch>
        </p:blipFill>
        <p:spPr>
          <a:xfrm>
            <a:off x="2244725" y="1825625"/>
            <a:ext cx="7700963" cy="4351338"/>
          </a:xfrm>
          <a:prstGeom prst="rect">
            <a:avLst/>
          </a:prstGeom>
        </p:spPr>
      </p:pic>
    </p:spTree>
    <p:extLst>
      <p:ext uri="{BB962C8B-B14F-4D97-AF65-F5344CB8AC3E}">
        <p14:creationId xmlns:p14="http://schemas.microsoft.com/office/powerpoint/2010/main" val="1777805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cap="all">
                <a:solidFill>
                  <a:srgbClr val="F4436D"/>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rPr>
              <a:t>Link2Feed Is An Answer</a:t>
            </a:r>
          </a:p>
        </p:txBody>
      </p:sp>
      <p:graphicFrame>
        <p:nvGraphicFramePr>
          <p:cNvPr id="25" name="Content Placeholder 24">
            <a:extLst>
              <a:ext uri="{FF2B5EF4-FFF2-40B4-BE49-F238E27FC236}">
                <a16:creationId xmlns:a16="http://schemas.microsoft.com/office/drawing/2014/main" id="{F222D28C-3E05-4385-AA5C-4501F1F8B67E}"/>
              </a:ext>
            </a:extLst>
          </p:cNvPr>
          <p:cNvGraphicFramePr>
            <a:graphicFrameLocks noGrp="1"/>
          </p:cNvGraphicFramePr>
          <p:nvPr>
            <p:ph sz="quarter" idx="4"/>
            <p:extLst>
              <p:ext uri="{D42A27DB-BD31-4B8C-83A1-F6EECF244321}">
                <p14:modId xmlns:p14="http://schemas.microsoft.com/office/powerpoint/2010/main" val="80501235"/>
              </p:ext>
            </p:extLst>
          </p:nvPr>
        </p:nvGraphicFramePr>
        <p:xfrm>
          <a:off x="6170613" y="2505075"/>
          <a:ext cx="5181600"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34C99D79-8A4B-4031-B1E0-AF26F8EDF2BC}" type="slidenum">
              <a:rPr lang="en-US" smtClean="0"/>
              <a:t>5</a:t>
            </a:fld>
            <a:endParaRPr lang="en-US"/>
          </a:p>
        </p:txBody>
      </p:sp>
      <p:sp>
        <p:nvSpPr>
          <p:cNvPr id="11" name="Rectangle 10">
            <a:extLst>
              <a:ext uri="{FF2B5EF4-FFF2-40B4-BE49-F238E27FC236}">
                <a16:creationId xmlns:a16="http://schemas.microsoft.com/office/drawing/2014/main" id="{94BCF943-590C-E94B-9C55-8366324B86FC}"/>
              </a:ext>
            </a:extLst>
          </p:cNvPr>
          <p:cNvSpPr/>
          <p:nvPr/>
        </p:nvSpPr>
        <p:spPr>
          <a:xfrm>
            <a:off x="0" y="0"/>
            <a:ext cx="303212" cy="6858000"/>
          </a:xfrm>
          <a:prstGeom prst="rect">
            <a:avLst/>
          </a:prstGeom>
          <a:solidFill>
            <a:srgbClr val="F443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064"/>
              </a:solidFill>
            </a:endParaRPr>
          </a:p>
        </p:txBody>
      </p:sp>
      <p:pic>
        <p:nvPicPr>
          <p:cNvPr id="14" name="Picture 13">
            <a:extLst>
              <a:ext uri="{FF2B5EF4-FFF2-40B4-BE49-F238E27FC236}">
                <a16:creationId xmlns:a16="http://schemas.microsoft.com/office/drawing/2014/main" id="{8BE6CCF9-2CBC-3645-A4E1-DCE63853D9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sp>
        <p:nvSpPr>
          <p:cNvPr id="6" name="Content Placeholder 5">
            <a:extLst>
              <a:ext uri="{FF2B5EF4-FFF2-40B4-BE49-F238E27FC236}">
                <a16:creationId xmlns:a16="http://schemas.microsoft.com/office/drawing/2014/main" id="{478D127C-69D1-8D37-0556-ED194AAE147F}"/>
              </a:ext>
            </a:extLst>
          </p:cNvPr>
          <p:cNvSpPr>
            <a:spLocks noGrp="1"/>
          </p:cNvSpPr>
          <p:nvPr>
            <p:ph sz="half" idx="2"/>
          </p:nvPr>
        </p:nvSpPr>
        <p:spPr>
          <a:xfrm>
            <a:off x="839570" y="1690689"/>
            <a:ext cx="10131642" cy="4498974"/>
          </a:xfrm>
        </p:spPr>
        <p:txBody>
          <a:bodyPr>
            <a:normAutofit lnSpcReduction="10000"/>
          </a:bodyPr>
          <a:lstStyle/>
          <a:p>
            <a:pPr marL="0" indent="0">
              <a:buNone/>
            </a:pPr>
            <a:r>
              <a:rPr lang="en-US" sz="2800">
                <a:latin typeface="Open Sans" panose="020B0606030504020204" pitchFamily="34" charset="0"/>
                <a:ea typeface="Open Sans" panose="020B0606030504020204" pitchFamily="34" charset="0"/>
                <a:cs typeface="Open Sans" panose="020B0606030504020204" pitchFamily="34" charset="0"/>
              </a:rPr>
              <a:t>Link2Feed (L2F) is a holistic client management system built especially for hunger relief organizations.</a:t>
            </a:r>
          </a:p>
          <a:p>
            <a:pPr marL="0" indent="0">
              <a:buNone/>
            </a:pPr>
            <a:endParaRPr lang="en-US">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a:latin typeface="Open Sans" panose="020B0606030504020204" pitchFamily="34" charset="0"/>
                <a:ea typeface="Open Sans" panose="020B0606030504020204" pitchFamily="34" charset="0"/>
                <a:cs typeface="Open Sans" panose="020B0606030504020204" pitchFamily="34" charset="0"/>
              </a:rPr>
              <a:t>Link2Feed allows us to answer:</a:t>
            </a:r>
          </a:p>
          <a:p>
            <a:r>
              <a:rPr lang="en-US">
                <a:latin typeface="Open Sans" panose="020B0606030504020204" pitchFamily="34" charset="0"/>
                <a:ea typeface="Open Sans" panose="020B0606030504020204" pitchFamily="34" charset="0"/>
                <a:cs typeface="Open Sans" panose="020B0606030504020204" pitchFamily="34" charset="0"/>
              </a:rPr>
              <a:t>Who are our clients?</a:t>
            </a:r>
          </a:p>
          <a:p>
            <a:r>
              <a:rPr lang="en-US">
                <a:latin typeface="Open Sans" panose="020B0606030504020204" pitchFamily="34" charset="0"/>
                <a:ea typeface="Open Sans" panose="020B0606030504020204" pitchFamily="34" charset="0"/>
                <a:cs typeface="Open Sans" panose="020B0606030504020204" pitchFamily="34" charset="0"/>
              </a:rPr>
              <a:t>What are the needs of our clients?</a:t>
            </a:r>
          </a:p>
          <a:p>
            <a:r>
              <a:rPr lang="en-US">
                <a:latin typeface="Open Sans" panose="020B0606030504020204" pitchFamily="34" charset="0"/>
                <a:ea typeface="Open Sans" panose="020B0606030504020204" pitchFamily="34" charset="0"/>
                <a:cs typeface="Open Sans" panose="020B0606030504020204" pitchFamily="34" charset="0"/>
              </a:rPr>
              <a:t>Where are they located?</a:t>
            </a:r>
          </a:p>
          <a:p>
            <a:endParaRPr lang="en-US">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800">
                <a:latin typeface="Open Sans" panose="020B0606030504020204" pitchFamily="34" charset="0"/>
                <a:ea typeface="Open Sans" panose="020B0606030504020204" pitchFamily="34" charset="0"/>
                <a:cs typeface="Open Sans" panose="020B0606030504020204" pitchFamily="34" charset="0"/>
              </a:rPr>
              <a:t>Allowing us to understand true client needs and close food gaps.</a:t>
            </a:r>
          </a:p>
          <a:p>
            <a:pPr marL="0" indent="0">
              <a:buNone/>
            </a:pPr>
            <a:endParaRPr lang="en-US"/>
          </a:p>
          <a:p>
            <a:endParaRPr lang="en-US"/>
          </a:p>
        </p:txBody>
      </p:sp>
    </p:spTree>
    <p:extLst>
      <p:ext uri="{BB962C8B-B14F-4D97-AF65-F5344CB8AC3E}">
        <p14:creationId xmlns:p14="http://schemas.microsoft.com/office/powerpoint/2010/main" val="32075966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1000"/>
                                        <p:tgtEl>
                                          <p:spTgt spid="6">
                                            <p:txEl>
                                              <p:pRg st="5" end="5"/>
                                            </p:txEl>
                                          </p:spTgt>
                                        </p:tgtEl>
                                      </p:cBhvr>
                                    </p:animEffect>
                                    <p:anim calcmode="lin" valueType="num">
                                      <p:cBhvr>
                                        <p:cTn id="2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fade">
                                      <p:cBhvr>
                                        <p:cTn id="28" dur="1000"/>
                                        <p:tgtEl>
                                          <p:spTgt spid="6">
                                            <p:txEl>
                                              <p:pRg st="7" end="7"/>
                                            </p:txEl>
                                          </p:spTgt>
                                        </p:tgtEl>
                                      </p:cBhvr>
                                    </p:animEffect>
                                    <p:anim calcmode="lin" valueType="num">
                                      <p:cBhvr>
                                        <p:cTn id="2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996" y="365126"/>
            <a:ext cx="10512862" cy="1325563"/>
          </a:xfrm>
        </p:spPr>
        <p:txBody>
          <a:bodyPr>
            <a:normAutofit fontScale="90000"/>
          </a:bodyPr>
          <a:lstStyle/>
          <a:p>
            <a:r>
              <a:rPr lang="en-US" sz="4600" cap="all">
                <a:solidFill>
                  <a:srgbClr val="821433"/>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rPr>
              <a:t>What Is The Purpose Of Using Link2Feed?</a:t>
            </a:r>
          </a:p>
        </p:txBody>
      </p:sp>
      <p:sp>
        <p:nvSpPr>
          <p:cNvPr id="3" name="Slide Number Placeholder 2"/>
          <p:cNvSpPr>
            <a:spLocks noGrp="1"/>
          </p:cNvSpPr>
          <p:nvPr>
            <p:ph type="sldNum" sz="quarter" idx="12"/>
          </p:nvPr>
        </p:nvSpPr>
        <p:spPr/>
        <p:txBody>
          <a:bodyPr/>
          <a:lstStyle/>
          <a:p>
            <a:fld id="{34C99D79-8A4B-4031-B1E0-AF26F8EDF2BC}" type="slidenum">
              <a:rPr lang="en-US" smtClean="0"/>
              <a:t>6</a:t>
            </a:fld>
            <a:endParaRPr lang="en-US"/>
          </a:p>
        </p:txBody>
      </p:sp>
      <p:sp>
        <p:nvSpPr>
          <p:cNvPr id="7" name="Rectangle 6">
            <a:extLst>
              <a:ext uri="{FF2B5EF4-FFF2-40B4-BE49-F238E27FC236}">
                <a16:creationId xmlns:a16="http://schemas.microsoft.com/office/drawing/2014/main" id="{4E91AD9A-9D01-AD40-BAD8-E46947FECC77}"/>
              </a:ext>
            </a:extLst>
          </p:cNvPr>
          <p:cNvSpPr/>
          <p:nvPr/>
        </p:nvSpPr>
        <p:spPr>
          <a:xfrm>
            <a:off x="0" y="0"/>
            <a:ext cx="303212" cy="6858000"/>
          </a:xfrm>
          <a:prstGeom prst="rect">
            <a:avLst/>
          </a:prstGeom>
          <a:solidFill>
            <a:srgbClr val="8214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064"/>
              </a:solidFill>
            </a:endParaRPr>
          </a:p>
        </p:txBody>
      </p:sp>
      <p:pic>
        <p:nvPicPr>
          <p:cNvPr id="9" name="Picture 8">
            <a:extLst>
              <a:ext uri="{FF2B5EF4-FFF2-40B4-BE49-F238E27FC236}">
                <a16:creationId xmlns:a16="http://schemas.microsoft.com/office/drawing/2014/main" id="{74B720EB-F808-A34C-8C0D-54E6A5C1A7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graphicFrame>
        <p:nvGraphicFramePr>
          <p:cNvPr id="11" name="Content Placeholder 3">
            <a:extLst>
              <a:ext uri="{FF2B5EF4-FFF2-40B4-BE49-F238E27FC236}">
                <a16:creationId xmlns:a16="http://schemas.microsoft.com/office/drawing/2014/main" id="{BA063CD2-9581-9C15-8C9D-D35D62FE4C3E}"/>
              </a:ext>
            </a:extLst>
          </p:cNvPr>
          <p:cNvGraphicFramePr>
            <a:graphicFrameLocks noGrp="1"/>
          </p:cNvGraphicFramePr>
          <p:nvPr>
            <p:ph idx="1"/>
            <p:extLst>
              <p:ext uri="{D42A27DB-BD31-4B8C-83A1-F6EECF244321}">
                <p14:modId xmlns:p14="http://schemas.microsoft.com/office/powerpoint/2010/main" val="2232840079"/>
              </p:ext>
            </p:extLst>
          </p:nvPr>
        </p:nvGraphicFramePr>
        <p:xfrm>
          <a:off x="722996" y="1558403"/>
          <a:ext cx="10742831" cy="49344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180329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952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4839-1D2B-846F-22AB-72D8AEAEAD6B}"/>
              </a:ext>
            </a:extLst>
          </p:cNvPr>
          <p:cNvSpPr>
            <a:spLocks noGrp="1"/>
          </p:cNvSpPr>
          <p:nvPr>
            <p:ph type="title"/>
          </p:nvPr>
        </p:nvSpPr>
        <p:spPr>
          <a:xfrm>
            <a:off x="608012" y="1676400"/>
            <a:ext cx="4952999" cy="4190999"/>
          </a:xfrm>
        </p:spPr>
        <p:txBody>
          <a:bodyPr vert="horz" lIns="91440" tIns="45720" rIns="91440" bIns="45720" rtlCol="0" anchor="t">
            <a:normAutofit/>
          </a:bodyPr>
          <a:lstStyle/>
          <a:p>
            <a:pPr defTabSz="914400"/>
            <a:r>
              <a:rPr lang="en-US" sz="7200" cap="all">
                <a:effectLst>
                  <a:outerShdw blurRad="38100" dist="38100" dir="2700000" algn="tl">
                    <a:srgbClr val="000000">
                      <a:alpha val="43137"/>
                    </a:srgbClr>
                  </a:outerShdw>
                </a:effectLst>
                <a:latin typeface="Dosis ExtraBold" pitchFamily="2" charset="0"/>
              </a:rPr>
              <a:t>Security Features</a:t>
            </a:r>
            <a:br>
              <a:rPr lang="en-US" sz="7200" cap="all">
                <a:effectLst>
                  <a:outerShdw blurRad="38100" dist="38100" dir="2700000" algn="tl">
                    <a:srgbClr val="000000">
                      <a:alpha val="43137"/>
                    </a:srgbClr>
                  </a:outerShdw>
                </a:effectLst>
                <a:latin typeface="Dosis SemiBold" pitchFamily="2" charset="0"/>
              </a:rPr>
            </a:br>
            <a:endParaRPr lang="en-US" sz="7200" cap="all">
              <a:effectLst>
                <a:outerShdw blurRad="38100" dist="38100" dir="2700000" algn="tl">
                  <a:srgbClr val="000000">
                    <a:alpha val="43137"/>
                  </a:srgbClr>
                </a:outerShdw>
              </a:effectLst>
              <a:latin typeface="Dosis SemiBold" pitchFamily="2" charset="0"/>
            </a:endParaRPr>
          </a:p>
        </p:txBody>
      </p:sp>
      <p:sp>
        <p:nvSpPr>
          <p:cNvPr id="19" name="Freeform: Shape 21">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5786" y="381000"/>
            <a:ext cx="633303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6F2F019B-2CC5-35A4-8E9E-8D3F276FE5CD}"/>
              </a:ext>
            </a:extLst>
          </p:cNvPr>
          <p:cNvPicPr>
            <a:picLocks noChangeAspect="1"/>
          </p:cNvPicPr>
          <p:nvPr/>
        </p:nvPicPr>
        <p:blipFill rotWithShape="1">
          <a:blip r:embed="rId3">
            <a:extLst>
              <a:ext uri="{28A0092B-C50C-407E-A947-70E740481C1C}">
                <a14:useLocalDpi xmlns:a14="http://schemas.microsoft.com/office/drawing/2010/main" val="0"/>
              </a:ext>
            </a:extLst>
          </a:blip>
          <a:srcRect l="-10429" t="4464" r="-2478" b="38759"/>
          <a:stretch/>
        </p:blipFill>
        <p:spPr>
          <a:xfrm>
            <a:off x="5637212" y="603505"/>
            <a:ext cx="6965046" cy="6254496"/>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13150351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cap="all">
                <a:solidFill>
                  <a:srgbClr val="ED952C"/>
                </a:solidFill>
                <a:effectLst>
                  <a:outerShdw blurRad="38100" dist="38100" dir="2700000" algn="tl">
                    <a:srgbClr val="000000">
                      <a:alpha val="43137"/>
                    </a:srgbClr>
                  </a:outerShdw>
                </a:effectLst>
                <a:latin typeface="Dosis ExtraBold" pitchFamily="2" charset="0"/>
                <a:ea typeface="Open Sans" panose="020B0606030504020204" pitchFamily="34" charset="0"/>
                <a:cs typeface="Open Sans" panose="020B0606030504020204" pitchFamily="34" charset="0"/>
              </a:rPr>
              <a:t>Link2Feed Security Features</a:t>
            </a:r>
          </a:p>
        </p:txBody>
      </p:sp>
      <p:sp>
        <p:nvSpPr>
          <p:cNvPr id="3" name="Slide Number Placeholder 2"/>
          <p:cNvSpPr>
            <a:spLocks noGrp="1"/>
          </p:cNvSpPr>
          <p:nvPr>
            <p:ph type="sldNum" sz="quarter" idx="12"/>
          </p:nvPr>
        </p:nvSpPr>
        <p:spPr/>
        <p:txBody>
          <a:bodyPr/>
          <a:lstStyle/>
          <a:p>
            <a:fld id="{34C99D79-8A4B-4031-B1E0-AF26F8EDF2BC}" type="slidenum">
              <a:rPr lang="en-US" smtClean="0"/>
              <a:t>8</a:t>
            </a:fld>
            <a:endParaRPr lang="en-US"/>
          </a:p>
        </p:txBody>
      </p:sp>
      <p:sp>
        <p:nvSpPr>
          <p:cNvPr id="11" name="Rectangle 10">
            <a:extLst>
              <a:ext uri="{FF2B5EF4-FFF2-40B4-BE49-F238E27FC236}">
                <a16:creationId xmlns:a16="http://schemas.microsoft.com/office/drawing/2014/main" id="{94BCF943-590C-E94B-9C55-8366324B86FC}"/>
              </a:ext>
            </a:extLst>
          </p:cNvPr>
          <p:cNvSpPr/>
          <p:nvPr/>
        </p:nvSpPr>
        <p:spPr>
          <a:xfrm>
            <a:off x="0" y="0"/>
            <a:ext cx="303212" cy="6858000"/>
          </a:xfrm>
          <a:prstGeom prst="rect">
            <a:avLst/>
          </a:prstGeom>
          <a:solidFill>
            <a:srgbClr val="ED95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064"/>
              </a:solidFill>
            </a:endParaRPr>
          </a:p>
        </p:txBody>
      </p:sp>
      <p:pic>
        <p:nvPicPr>
          <p:cNvPr id="14" name="Picture 13">
            <a:extLst>
              <a:ext uri="{FF2B5EF4-FFF2-40B4-BE49-F238E27FC236}">
                <a16:creationId xmlns:a16="http://schemas.microsoft.com/office/drawing/2014/main" id="{8BE6CCF9-2CBC-3645-A4E1-DCE63853D9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sp>
        <p:nvSpPr>
          <p:cNvPr id="4" name="Content Placeholder 3">
            <a:extLst>
              <a:ext uri="{FF2B5EF4-FFF2-40B4-BE49-F238E27FC236}">
                <a16:creationId xmlns:a16="http://schemas.microsoft.com/office/drawing/2014/main" id="{4C37877D-F12D-B26E-C4DF-CC568A877D5D}"/>
              </a:ext>
            </a:extLst>
          </p:cNvPr>
          <p:cNvSpPr>
            <a:spLocks noGrp="1"/>
          </p:cNvSpPr>
          <p:nvPr>
            <p:ph sz="half" idx="2"/>
          </p:nvPr>
        </p:nvSpPr>
        <p:spPr>
          <a:xfrm>
            <a:off x="549804" y="1666462"/>
            <a:ext cx="8745008" cy="4505738"/>
          </a:xfrm>
        </p:spPr>
        <p:txBody>
          <a:bodyPr>
            <a:normAutofit/>
          </a:bodyPr>
          <a:lstStyle/>
          <a:p>
            <a:r>
              <a:rPr lang="en-US" sz="2800">
                <a:latin typeface="Open Sans" panose="020B0606030504020204" pitchFamily="34" charset="0"/>
                <a:ea typeface="Open Sans" panose="020B0606030504020204" pitchFamily="34" charset="0"/>
                <a:cs typeface="Open Sans" panose="020B0606030504020204" pitchFamily="34" charset="0"/>
              </a:rPr>
              <a:t>256-Bit Encryption (same level as online banking)</a:t>
            </a:r>
          </a:p>
          <a:p>
            <a:r>
              <a:rPr lang="en-US" sz="2800">
                <a:latin typeface="Open Sans" panose="020B0606030504020204" pitchFamily="34" charset="0"/>
                <a:ea typeface="Open Sans" panose="020B0606030504020204" pitchFamily="34" charset="0"/>
                <a:cs typeface="Open Sans" panose="020B0606030504020204" pitchFamily="34" charset="0"/>
              </a:rPr>
              <a:t>Reports have no identifiable information</a:t>
            </a:r>
          </a:p>
          <a:p>
            <a:r>
              <a:rPr lang="en-US" sz="2800">
                <a:latin typeface="Open Sans" panose="020B0606030504020204" pitchFamily="34" charset="0"/>
                <a:ea typeface="Open Sans" panose="020B0606030504020204" pitchFamily="34" charset="0"/>
                <a:cs typeface="Open Sans" panose="020B0606030504020204" pitchFamily="34" charset="0"/>
              </a:rPr>
              <a:t>Automatic timeout feature that logs users out after a period of inactivity</a:t>
            </a:r>
          </a:p>
          <a:p>
            <a:r>
              <a:rPr lang="en-US" sz="2800">
                <a:latin typeface="Open Sans" panose="020B0606030504020204" pitchFamily="34" charset="0"/>
                <a:ea typeface="Open Sans" panose="020B0606030504020204" pitchFamily="34" charset="0"/>
                <a:cs typeface="Open Sans" panose="020B0606030504020204" pitchFamily="34" charset="0"/>
              </a:rPr>
              <a:t>Customized user accounts to provide only relevant information for their job function</a:t>
            </a:r>
          </a:p>
          <a:p>
            <a:endParaRPr lang="en-US"/>
          </a:p>
        </p:txBody>
      </p:sp>
      <p:sp>
        <p:nvSpPr>
          <p:cNvPr id="15" name="Content Placeholder 3">
            <a:extLst>
              <a:ext uri="{FF2B5EF4-FFF2-40B4-BE49-F238E27FC236}">
                <a16:creationId xmlns:a16="http://schemas.microsoft.com/office/drawing/2014/main" id="{3FC4B5B5-B2E2-5D82-6C00-0C6450C8EFDB}"/>
              </a:ext>
            </a:extLst>
          </p:cNvPr>
          <p:cNvSpPr txBox="1">
            <a:spLocks/>
          </p:cNvSpPr>
          <p:nvPr/>
        </p:nvSpPr>
        <p:spPr>
          <a:xfrm>
            <a:off x="6261212" y="1558402"/>
            <a:ext cx="5243400" cy="156579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9A7A75BB-4EA7-1BF8-A984-7E8B7A8ECD80}"/>
              </a:ext>
            </a:extLst>
          </p:cNvPr>
          <p:cNvSpPr txBox="1"/>
          <p:nvPr/>
        </p:nvSpPr>
        <p:spPr>
          <a:xfrm>
            <a:off x="549804" y="5068765"/>
            <a:ext cx="11257464" cy="523220"/>
          </a:xfrm>
          <a:prstGeom prst="rect">
            <a:avLst/>
          </a:prstGeom>
          <a:noFill/>
        </p:spPr>
        <p:txBody>
          <a:bodyPr wrap="square" rtlCol="0">
            <a:spAutoFit/>
          </a:bodyPr>
          <a:lstStyle/>
          <a:p>
            <a:pPr algn="ctr"/>
            <a:r>
              <a:rPr lang="en-US" sz="2800" i="1">
                <a:latin typeface="Open Sans SemiBold" panose="020B0706030804020204" pitchFamily="34" charset="0"/>
                <a:ea typeface="Open Sans SemiBold" panose="020B0706030804020204" pitchFamily="34" charset="0"/>
                <a:cs typeface="Open Sans SemiBold" panose="020B0706030804020204" pitchFamily="34" charset="0"/>
              </a:rPr>
              <a:t>AFFB and L2F are extremely committed to client dignity and security.</a:t>
            </a:r>
          </a:p>
        </p:txBody>
      </p:sp>
    </p:spTree>
    <p:extLst>
      <p:ext uri="{BB962C8B-B14F-4D97-AF65-F5344CB8AC3E}">
        <p14:creationId xmlns:p14="http://schemas.microsoft.com/office/powerpoint/2010/main" val="22619211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8"/>
                                        </p:tgtEl>
                                      </p:cBhvr>
                                    </p:animEffect>
                                    <p:animScale>
                                      <p:cBhvr>
                                        <p:cTn id="2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212" y="5898445"/>
            <a:ext cx="1713124" cy="823031"/>
          </a:xfrm>
          <a:prstGeom prst="rect">
            <a:avLst/>
          </a:prstGeom>
        </p:spPr>
      </p:pic>
      <p:sp>
        <p:nvSpPr>
          <p:cNvPr id="5" name="Title 4"/>
          <p:cNvSpPr>
            <a:spLocks noGrp="1"/>
          </p:cNvSpPr>
          <p:nvPr>
            <p:ph type="title"/>
          </p:nvPr>
        </p:nvSpPr>
        <p:spPr>
          <a:xfrm>
            <a:off x="608012" y="228600"/>
            <a:ext cx="10512862" cy="1325563"/>
          </a:xfrm>
        </p:spPr>
        <p:txBody>
          <a:bodyPr>
            <a:normAutofit/>
          </a:bodyPr>
          <a:lstStyle/>
          <a:p>
            <a:r>
              <a:rPr lang="en-US" sz="4400" cap="all">
                <a:solidFill>
                  <a:srgbClr val="ED952C"/>
                </a:solidFill>
                <a:effectLst>
                  <a:outerShdw blurRad="38100" dist="38100" dir="2700000" algn="tl">
                    <a:srgbClr val="000000">
                      <a:alpha val="43137"/>
                    </a:srgbClr>
                  </a:outerShdw>
                </a:effectLst>
                <a:latin typeface="Dosis ExtraBold" pitchFamily="2" charset="0"/>
              </a:rPr>
              <a:t>Hardware &amp; Software Requirements</a:t>
            </a:r>
          </a:p>
        </p:txBody>
      </p:sp>
      <p:sp>
        <p:nvSpPr>
          <p:cNvPr id="3" name="Slide Number Placeholder 2"/>
          <p:cNvSpPr>
            <a:spLocks noGrp="1"/>
          </p:cNvSpPr>
          <p:nvPr>
            <p:ph type="sldNum" sz="quarter" idx="12"/>
          </p:nvPr>
        </p:nvSpPr>
        <p:spPr/>
        <p:txBody>
          <a:bodyPr/>
          <a:lstStyle/>
          <a:p>
            <a:fld id="{34C99D79-8A4B-4031-B1E0-AF26F8EDF2BC}" type="slidenum">
              <a:rPr lang="en-US" smtClean="0"/>
              <a:t>9</a:t>
            </a:fld>
            <a:endParaRPr lang="en-US"/>
          </a:p>
        </p:txBody>
      </p:sp>
      <p:sp>
        <p:nvSpPr>
          <p:cNvPr id="11" name="Rectangle 10">
            <a:extLst>
              <a:ext uri="{FF2B5EF4-FFF2-40B4-BE49-F238E27FC236}">
                <a16:creationId xmlns:a16="http://schemas.microsoft.com/office/drawing/2014/main" id="{94BCF943-590C-E94B-9C55-8366324B86FC}"/>
              </a:ext>
            </a:extLst>
          </p:cNvPr>
          <p:cNvSpPr/>
          <p:nvPr/>
        </p:nvSpPr>
        <p:spPr>
          <a:xfrm>
            <a:off x="0" y="0"/>
            <a:ext cx="303212" cy="6858000"/>
          </a:xfrm>
          <a:prstGeom prst="rect">
            <a:avLst/>
          </a:prstGeom>
          <a:solidFill>
            <a:srgbClr val="ED9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064"/>
              </a:solidFill>
            </a:endParaRPr>
          </a:p>
        </p:txBody>
      </p:sp>
      <p:pic>
        <p:nvPicPr>
          <p:cNvPr id="14" name="Picture 13">
            <a:extLst>
              <a:ext uri="{FF2B5EF4-FFF2-40B4-BE49-F238E27FC236}">
                <a16:creationId xmlns:a16="http://schemas.microsoft.com/office/drawing/2014/main" id="{8BE6CCF9-2CBC-3645-A4E1-DCE63853D9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367" t="21416" r="53527" b="21722"/>
          <a:stretch/>
        </p:blipFill>
        <p:spPr>
          <a:xfrm>
            <a:off x="10853862" y="228137"/>
            <a:ext cx="953406" cy="1193276"/>
          </a:xfrm>
          <a:prstGeom prst="rect">
            <a:avLst/>
          </a:prstGeom>
        </p:spPr>
      </p:pic>
      <p:sp>
        <p:nvSpPr>
          <p:cNvPr id="8" name="Content Placeholder 7"/>
          <p:cNvSpPr txBox="1">
            <a:spLocks/>
          </p:cNvSpPr>
          <p:nvPr/>
        </p:nvSpPr>
        <p:spPr>
          <a:xfrm>
            <a:off x="889607" y="2316626"/>
            <a:ext cx="4951412" cy="1704975"/>
          </a:xfrm>
          <a:prstGeom prst="rect">
            <a:avLst/>
          </a:prstGeom>
        </p:spPr>
        <p:txBody>
          <a:bodyPr>
            <a:no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2000">
                <a:latin typeface="Open Sans" panose="020B0606030504020204" pitchFamily="34" charset="0"/>
                <a:ea typeface="Open Sans" panose="020B0606030504020204" pitchFamily="34" charset="0"/>
                <a:cs typeface="Open Sans" panose="020B0606030504020204" pitchFamily="34" charset="0"/>
              </a:rPr>
              <a:t>Memory (RAM): 512 MB</a:t>
            </a:r>
          </a:p>
          <a:p>
            <a:r>
              <a:rPr lang="en-US" sz="2000">
                <a:latin typeface="Open Sans" panose="020B0606030504020204" pitchFamily="34" charset="0"/>
                <a:ea typeface="Open Sans" panose="020B0606030504020204" pitchFamily="34" charset="0"/>
                <a:cs typeface="Open Sans" panose="020B0606030504020204" pitchFamily="34" charset="0"/>
              </a:rPr>
              <a:t>Hard Drive Space: 500 MB</a:t>
            </a:r>
          </a:p>
          <a:p>
            <a:r>
              <a:rPr lang="en-US" sz="2000">
                <a:latin typeface="Open Sans" panose="020B0606030504020204" pitchFamily="34" charset="0"/>
                <a:ea typeface="Open Sans" panose="020B0606030504020204" pitchFamily="34" charset="0"/>
                <a:cs typeface="Open Sans" panose="020B0606030504020204" pitchFamily="34" charset="0"/>
              </a:rPr>
              <a:t>Internet Access: via Ethernet, </a:t>
            </a:r>
            <a:r>
              <a:rPr lang="en-US" sz="2000" err="1">
                <a:latin typeface="Open Sans" panose="020B0606030504020204" pitchFamily="34" charset="0"/>
                <a:ea typeface="Open Sans" panose="020B0606030504020204" pitchFamily="34" charset="0"/>
                <a:cs typeface="Open Sans" panose="020B0606030504020204" pitchFamily="34" charset="0"/>
              </a:rPr>
              <a:t>WiFi</a:t>
            </a:r>
            <a:r>
              <a:rPr lang="en-US" sz="2000">
                <a:latin typeface="Open Sans" panose="020B0606030504020204" pitchFamily="34" charset="0"/>
                <a:ea typeface="Open Sans" panose="020B0606030504020204" pitchFamily="34" charset="0"/>
                <a:cs typeface="Open Sans" panose="020B0606030504020204" pitchFamily="34" charset="0"/>
              </a:rPr>
              <a:t>, Gobi (4G/4G LTE), Mobile Broadband (4G/4G LTE)</a:t>
            </a:r>
          </a:p>
        </p:txBody>
      </p:sp>
      <p:sp>
        <p:nvSpPr>
          <p:cNvPr id="9" name="Text Placeholder 2"/>
          <p:cNvSpPr txBox="1">
            <a:spLocks/>
          </p:cNvSpPr>
          <p:nvPr/>
        </p:nvSpPr>
        <p:spPr>
          <a:xfrm>
            <a:off x="885219" y="4200388"/>
            <a:ext cx="5157787" cy="50958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u="sng">
                <a:latin typeface="Open Sans SemiBold" panose="020B0706030804020204" pitchFamily="34" charset="0"/>
                <a:ea typeface="Open Sans SemiBold" panose="020B0706030804020204" pitchFamily="34" charset="0"/>
                <a:cs typeface="Open Sans SemiBold" panose="020B0706030804020204" pitchFamily="34" charset="0"/>
              </a:rPr>
              <a:t>Software Requirements</a:t>
            </a:r>
          </a:p>
        </p:txBody>
      </p:sp>
      <p:sp>
        <p:nvSpPr>
          <p:cNvPr id="10" name="Content Placeholder 7"/>
          <p:cNvSpPr txBox="1">
            <a:spLocks/>
          </p:cNvSpPr>
          <p:nvPr/>
        </p:nvSpPr>
        <p:spPr>
          <a:xfrm>
            <a:off x="838200" y="4800521"/>
            <a:ext cx="4951414" cy="17049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latin typeface="Open Sans" panose="020B0606030504020204" pitchFamily="34" charset="0"/>
                <a:ea typeface="Open Sans" panose="020B0606030504020204" pitchFamily="34" charset="0"/>
                <a:cs typeface="Open Sans" panose="020B0606030504020204" pitchFamily="34" charset="0"/>
              </a:rPr>
              <a:t>Web Browser – No Internet Explorer or Edge!</a:t>
            </a:r>
          </a:p>
          <a:p>
            <a:pPr lvl="1"/>
            <a:r>
              <a:rPr lang="en-US" sz="1600">
                <a:latin typeface="Open Sans" panose="020B0606030504020204" pitchFamily="34" charset="0"/>
                <a:ea typeface="Open Sans" panose="020B0606030504020204" pitchFamily="34" charset="0"/>
                <a:cs typeface="Open Sans" panose="020B0606030504020204" pitchFamily="34" charset="0"/>
              </a:rPr>
              <a:t>Google Chrome (up to date) </a:t>
            </a:r>
          </a:p>
          <a:p>
            <a:pPr lvl="1"/>
            <a:r>
              <a:rPr lang="en-US" sz="1600">
                <a:latin typeface="Open Sans" panose="020B0606030504020204" pitchFamily="34" charset="0"/>
                <a:ea typeface="Open Sans" panose="020B0606030504020204" pitchFamily="34" charset="0"/>
                <a:cs typeface="Open Sans" panose="020B0606030504020204" pitchFamily="34" charset="0"/>
              </a:rPr>
              <a:t>Mozilla Firefox (up to date) </a:t>
            </a:r>
          </a:p>
          <a:p>
            <a:pPr lvl="1"/>
            <a:r>
              <a:rPr lang="en-US" sz="1600">
                <a:latin typeface="Open Sans" panose="020B0606030504020204" pitchFamily="34" charset="0"/>
                <a:ea typeface="Open Sans" panose="020B0606030504020204" pitchFamily="34" charset="0"/>
                <a:cs typeface="Open Sans" panose="020B0606030504020204" pitchFamily="34" charset="0"/>
              </a:rPr>
              <a:t>Safari 7+ (up to date / OS X only)</a:t>
            </a:r>
          </a:p>
        </p:txBody>
      </p:sp>
      <p:sp>
        <p:nvSpPr>
          <p:cNvPr id="12" name="Text Placeholder 2"/>
          <p:cNvSpPr txBox="1">
            <a:spLocks/>
          </p:cNvSpPr>
          <p:nvPr/>
        </p:nvSpPr>
        <p:spPr>
          <a:xfrm>
            <a:off x="6363645" y="1733437"/>
            <a:ext cx="5157787" cy="50958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u="sng">
                <a:latin typeface="Open Sans SemiBold" panose="020B0706030804020204" pitchFamily="34" charset="0"/>
                <a:ea typeface="Open Sans SemiBold" panose="020B0706030804020204" pitchFamily="34" charset="0"/>
                <a:cs typeface="Open Sans SemiBold" panose="020B0706030804020204" pitchFamily="34" charset="0"/>
              </a:rPr>
              <a:t>Other Info</a:t>
            </a:r>
          </a:p>
        </p:txBody>
      </p:sp>
      <p:sp>
        <p:nvSpPr>
          <p:cNvPr id="13" name="Content Placeholder 7"/>
          <p:cNvSpPr txBox="1">
            <a:spLocks/>
          </p:cNvSpPr>
          <p:nvPr/>
        </p:nvSpPr>
        <p:spPr>
          <a:xfrm>
            <a:off x="6423026" y="2291207"/>
            <a:ext cx="5157787" cy="2393949"/>
          </a:xfrm>
          <a:prstGeom prst="rect">
            <a:avLst/>
          </a:prstGeom>
        </p:spPr>
        <p:txBody>
          <a:bodyPr>
            <a:no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2000">
                <a:latin typeface="Open Sans" panose="020B0606030504020204" pitchFamily="34" charset="0"/>
                <a:ea typeface="Open Sans" panose="020B0606030504020204" pitchFamily="34" charset="0"/>
                <a:cs typeface="Open Sans" panose="020B0606030504020204" pitchFamily="34" charset="0"/>
              </a:rPr>
              <a:t>JavaScript must be enabled</a:t>
            </a:r>
          </a:p>
          <a:p>
            <a:r>
              <a:rPr lang="en-US" sz="2000">
                <a:latin typeface="Open Sans" panose="020B0606030504020204" pitchFamily="34" charset="0"/>
                <a:ea typeface="Open Sans" panose="020B0606030504020204" pitchFamily="34" charset="0"/>
                <a:cs typeface="Open Sans" panose="020B0606030504020204" pitchFamily="34" charset="0"/>
              </a:rPr>
              <a:t>Cookies must be enabled</a:t>
            </a:r>
          </a:p>
          <a:p>
            <a:r>
              <a:rPr lang="en-US" sz="2000">
                <a:latin typeface="Open Sans" panose="020B0606030504020204" pitchFamily="34" charset="0"/>
                <a:ea typeface="Open Sans" panose="020B0606030504020204" pitchFamily="34" charset="0"/>
                <a:cs typeface="Open Sans" panose="020B0606030504020204" pitchFamily="34" charset="0"/>
              </a:rPr>
              <a:t>SSL must be enabled</a:t>
            </a:r>
          </a:p>
          <a:p>
            <a:r>
              <a:rPr lang="en-US" sz="2000">
                <a:latin typeface="Open Sans" panose="020B0606030504020204" pitchFamily="34" charset="0"/>
                <a:ea typeface="Open Sans" panose="020B0606030504020204" pitchFamily="34" charset="0"/>
                <a:cs typeface="Open Sans" panose="020B0606030504020204" pitchFamily="34" charset="0"/>
              </a:rPr>
              <a:t>Some reports require Flash (table tools)</a:t>
            </a:r>
          </a:p>
          <a:p>
            <a:pPr lvl="1"/>
            <a:r>
              <a:rPr lang="en-US" sz="1600">
                <a:latin typeface="Open Sans" panose="020B0606030504020204" pitchFamily="34" charset="0"/>
                <a:ea typeface="Open Sans" panose="020B0606030504020204" pitchFamily="34" charset="0"/>
                <a:cs typeface="Open Sans" panose="020B0606030504020204" pitchFamily="34" charset="0"/>
              </a:rPr>
              <a:t>Chrome contains Flash by default</a:t>
            </a:r>
          </a:p>
          <a:p>
            <a:pPr lvl="1"/>
            <a:r>
              <a:rPr lang="en-US" sz="1600">
                <a:latin typeface="Open Sans" panose="020B0606030504020204" pitchFamily="34" charset="0"/>
                <a:ea typeface="Open Sans" panose="020B0606030504020204" pitchFamily="34" charset="0"/>
                <a:cs typeface="Open Sans" panose="020B0606030504020204" pitchFamily="34" charset="0"/>
              </a:rPr>
              <a:t>Firefox and Safari require Flash to be installed</a:t>
            </a:r>
          </a:p>
        </p:txBody>
      </p:sp>
      <p:sp>
        <p:nvSpPr>
          <p:cNvPr id="15" name="Text Placeholder 2"/>
          <p:cNvSpPr txBox="1">
            <a:spLocks/>
          </p:cNvSpPr>
          <p:nvPr/>
        </p:nvSpPr>
        <p:spPr>
          <a:xfrm>
            <a:off x="6423026" y="4626531"/>
            <a:ext cx="5157787" cy="50958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u="sng">
                <a:latin typeface="Open Sans SemiBold" panose="020B0706030804020204" pitchFamily="34" charset="0"/>
                <a:ea typeface="Open Sans SemiBold" panose="020B0706030804020204" pitchFamily="34" charset="0"/>
                <a:cs typeface="Open Sans SemiBold" panose="020B0706030804020204" pitchFamily="34" charset="0"/>
              </a:rPr>
              <a:t>Supported Operating Systems</a:t>
            </a:r>
          </a:p>
        </p:txBody>
      </p:sp>
      <p:sp>
        <p:nvSpPr>
          <p:cNvPr id="16" name="Content Placeholder 7"/>
          <p:cNvSpPr txBox="1">
            <a:spLocks/>
          </p:cNvSpPr>
          <p:nvPr/>
        </p:nvSpPr>
        <p:spPr>
          <a:xfrm>
            <a:off x="6423026" y="5233472"/>
            <a:ext cx="5157787" cy="9628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latin typeface="Open Sans" panose="020B0606030504020204" pitchFamily="34" charset="0"/>
                <a:ea typeface="Open Sans" panose="020B0606030504020204" pitchFamily="34" charset="0"/>
                <a:cs typeface="Open Sans" panose="020B0606030504020204" pitchFamily="34" charset="0"/>
              </a:rPr>
              <a:t>Windows (7 or Higher)</a:t>
            </a:r>
          </a:p>
          <a:p>
            <a:r>
              <a:rPr lang="en-US" sz="2000">
                <a:latin typeface="Open Sans" panose="020B0606030504020204" pitchFamily="34" charset="0"/>
                <a:ea typeface="Open Sans" panose="020B0606030504020204" pitchFamily="34" charset="0"/>
                <a:cs typeface="Open Sans" panose="020B0606030504020204" pitchFamily="34" charset="0"/>
              </a:rPr>
              <a:t>Mac OS X (10.9 or Higher)</a:t>
            </a:r>
            <a:endParaRPr lang="en-US" sz="1600">
              <a:latin typeface="Open Sans" panose="020B0606030504020204" pitchFamily="34" charset="0"/>
              <a:ea typeface="Open Sans" panose="020B0606030504020204" pitchFamily="34" charset="0"/>
              <a:cs typeface="Open Sans" panose="020B0606030504020204" pitchFamily="34" charset="0"/>
            </a:endParaRPr>
          </a:p>
        </p:txBody>
      </p:sp>
      <p:sp>
        <p:nvSpPr>
          <p:cNvPr id="19" name="Text Placeholder 2"/>
          <p:cNvSpPr>
            <a:spLocks noGrp="1"/>
          </p:cNvSpPr>
          <p:nvPr>
            <p:ph idx="1"/>
          </p:nvPr>
        </p:nvSpPr>
        <p:spPr>
          <a:xfrm>
            <a:off x="838200" y="1600200"/>
            <a:ext cx="10512425" cy="4572000"/>
          </a:xfrm>
        </p:spPr>
        <p:txBody>
          <a:bodyPr>
            <a:normAutofit/>
          </a:bodyPr>
          <a:lstStyle/>
          <a:p>
            <a:pPr marL="0" indent="0">
              <a:buNone/>
            </a:pPr>
            <a:endParaRPr lang="en-US" sz="1050" u="sng">
              <a:latin typeface="Open Sans SemiBold" panose="020B0706030804020204" pitchFamily="34" charset="0"/>
              <a:ea typeface="Open Sans SemiBold" panose="020B0706030804020204" pitchFamily="34" charset="0"/>
              <a:cs typeface="Open Sans SemiBold" panose="020B0706030804020204" pitchFamily="34" charset="0"/>
            </a:endParaRPr>
          </a:p>
          <a:p>
            <a:pPr marL="0" indent="0">
              <a:buNone/>
            </a:pPr>
            <a:r>
              <a:rPr lang="en-US" sz="2400" u="sng">
                <a:latin typeface="Open Sans SemiBold" panose="020B0706030804020204" pitchFamily="34" charset="0"/>
                <a:ea typeface="Open Sans SemiBold" panose="020B0706030804020204" pitchFamily="34" charset="0"/>
                <a:cs typeface="Open Sans SemiBold" panose="020B0706030804020204" pitchFamily="34" charset="0"/>
              </a:rPr>
              <a:t>Hardware Requirements</a:t>
            </a: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3548" y="5939471"/>
            <a:ext cx="2182557" cy="823031"/>
          </a:xfrm>
          <a:prstGeom prst="rect">
            <a:avLst/>
          </a:prstGeom>
        </p:spPr>
      </p:pic>
    </p:spTree>
    <p:extLst>
      <p:ext uri="{BB962C8B-B14F-4D97-AF65-F5344CB8AC3E}">
        <p14:creationId xmlns:p14="http://schemas.microsoft.com/office/powerpoint/2010/main" val="24028621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7" dur="500"/>
                                        <p:tgtEl>
                                          <p:spTgt spid="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par>
                                <p:cTn id="28" presetID="14" presetClass="entr" presetSubtype="1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randombar(horizont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randombar(horizont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randombar(horizontal)">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5" grpId="0"/>
      <p:bldP spid="16" grpId="0"/>
      <p:bldP spid="19" grpId="0" build="p"/>
    </p:bldLst>
  </p:timing>
</p:sld>
</file>

<file path=ppt/theme/theme1.xml><?xml version="1.0" encoding="utf-8"?>
<a:theme xmlns:a="http://schemas.openxmlformats.org/drawingml/2006/main" name="Office Theme">
  <a:themeElements>
    <a:clrScheme name="AFFB">
      <a:dk1>
        <a:sysClr val="windowText" lastClr="000000"/>
      </a:dk1>
      <a:lt1>
        <a:sysClr val="window" lastClr="FFFFFF"/>
      </a:lt1>
      <a:dk2>
        <a:srgbClr val="44546A"/>
      </a:dk2>
      <a:lt2>
        <a:srgbClr val="E7E6E6"/>
      </a:lt2>
      <a:accent1>
        <a:srgbClr val="56B046"/>
      </a:accent1>
      <a:accent2>
        <a:srgbClr val="ED952C"/>
      </a:accent2>
      <a:accent3>
        <a:srgbClr val="821433"/>
      </a:accent3>
      <a:accent4>
        <a:srgbClr val="DC4064"/>
      </a:accent4>
      <a:accent5>
        <a:srgbClr val="92C33F"/>
      </a:accent5>
      <a:accent6>
        <a:srgbClr val="56B046"/>
      </a:accent6>
      <a:hlink>
        <a:srgbClr val="56B046"/>
      </a:hlink>
      <a:folHlink>
        <a:srgbClr val="8214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2_Office Theme">
  <a:themeElements>
    <a:clrScheme name="AFFB">
      <a:dk1>
        <a:sysClr val="windowText" lastClr="000000"/>
      </a:dk1>
      <a:lt1>
        <a:sysClr val="window" lastClr="FFFFFF"/>
      </a:lt1>
      <a:dk2>
        <a:srgbClr val="44546A"/>
      </a:dk2>
      <a:lt2>
        <a:srgbClr val="E7E6E6"/>
      </a:lt2>
      <a:accent1>
        <a:srgbClr val="56B046"/>
      </a:accent1>
      <a:accent2>
        <a:srgbClr val="ED952C"/>
      </a:accent2>
      <a:accent3>
        <a:srgbClr val="821433"/>
      </a:accent3>
      <a:accent4>
        <a:srgbClr val="DC4064"/>
      </a:accent4>
      <a:accent5>
        <a:srgbClr val="92C33F"/>
      </a:accent5>
      <a:accent6>
        <a:srgbClr val="56B046"/>
      </a:accent6>
      <a:hlink>
        <a:srgbClr val="56B046"/>
      </a:hlink>
      <a:folHlink>
        <a:srgbClr val="8214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5.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700CCB-20BA-4760-AB9F-AC3B63ED32E0}">
  <ds:schemaRefs>
    <ds:schemaRef ds:uri="http://schemas.microsoft.com/office/2006/metadata/properties"/>
    <ds:schemaRef ds:uri="40262f94-9f35-4ac3-9a90-690165a166b7"/>
    <ds:schemaRef ds:uri="http://purl.org/dc/dcmitype/"/>
    <ds:schemaRef ds:uri="http://purl.org/dc/elements/1.1/"/>
    <ds:schemaRef ds:uri="http://www.w3.org/XML/1998/namespace"/>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a4f35948-e619-41b3-aa29-22878b09cfd2"/>
  </ds:schemaRefs>
</ds:datastoreItem>
</file>

<file path=customXml/itemProps2.xml><?xml version="1.0" encoding="utf-8"?>
<ds:datastoreItem xmlns:ds="http://schemas.openxmlformats.org/officeDocument/2006/customXml" ds:itemID="{FB14945D-DABB-422F-9B28-D299995C9226}">
  <ds:schemaRefs>
    <ds:schemaRef ds:uri="40262f94-9f35-4ac3-9a90-690165a166b7"/>
    <ds:schemaRef ds:uri="a4f35948-e619-41b3-aa29-22878b09cf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08942AA-0721-4324-BC2C-A3CB43F24E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TotalTime>
  <Words>2501</Words>
  <Application>Microsoft Office PowerPoint</Application>
  <PresentationFormat>Custom</PresentationFormat>
  <Paragraphs>380</Paragraphs>
  <Slides>38</Slides>
  <Notes>37</Notes>
  <HiddenSlides>1</HiddenSlides>
  <MMClips>1</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38</vt:i4>
      </vt:variant>
    </vt:vector>
  </HeadingPairs>
  <TitlesOfParts>
    <vt:vector size="54" baseType="lpstr">
      <vt:lpstr>Arial</vt:lpstr>
      <vt:lpstr>Calibri</vt:lpstr>
      <vt:lpstr>Calibri Light</vt:lpstr>
      <vt:lpstr>Constantia</vt:lpstr>
      <vt:lpstr>Dosis</vt:lpstr>
      <vt:lpstr>Dosis ExtraBold</vt:lpstr>
      <vt:lpstr>Dosis SemiBold</vt:lpstr>
      <vt:lpstr>Open Sans</vt:lpstr>
      <vt:lpstr>Open Sans ExtraBold</vt:lpstr>
      <vt:lpstr>Open Sans SemiBold</vt:lpstr>
      <vt:lpstr>Poppins-Regular</vt:lpstr>
      <vt:lpstr>Source Sans Pro</vt:lpstr>
      <vt:lpstr>Source Sans Pro Web</vt:lpstr>
      <vt:lpstr>Office Theme</vt:lpstr>
      <vt:lpstr>1_Office Theme</vt:lpstr>
      <vt:lpstr>2_Office Theme</vt:lpstr>
      <vt:lpstr>All Faiths Food Bank Kick-Off to Link2Feed</vt:lpstr>
      <vt:lpstr>Link2Feed Agency Agenda</vt:lpstr>
      <vt:lpstr>What is Link2Feed &amp; Why Use it?</vt:lpstr>
      <vt:lpstr>So…What is Link2Feed?</vt:lpstr>
      <vt:lpstr>Link2Feed Is An Answer</vt:lpstr>
      <vt:lpstr>What Is The Purpose Of Using Link2Feed?</vt:lpstr>
      <vt:lpstr>Security Features </vt:lpstr>
      <vt:lpstr>Link2Feed Security Features</vt:lpstr>
      <vt:lpstr>Hardware &amp; Software Requirements</vt:lpstr>
      <vt:lpstr>What are the Benefits?</vt:lpstr>
      <vt:lpstr>Benefits to our Neighbors</vt:lpstr>
      <vt:lpstr>Benefits to our AFFB Network</vt:lpstr>
      <vt:lpstr>Where Do Neighbors Register?</vt:lpstr>
      <vt:lpstr>Different Types of Pantries</vt:lpstr>
      <vt:lpstr>The  Process &amp; Forms</vt:lpstr>
      <vt:lpstr>Always Collect Client Consent </vt:lpstr>
      <vt:lpstr>What If A Client Doesn’t Want Their Information In Link2Feed?</vt:lpstr>
      <vt:lpstr>Intake Form in English, Spanish, Portuguese, Creole, Russian,       Ukrainian &amp; Polish</vt:lpstr>
      <vt:lpstr>TEFAP Qualifications</vt:lpstr>
      <vt:lpstr>TEFAP Form</vt:lpstr>
      <vt:lpstr>The Link 2 Feed Interface</vt:lpstr>
      <vt:lpstr>L2F User Roles</vt:lpstr>
      <vt:lpstr>Reporting Features in Network</vt:lpstr>
      <vt:lpstr>Link2Feed Dashboard</vt:lpstr>
      <vt:lpstr>Services Page (Default) Where the Pantry Visit is recorded</vt:lpstr>
      <vt:lpstr>New TEFAP Services Entry</vt:lpstr>
      <vt:lpstr>Already Filed TEFAP Services Entry</vt:lpstr>
      <vt:lpstr>Non-TEFAP Services Entry</vt:lpstr>
      <vt:lpstr>Client Personal Page</vt:lpstr>
      <vt:lpstr>Client Personal Page Continued (Bottom) Households</vt:lpstr>
      <vt:lpstr>Client Monthly Services Page where you’re sent after Save &amp; Next in  Personal Page</vt:lpstr>
      <vt:lpstr>Client Services Page where you’re sent after Save &amp; Next in Monthly Income</vt:lpstr>
      <vt:lpstr>Client Notes page You must Click on Notes Tab to  go to this page</vt:lpstr>
      <vt:lpstr>New L2F Note</vt:lpstr>
      <vt:lpstr>Notes on Notes…</vt:lpstr>
      <vt:lpstr>Next Steps  Questions &amp; Answers</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Sourcing and the Food Supply Chain</dc:title>
  <dc:creator>Amber Lee</dc:creator>
  <cp:lastModifiedBy>Erin EverGreen</cp:lastModifiedBy>
  <cp:revision>2</cp:revision>
  <cp:lastPrinted>2025-02-25T15:30:58Z</cp:lastPrinted>
  <dcterms:created xsi:type="dcterms:W3CDTF">2017-12-08T15:53:58Z</dcterms:created>
  <dcterms:modified xsi:type="dcterms:W3CDTF">2025-05-20T14:22:22Z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