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sldIdLst>
    <p:sldId id="322" r:id="rId3"/>
    <p:sldId id="312" r:id="rId4"/>
    <p:sldId id="264" r:id="rId5"/>
    <p:sldId id="329" r:id="rId6"/>
    <p:sldId id="333" r:id="rId7"/>
    <p:sldId id="341" r:id="rId8"/>
    <p:sldId id="336" r:id="rId9"/>
    <p:sldId id="268" r:id="rId10"/>
    <p:sldId id="33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D0A4C3-6748-4212-9B8B-083AE0699F7E}" type="doc">
      <dgm:prSet loTypeId="urn:microsoft.com/office/officeart/2005/8/layout/equation1" loCatId="process" qsTypeId="urn:microsoft.com/office/officeart/2005/8/quickstyle/simple5" qsCatId="simple" csTypeId="urn:microsoft.com/office/officeart/2005/8/colors/accent3_2" csCatId="accent3" phldr="1"/>
      <dgm:spPr/>
      <dgm:t>
        <a:bodyPr/>
        <a:lstStyle/>
        <a:p>
          <a:endParaRPr lang="en-US"/>
        </a:p>
      </dgm:t>
    </dgm:pt>
    <dgm:pt modelId="{4B2BD2DA-ABB0-475F-A962-A30BA6534411}">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dgm:spPr>
      <dgm:t>
        <a:bodyPr/>
        <a:lstStyle/>
        <a:p>
          <a:pPr algn="ctr"/>
          <a:r>
            <a:rPr lang="en-US" sz="2200" b="1" cap="all" baseline="0">
              <a:latin typeface="Open Sans" panose="020B0606030504020204" pitchFamily="34" charset="0"/>
              <a:ea typeface="Open Sans" panose="020B0606030504020204" pitchFamily="34" charset="0"/>
              <a:cs typeface="Open Sans" panose="020B0606030504020204" pitchFamily="34" charset="0"/>
            </a:rPr>
            <a:t>FLORIDA</a:t>
          </a:r>
          <a:r>
            <a:rPr lang="en-US" sz="2400" b="1" cap="all" baseline="0">
              <a:latin typeface="Open Sans" panose="020B0606030504020204" pitchFamily="34" charset="0"/>
              <a:ea typeface="Open Sans" panose="020B0606030504020204" pitchFamily="34" charset="0"/>
              <a:cs typeface="Open Sans" panose="020B0606030504020204" pitchFamily="34" charset="0"/>
            </a:rPr>
            <a:t> RESIDENCY</a:t>
          </a:r>
          <a:endParaRPr lang="en-US" sz="2200" b="1" cap="all" baseline="0">
            <a:latin typeface="Open Sans" panose="020B0606030504020204" pitchFamily="34" charset="0"/>
            <a:ea typeface="Open Sans" panose="020B0606030504020204" pitchFamily="34" charset="0"/>
            <a:cs typeface="Open Sans" panose="020B0606030504020204" pitchFamily="34" charset="0"/>
          </a:endParaRPr>
        </a:p>
      </dgm:t>
    </dgm:pt>
    <dgm:pt modelId="{55B2CCB2-90F6-4C35-B081-472085A6E780}" type="parTrans" cxnId="{27DB75FA-4867-4F27-8F7C-4153A7E8CEBD}">
      <dgm:prSet/>
      <dgm:spPr/>
      <dgm:t>
        <a:bodyPr/>
        <a:lstStyle/>
        <a:p>
          <a:endParaRPr lang="en-US"/>
        </a:p>
      </dgm:t>
    </dgm:pt>
    <dgm:pt modelId="{683948F6-94CB-4EEF-904B-70A88E317832}" type="sibTrans" cxnId="{27DB75FA-4867-4F27-8F7C-4153A7E8CEBD}">
      <dgm:prSet/>
      <dgm:spPr/>
      <dgm:t>
        <a:bodyPr/>
        <a:lstStyle/>
        <a:p>
          <a:endParaRPr lang="en-US"/>
        </a:p>
      </dgm:t>
    </dgm:pt>
    <dgm:pt modelId="{11E56F73-28B2-4EDA-ADE4-DD303DB96434}">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dgm:spPr>
      <dgm:t>
        <a:bodyPr/>
        <a:lstStyle/>
        <a:p>
          <a:pPr algn="ctr">
            <a:buFont typeface="Arial" panose="020B0604020202020204" pitchFamily="34" charset="0"/>
            <a:buNone/>
          </a:pPr>
          <a:r>
            <a:rPr lang="en-US" sz="1800" b="1" cap="all" baseline="0">
              <a:latin typeface="Open Sans" panose="020B0606030504020204" pitchFamily="34" charset="0"/>
              <a:ea typeface="Open Sans" panose="020B0606030504020204" pitchFamily="34" charset="0"/>
              <a:cs typeface="Open Sans" panose="020B0606030504020204" pitchFamily="34" charset="0"/>
            </a:rPr>
            <a:t>Social Service Benefit(s)</a:t>
          </a:r>
        </a:p>
        <a:p>
          <a:pPr algn="ctr">
            <a:buFont typeface="Arial" panose="020B0604020202020204" pitchFamily="34" charset="0"/>
            <a:buNone/>
          </a:pPr>
          <a:r>
            <a:rPr lang="en-US" sz="1800" i="1" cap="all" baseline="0">
              <a:latin typeface="Open Sans" panose="020B0606030504020204" pitchFamily="34" charset="0"/>
              <a:ea typeface="Open Sans" panose="020B0606030504020204" pitchFamily="34" charset="0"/>
              <a:cs typeface="Open Sans" panose="020B0606030504020204" pitchFamily="34" charset="0"/>
            </a:rPr>
            <a:t>And/or</a:t>
          </a:r>
        </a:p>
        <a:p>
          <a:pPr algn="ctr">
            <a:buFont typeface="Arial" panose="020B0604020202020204" pitchFamily="34" charset="0"/>
            <a:buNone/>
          </a:pPr>
          <a:r>
            <a:rPr lang="en-US" sz="1800" b="1" cap="all" baseline="0">
              <a:latin typeface="Open Sans" panose="020B0606030504020204" pitchFamily="34" charset="0"/>
              <a:ea typeface="Open Sans" panose="020B0606030504020204" pitchFamily="34" charset="0"/>
              <a:cs typeface="Open Sans" panose="020B0606030504020204" pitchFamily="34" charset="0"/>
            </a:rPr>
            <a:t>Qualified</a:t>
          </a:r>
        </a:p>
        <a:p>
          <a:pPr algn="ctr">
            <a:buFont typeface="Arial" panose="020B0604020202020204" pitchFamily="34" charset="0"/>
            <a:buNone/>
          </a:pPr>
          <a:r>
            <a:rPr lang="en-US" sz="1800" b="1" cap="all" baseline="0">
              <a:latin typeface="Open Sans" panose="020B0606030504020204" pitchFamily="34" charset="0"/>
              <a:ea typeface="Open Sans" panose="020B0606030504020204" pitchFamily="34" charset="0"/>
              <a:cs typeface="Open Sans" panose="020B0606030504020204" pitchFamily="34" charset="0"/>
            </a:rPr>
            <a:t>Income </a:t>
          </a:r>
          <a:endParaRPr lang="en-US" sz="1600" b="1" cap="all" baseline="0">
            <a:latin typeface="Open Sans" panose="020B0606030504020204" pitchFamily="34" charset="0"/>
            <a:ea typeface="Open Sans" panose="020B0606030504020204" pitchFamily="34" charset="0"/>
            <a:cs typeface="Open Sans" panose="020B0606030504020204" pitchFamily="34" charset="0"/>
          </a:endParaRPr>
        </a:p>
      </dgm:t>
    </dgm:pt>
    <dgm:pt modelId="{C8097B84-4173-4E55-A39C-3F7B673AB499}" type="parTrans" cxnId="{A53273B6-F430-4B9C-9409-9909B1C88181}">
      <dgm:prSet/>
      <dgm:spPr/>
      <dgm:t>
        <a:bodyPr/>
        <a:lstStyle/>
        <a:p>
          <a:endParaRPr lang="en-US"/>
        </a:p>
      </dgm:t>
    </dgm:pt>
    <dgm:pt modelId="{3638457A-24B8-4C1E-A1A9-506F055CD73F}" type="sibTrans" cxnId="{A53273B6-F430-4B9C-9409-9909B1C88181}">
      <dgm:prSet/>
      <dgm:spPr/>
      <dgm:t>
        <a:bodyPr/>
        <a:lstStyle/>
        <a:p>
          <a:endParaRPr lang="en-US"/>
        </a:p>
      </dgm:t>
    </dgm:pt>
    <dgm:pt modelId="{B169545F-B5A4-4119-914D-C81A3F51EF79}">
      <dgm:prSet>
        <dgm:style>
          <a:lnRef idx="0">
            <a:scrgbClr r="0" g="0" b="0"/>
          </a:lnRef>
          <a:fillRef idx="0">
            <a:scrgbClr r="0" g="0" b="0"/>
          </a:fillRef>
          <a:effectRef idx="0">
            <a:scrgbClr r="0" g="0" b="0"/>
          </a:effectRef>
          <a:fontRef idx="minor">
            <a:schemeClr val="lt1"/>
          </a:fontRef>
        </dgm:style>
      </dgm:prSet>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dgm:spPr>
      <dgm:t>
        <a:bodyPr/>
        <a:lstStyle/>
        <a:p>
          <a:pPr algn="ctr"/>
          <a:r>
            <a:rPr lang="en-US" cap="all" baseline="0">
              <a:latin typeface="Open Sans" panose="020B0606030504020204" pitchFamily="34" charset="0"/>
              <a:ea typeface="Open Sans" panose="020B0606030504020204" pitchFamily="34" charset="0"/>
              <a:cs typeface="Open Sans" panose="020B0606030504020204" pitchFamily="34" charset="0"/>
            </a:rPr>
            <a:t>TEFAP</a:t>
          </a:r>
        </a:p>
        <a:p>
          <a:pPr algn="ctr"/>
          <a:r>
            <a:rPr lang="en-US" cap="all" baseline="0">
              <a:latin typeface="Open Sans" panose="020B0606030504020204" pitchFamily="34" charset="0"/>
              <a:ea typeface="Open Sans" panose="020B0606030504020204" pitchFamily="34" charset="0"/>
              <a:cs typeface="Open Sans" panose="020B0606030504020204" pitchFamily="34" charset="0"/>
            </a:rPr>
            <a:t>Eligible</a:t>
          </a:r>
        </a:p>
        <a:p>
          <a:pPr algn="ctr"/>
          <a:r>
            <a:rPr lang="en-US" cap="all" baseline="0">
              <a:latin typeface="Open Sans" panose="020B0606030504020204" pitchFamily="34" charset="0"/>
              <a:ea typeface="Open Sans" panose="020B0606030504020204" pitchFamily="34" charset="0"/>
              <a:cs typeface="Open Sans" panose="020B0606030504020204" pitchFamily="34" charset="0"/>
            </a:rPr>
            <a:t>Neighbor</a:t>
          </a:r>
        </a:p>
      </dgm:t>
    </dgm:pt>
    <dgm:pt modelId="{027968DD-DFE9-4195-9261-D02941E31E1F}" type="parTrans" cxnId="{25C30D30-858B-4A49-99A8-2019C99B3959}">
      <dgm:prSet/>
      <dgm:spPr/>
      <dgm:t>
        <a:bodyPr/>
        <a:lstStyle/>
        <a:p>
          <a:endParaRPr lang="en-US"/>
        </a:p>
      </dgm:t>
    </dgm:pt>
    <dgm:pt modelId="{8549D7DB-C63B-44C9-8E7D-EF5A67894A25}" type="sibTrans" cxnId="{25C30D30-858B-4A49-99A8-2019C99B3959}">
      <dgm:prSet/>
      <dgm:spPr/>
      <dgm:t>
        <a:bodyPr/>
        <a:lstStyle/>
        <a:p>
          <a:endParaRPr lang="en-US"/>
        </a:p>
      </dgm:t>
    </dgm:pt>
    <dgm:pt modelId="{58749677-292D-46B1-95E9-B5036CF07349}" type="pres">
      <dgm:prSet presAssocID="{61D0A4C3-6748-4212-9B8B-083AE0699F7E}" presName="linearFlow" presStyleCnt="0">
        <dgm:presLayoutVars>
          <dgm:dir/>
          <dgm:resizeHandles val="exact"/>
        </dgm:presLayoutVars>
      </dgm:prSet>
      <dgm:spPr/>
    </dgm:pt>
    <dgm:pt modelId="{E9D19412-C942-4C13-8C15-E99BDBEAEED3}" type="pres">
      <dgm:prSet presAssocID="{4B2BD2DA-ABB0-475F-A962-A30BA6534411}" presName="node" presStyleLbl="node1" presStyleIdx="0" presStyleCnt="3">
        <dgm:presLayoutVars>
          <dgm:bulletEnabled val="1"/>
        </dgm:presLayoutVars>
      </dgm:prSet>
      <dgm:spPr/>
    </dgm:pt>
    <dgm:pt modelId="{99E6FAF3-61E0-4688-B788-C62F7D27123D}" type="pres">
      <dgm:prSet presAssocID="{683948F6-94CB-4EEF-904B-70A88E317832}" presName="spacerL" presStyleCnt="0"/>
      <dgm:spPr/>
    </dgm:pt>
    <dgm:pt modelId="{08043FA2-74D2-4499-8B24-BADE53ED50D1}" type="pres">
      <dgm:prSet presAssocID="{683948F6-94CB-4EEF-904B-70A88E317832}" presName="sibTrans" presStyleLbl="sibTrans2D1" presStyleIdx="0" presStyleCnt="2"/>
      <dgm:spPr/>
    </dgm:pt>
    <dgm:pt modelId="{60758DC1-C185-4F5B-8BD3-1D594818B7D9}" type="pres">
      <dgm:prSet presAssocID="{683948F6-94CB-4EEF-904B-70A88E317832}" presName="spacerR" presStyleCnt="0"/>
      <dgm:spPr/>
    </dgm:pt>
    <dgm:pt modelId="{9A5D0E0B-D136-422E-B9C0-2B6F6ED81D64}" type="pres">
      <dgm:prSet presAssocID="{11E56F73-28B2-4EDA-ADE4-DD303DB96434}" presName="node" presStyleLbl="node1" presStyleIdx="1" presStyleCnt="3">
        <dgm:presLayoutVars>
          <dgm:bulletEnabled val="1"/>
        </dgm:presLayoutVars>
      </dgm:prSet>
      <dgm:spPr/>
    </dgm:pt>
    <dgm:pt modelId="{CE5DEEA5-095F-4A30-9B9A-C69E27C70B44}" type="pres">
      <dgm:prSet presAssocID="{3638457A-24B8-4C1E-A1A9-506F055CD73F}" presName="spacerL" presStyleCnt="0"/>
      <dgm:spPr/>
    </dgm:pt>
    <dgm:pt modelId="{B742CDE8-0F27-44CC-B5CB-767B3BA24612}" type="pres">
      <dgm:prSet presAssocID="{3638457A-24B8-4C1E-A1A9-506F055CD73F}" presName="sibTrans" presStyleLbl="sibTrans2D1" presStyleIdx="1" presStyleCnt="2"/>
      <dgm:spPr/>
    </dgm:pt>
    <dgm:pt modelId="{D53E5653-4AB7-4319-9772-5180D0BEAAC2}" type="pres">
      <dgm:prSet presAssocID="{3638457A-24B8-4C1E-A1A9-506F055CD73F}" presName="spacerR" presStyleCnt="0"/>
      <dgm:spPr/>
    </dgm:pt>
    <dgm:pt modelId="{62EC2323-68D9-4059-B71C-AB48F039DDAC}" type="pres">
      <dgm:prSet presAssocID="{B169545F-B5A4-4119-914D-C81A3F51EF79}" presName="node" presStyleLbl="node1" presStyleIdx="2" presStyleCnt="3">
        <dgm:presLayoutVars>
          <dgm:bulletEnabled val="1"/>
        </dgm:presLayoutVars>
      </dgm:prSet>
      <dgm:spPr/>
    </dgm:pt>
  </dgm:ptLst>
  <dgm:cxnLst>
    <dgm:cxn modelId="{9BC1F523-0ADD-4100-B62B-875AB20DD954}" type="presOf" srcId="{683948F6-94CB-4EEF-904B-70A88E317832}" destId="{08043FA2-74D2-4499-8B24-BADE53ED50D1}" srcOrd="0" destOrd="0" presId="urn:microsoft.com/office/officeart/2005/8/layout/equation1"/>
    <dgm:cxn modelId="{25C30D30-858B-4A49-99A8-2019C99B3959}" srcId="{61D0A4C3-6748-4212-9B8B-083AE0699F7E}" destId="{B169545F-B5A4-4119-914D-C81A3F51EF79}" srcOrd="2" destOrd="0" parTransId="{027968DD-DFE9-4195-9261-D02941E31E1F}" sibTransId="{8549D7DB-C63B-44C9-8E7D-EF5A67894A25}"/>
    <dgm:cxn modelId="{CF778368-44F2-48FA-A7EC-8BC2194168F8}" type="presOf" srcId="{3638457A-24B8-4C1E-A1A9-506F055CD73F}" destId="{B742CDE8-0F27-44CC-B5CB-767B3BA24612}" srcOrd="0" destOrd="0" presId="urn:microsoft.com/office/officeart/2005/8/layout/equation1"/>
    <dgm:cxn modelId="{D81B214C-B803-4414-BDF5-299C1D63D672}" type="presOf" srcId="{4B2BD2DA-ABB0-475F-A962-A30BA6534411}" destId="{E9D19412-C942-4C13-8C15-E99BDBEAEED3}" srcOrd="0" destOrd="0" presId="urn:microsoft.com/office/officeart/2005/8/layout/equation1"/>
    <dgm:cxn modelId="{F18BB055-6CEB-4B35-AC84-5ED8823AFD15}" type="presOf" srcId="{61D0A4C3-6748-4212-9B8B-083AE0699F7E}" destId="{58749677-292D-46B1-95E9-B5036CF07349}" srcOrd="0" destOrd="0" presId="urn:microsoft.com/office/officeart/2005/8/layout/equation1"/>
    <dgm:cxn modelId="{A53273B6-F430-4B9C-9409-9909B1C88181}" srcId="{61D0A4C3-6748-4212-9B8B-083AE0699F7E}" destId="{11E56F73-28B2-4EDA-ADE4-DD303DB96434}" srcOrd="1" destOrd="0" parTransId="{C8097B84-4173-4E55-A39C-3F7B673AB499}" sibTransId="{3638457A-24B8-4C1E-A1A9-506F055CD73F}"/>
    <dgm:cxn modelId="{F4A653D3-ACE5-4065-BCFD-9AF1D37F836A}" type="presOf" srcId="{11E56F73-28B2-4EDA-ADE4-DD303DB96434}" destId="{9A5D0E0B-D136-422E-B9C0-2B6F6ED81D64}" srcOrd="0" destOrd="0" presId="urn:microsoft.com/office/officeart/2005/8/layout/equation1"/>
    <dgm:cxn modelId="{213273F3-5FF0-44C6-9EB4-149C01AC0485}" type="presOf" srcId="{B169545F-B5A4-4119-914D-C81A3F51EF79}" destId="{62EC2323-68D9-4059-B71C-AB48F039DDAC}" srcOrd="0" destOrd="0" presId="urn:microsoft.com/office/officeart/2005/8/layout/equation1"/>
    <dgm:cxn modelId="{27DB75FA-4867-4F27-8F7C-4153A7E8CEBD}" srcId="{61D0A4C3-6748-4212-9B8B-083AE0699F7E}" destId="{4B2BD2DA-ABB0-475F-A962-A30BA6534411}" srcOrd="0" destOrd="0" parTransId="{55B2CCB2-90F6-4C35-B081-472085A6E780}" sibTransId="{683948F6-94CB-4EEF-904B-70A88E317832}"/>
    <dgm:cxn modelId="{5B74CDBA-B947-47B7-ADBC-C9773ED897F3}" type="presParOf" srcId="{58749677-292D-46B1-95E9-B5036CF07349}" destId="{E9D19412-C942-4C13-8C15-E99BDBEAEED3}" srcOrd="0" destOrd="0" presId="urn:microsoft.com/office/officeart/2005/8/layout/equation1"/>
    <dgm:cxn modelId="{FE476CAD-6BD6-4819-84DD-D830B87AE542}" type="presParOf" srcId="{58749677-292D-46B1-95E9-B5036CF07349}" destId="{99E6FAF3-61E0-4688-B788-C62F7D27123D}" srcOrd="1" destOrd="0" presId="urn:microsoft.com/office/officeart/2005/8/layout/equation1"/>
    <dgm:cxn modelId="{F6CFEDC4-9BEC-440A-9CC8-D78A7B9B9A3D}" type="presParOf" srcId="{58749677-292D-46B1-95E9-B5036CF07349}" destId="{08043FA2-74D2-4499-8B24-BADE53ED50D1}" srcOrd="2" destOrd="0" presId="urn:microsoft.com/office/officeart/2005/8/layout/equation1"/>
    <dgm:cxn modelId="{BC866DB5-72A9-440C-A962-BC11F1C80FBD}" type="presParOf" srcId="{58749677-292D-46B1-95E9-B5036CF07349}" destId="{60758DC1-C185-4F5B-8BD3-1D594818B7D9}" srcOrd="3" destOrd="0" presId="urn:microsoft.com/office/officeart/2005/8/layout/equation1"/>
    <dgm:cxn modelId="{A5E90947-1AF1-4E2A-B94D-E24EAB8745F6}" type="presParOf" srcId="{58749677-292D-46B1-95E9-B5036CF07349}" destId="{9A5D0E0B-D136-422E-B9C0-2B6F6ED81D64}" srcOrd="4" destOrd="0" presId="urn:microsoft.com/office/officeart/2005/8/layout/equation1"/>
    <dgm:cxn modelId="{7F74EEE4-CFD7-4D1C-9F1B-6A458D4D613A}" type="presParOf" srcId="{58749677-292D-46B1-95E9-B5036CF07349}" destId="{CE5DEEA5-095F-4A30-9B9A-C69E27C70B44}" srcOrd="5" destOrd="0" presId="urn:microsoft.com/office/officeart/2005/8/layout/equation1"/>
    <dgm:cxn modelId="{188EF189-6759-434C-8F8E-DACA07AF7B9F}" type="presParOf" srcId="{58749677-292D-46B1-95E9-B5036CF07349}" destId="{B742CDE8-0F27-44CC-B5CB-767B3BA24612}" srcOrd="6" destOrd="0" presId="urn:microsoft.com/office/officeart/2005/8/layout/equation1"/>
    <dgm:cxn modelId="{9C171458-09A1-42AA-9DDF-D7E7BDA6362F}" type="presParOf" srcId="{58749677-292D-46B1-95E9-B5036CF07349}" destId="{D53E5653-4AB7-4319-9772-5180D0BEAAC2}" srcOrd="7" destOrd="0" presId="urn:microsoft.com/office/officeart/2005/8/layout/equation1"/>
    <dgm:cxn modelId="{0045D645-0172-44D9-9663-3075A34FC1C0}" type="presParOf" srcId="{58749677-292D-46B1-95E9-B5036CF07349}" destId="{62EC2323-68D9-4059-B71C-AB48F039DDAC}"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19412-C942-4C13-8C15-E99BDBEAEED3}">
      <dsp:nvSpPr>
        <dsp:cNvPr id="0" name=""/>
        <dsp:cNvSpPr/>
      </dsp:nvSpPr>
      <dsp:spPr>
        <a:xfrm>
          <a:off x="1896" y="2172348"/>
          <a:ext cx="2513303" cy="2513303"/>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cap="all" baseline="0">
              <a:latin typeface="Open Sans" panose="020B0606030504020204" pitchFamily="34" charset="0"/>
              <a:ea typeface="Open Sans" panose="020B0606030504020204" pitchFamily="34" charset="0"/>
              <a:cs typeface="Open Sans" panose="020B0606030504020204" pitchFamily="34" charset="0"/>
            </a:rPr>
            <a:t>FLORIDA</a:t>
          </a:r>
          <a:r>
            <a:rPr lang="en-US" sz="2400" b="1" kern="1200" cap="all" baseline="0">
              <a:latin typeface="Open Sans" panose="020B0606030504020204" pitchFamily="34" charset="0"/>
              <a:ea typeface="Open Sans" panose="020B0606030504020204" pitchFamily="34" charset="0"/>
              <a:cs typeface="Open Sans" panose="020B0606030504020204" pitchFamily="34" charset="0"/>
            </a:rPr>
            <a:t> RESIDENCY</a:t>
          </a:r>
          <a:endParaRPr lang="en-US" sz="2200" b="1" kern="1200" cap="all" baseline="0">
            <a:latin typeface="Open Sans" panose="020B0606030504020204" pitchFamily="34" charset="0"/>
            <a:ea typeface="Open Sans" panose="020B0606030504020204" pitchFamily="34" charset="0"/>
            <a:cs typeface="Open Sans" panose="020B0606030504020204" pitchFamily="34" charset="0"/>
          </a:endParaRPr>
        </a:p>
      </dsp:txBody>
      <dsp:txXfrm>
        <a:off x="369961" y="2540413"/>
        <a:ext cx="1777173" cy="1777173"/>
      </dsp:txXfrm>
    </dsp:sp>
    <dsp:sp modelId="{08043FA2-74D2-4499-8B24-BADE53ED50D1}">
      <dsp:nvSpPr>
        <dsp:cNvPr id="0" name=""/>
        <dsp:cNvSpPr/>
      </dsp:nvSpPr>
      <dsp:spPr>
        <a:xfrm>
          <a:off x="2719279" y="2700141"/>
          <a:ext cx="1457716" cy="1457716"/>
        </a:xfrm>
        <a:prstGeom prst="mathPlus">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912499" y="3257572"/>
        <a:ext cx="1071276" cy="342854"/>
      </dsp:txXfrm>
    </dsp:sp>
    <dsp:sp modelId="{9A5D0E0B-D136-422E-B9C0-2B6F6ED81D64}">
      <dsp:nvSpPr>
        <dsp:cNvPr id="0" name=""/>
        <dsp:cNvSpPr/>
      </dsp:nvSpPr>
      <dsp:spPr>
        <a:xfrm>
          <a:off x="4381076" y="2172348"/>
          <a:ext cx="2513303" cy="2513303"/>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cap="all" baseline="0">
              <a:latin typeface="Open Sans" panose="020B0606030504020204" pitchFamily="34" charset="0"/>
              <a:ea typeface="Open Sans" panose="020B0606030504020204" pitchFamily="34" charset="0"/>
              <a:cs typeface="Open Sans" panose="020B0606030504020204" pitchFamily="34" charset="0"/>
            </a:rPr>
            <a:t>Social Service Benefit(s)</a:t>
          </a:r>
        </a:p>
        <a:p>
          <a:pPr marL="0" lvl="0" indent="0" algn="ctr" defTabSz="800100">
            <a:lnSpc>
              <a:spcPct val="90000"/>
            </a:lnSpc>
            <a:spcBef>
              <a:spcPct val="0"/>
            </a:spcBef>
            <a:spcAft>
              <a:spcPct val="35000"/>
            </a:spcAft>
            <a:buFont typeface="Arial" panose="020B0604020202020204" pitchFamily="34" charset="0"/>
            <a:buNone/>
          </a:pPr>
          <a:r>
            <a:rPr lang="en-US" sz="1800" i="1" kern="1200" cap="all" baseline="0">
              <a:latin typeface="Open Sans" panose="020B0606030504020204" pitchFamily="34" charset="0"/>
              <a:ea typeface="Open Sans" panose="020B0606030504020204" pitchFamily="34" charset="0"/>
              <a:cs typeface="Open Sans" panose="020B0606030504020204" pitchFamily="34" charset="0"/>
            </a:rPr>
            <a:t>And/or</a:t>
          </a:r>
        </a:p>
        <a:p>
          <a:pPr marL="0" lvl="0" indent="0" algn="ctr" defTabSz="800100">
            <a:lnSpc>
              <a:spcPct val="90000"/>
            </a:lnSpc>
            <a:spcBef>
              <a:spcPct val="0"/>
            </a:spcBef>
            <a:spcAft>
              <a:spcPct val="35000"/>
            </a:spcAft>
            <a:buFont typeface="Arial" panose="020B0604020202020204" pitchFamily="34" charset="0"/>
            <a:buNone/>
          </a:pPr>
          <a:r>
            <a:rPr lang="en-US" sz="1800" b="1" kern="1200" cap="all" baseline="0">
              <a:latin typeface="Open Sans" panose="020B0606030504020204" pitchFamily="34" charset="0"/>
              <a:ea typeface="Open Sans" panose="020B0606030504020204" pitchFamily="34" charset="0"/>
              <a:cs typeface="Open Sans" panose="020B0606030504020204" pitchFamily="34" charset="0"/>
            </a:rPr>
            <a:t>Qualified</a:t>
          </a:r>
        </a:p>
        <a:p>
          <a:pPr marL="0" lvl="0" indent="0" algn="ctr" defTabSz="800100">
            <a:lnSpc>
              <a:spcPct val="90000"/>
            </a:lnSpc>
            <a:spcBef>
              <a:spcPct val="0"/>
            </a:spcBef>
            <a:spcAft>
              <a:spcPct val="35000"/>
            </a:spcAft>
            <a:buFont typeface="Arial" panose="020B0604020202020204" pitchFamily="34" charset="0"/>
            <a:buNone/>
          </a:pPr>
          <a:r>
            <a:rPr lang="en-US" sz="1800" b="1" kern="1200" cap="all" baseline="0">
              <a:latin typeface="Open Sans" panose="020B0606030504020204" pitchFamily="34" charset="0"/>
              <a:ea typeface="Open Sans" panose="020B0606030504020204" pitchFamily="34" charset="0"/>
              <a:cs typeface="Open Sans" panose="020B0606030504020204" pitchFamily="34" charset="0"/>
            </a:rPr>
            <a:t>Income </a:t>
          </a:r>
          <a:endParaRPr lang="en-US" sz="1600" b="1" kern="1200" cap="all" baseline="0">
            <a:latin typeface="Open Sans" panose="020B0606030504020204" pitchFamily="34" charset="0"/>
            <a:ea typeface="Open Sans" panose="020B0606030504020204" pitchFamily="34" charset="0"/>
            <a:cs typeface="Open Sans" panose="020B0606030504020204" pitchFamily="34" charset="0"/>
          </a:endParaRPr>
        </a:p>
      </dsp:txBody>
      <dsp:txXfrm>
        <a:off x="4749141" y="2540413"/>
        <a:ext cx="1777173" cy="1777173"/>
      </dsp:txXfrm>
    </dsp:sp>
    <dsp:sp modelId="{B742CDE8-0F27-44CC-B5CB-767B3BA24612}">
      <dsp:nvSpPr>
        <dsp:cNvPr id="0" name=""/>
        <dsp:cNvSpPr/>
      </dsp:nvSpPr>
      <dsp:spPr>
        <a:xfrm>
          <a:off x="7098460" y="2700141"/>
          <a:ext cx="1457716" cy="1457716"/>
        </a:xfrm>
        <a:prstGeom prst="mathEqual">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291680" y="3000430"/>
        <a:ext cx="1071276" cy="857138"/>
      </dsp:txXfrm>
    </dsp:sp>
    <dsp:sp modelId="{62EC2323-68D9-4059-B71C-AB48F039DDAC}">
      <dsp:nvSpPr>
        <dsp:cNvPr id="0" name=""/>
        <dsp:cNvSpPr/>
      </dsp:nvSpPr>
      <dsp:spPr>
        <a:xfrm>
          <a:off x="8760256" y="2172348"/>
          <a:ext cx="2513303" cy="2513303"/>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cap="all" baseline="0">
              <a:latin typeface="Open Sans" panose="020B0606030504020204" pitchFamily="34" charset="0"/>
              <a:ea typeface="Open Sans" panose="020B0606030504020204" pitchFamily="34" charset="0"/>
              <a:cs typeface="Open Sans" panose="020B0606030504020204" pitchFamily="34" charset="0"/>
            </a:rPr>
            <a:t>TEFAP</a:t>
          </a:r>
        </a:p>
        <a:p>
          <a:pPr marL="0" lvl="0" indent="0" algn="ctr" defTabSz="1155700">
            <a:lnSpc>
              <a:spcPct val="90000"/>
            </a:lnSpc>
            <a:spcBef>
              <a:spcPct val="0"/>
            </a:spcBef>
            <a:spcAft>
              <a:spcPct val="35000"/>
            </a:spcAft>
            <a:buNone/>
          </a:pPr>
          <a:r>
            <a:rPr lang="en-US" sz="2600" kern="1200" cap="all" baseline="0">
              <a:latin typeface="Open Sans" panose="020B0606030504020204" pitchFamily="34" charset="0"/>
              <a:ea typeface="Open Sans" panose="020B0606030504020204" pitchFamily="34" charset="0"/>
              <a:cs typeface="Open Sans" panose="020B0606030504020204" pitchFamily="34" charset="0"/>
            </a:rPr>
            <a:t>Eligible</a:t>
          </a:r>
        </a:p>
        <a:p>
          <a:pPr marL="0" lvl="0" indent="0" algn="ctr" defTabSz="1155700">
            <a:lnSpc>
              <a:spcPct val="90000"/>
            </a:lnSpc>
            <a:spcBef>
              <a:spcPct val="0"/>
            </a:spcBef>
            <a:spcAft>
              <a:spcPct val="35000"/>
            </a:spcAft>
            <a:buNone/>
          </a:pPr>
          <a:r>
            <a:rPr lang="en-US" sz="2600" kern="1200" cap="all" baseline="0">
              <a:latin typeface="Open Sans" panose="020B0606030504020204" pitchFamily="34" charset="0"/>
              <a:ea typeface="Open Sans" panose="020B0606030504020204" pitchFamily="34" charset="0"/>
              <a:cs typeface="Open Sans" panose="020B0606030504020204" pitchFamily="34" charset="0"/>
            </a:rPr>
            <a:t>Neighbor</a:t>
          </a:r>
        </a:p>
      </dsp:txBody>
      <dsp:txXfrm>
        <a:off x="9128321" y="2540413"/>
        <a:ext cx="1777173" cy="177717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5E948-1A66-4A7F-A085-9DC2F8985590}" type="datetimeFigureOut">
              <a:rPr lang="en-US" smtClean="0"/>
              <a:t>5/20/2025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EC916C-90B3-4299-A10C-301F9D984E8E}" type="slidenum">
              <a:rPr lang="en-US" smtClean="0"/>
              <a:t>‹#›</a:t>
            </a:fld>
            <a:endParaRPr lang="en-US"/>
          </a:p>
        </p:txBody>
      </p:sp>
    </p:spTree>
    <p:extLst>
      <p:ext uri="{BB962C8B-B14F-4D97-AF65-F5344CB8AC3E}">
        <p14:creationId xmlns:p14="http://schemas.microsoft.com/office/powerpoint/2010/main" val="2410386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948"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a:ln>
                  <a:noFill/>
                </a:ln>
                <a:solidFill>
                  <a:srgbClr val="000000"/>
                </a:solidFill>
                <a:effectLst/>
                <a:uLnTx/>
                <a:uFillTx/>
                <a:latin typeface="Constantia"/>
                <a:ea typeface="+mn-ea"/>
                <a:cs typeface="+mn-cs"/>
              </a:rPr>
              <a:pPr marL="0" marR="0" lvl="0" indent="0" algn="r" defTabSz="121894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1560894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1B1B1B"/>
                </a:solidFill>
                <a:effectLst/>
                <a:latin typeface="Source Sans Pro Web"/>
              </a:rPr>
              <a:t>Total pantries 88 – running by agencies and running by AFFB</a:t>
            </a:r>
          </a:p>
          <a:p>
            <a:endParaRPr lang="en-US" b="0" i="0">
              <a:solidFill>
                <a:srgbClr val="1B1B1B"/>
              </a:solidFill>
              <a:effectLst/>
              <a:latin typeface="Source Sans Pro Web"/>
            </a:endParaRPr>
          </a:p>
          <a:p>
            <a:r>
              <a:rPr lang="en-US" b="0" i="0">
                <a:solidFill>
                  <a:srgbClr val="1B1B1B"/>
                </a:solidFill>
                <a:effectLst/>
                <a:latin typeface="Source Sans Pro Web"/>
              </a:rPr>
              <a:t>Running by AFFB -Mobile Pantries 27</a:t>
            </a:r>
          </a:p>
          <a:p>
            <a:r>
              <a:rPr lang="en-US" b="0" i="0">
                <a:solidFill>
                  <a:srgbClr val="1B1B1B"/>
                </a:solidFill>
                <a:effectLst/>
                <a:latin typeface="Source Sans Pro Web"/>
              </a:rPr>
              <a:t>Farm markets 4 (9)?</a:t>
            </a:r>
          </a:p>
          <a:p>
            <a:r>
              <a:rPr lang="en-US" b="0" i="0">
                <a:solidFill>
                  <a:srgbClr val="1B1B1B"/>
                </a:solidFill>
                <a:effectLst/>
                <a:latin typeface="Source Sans Pro Web"/>
              </a:rPr>
              <a:t>Non TEFAP 4</a:t>
            </a:r>
          </a:p>
          <a:p>
            <a:r>
              <a:rPr lang="en-US" b="0" i="0">
                <a:solidFill>
                  <a:srgbClr val="1B1B1B"/>
                </a:solidFill>
                <a:effectLst/>
                <a:latin typeface="Source Sans Pro Web"/>
              </a:rPr>
              <a:t>School Pantries 11</a:t>
            </a:r>
          </a:p>
          <a:p>
            <a:pPr defTabSz="1218525">
              <a:defRPr/>
            </a:pPr>
            <a:r>
              <a:rPr lang="en-US" b="0" i="0">
                <a:solidFill>
                  <a:srgbClr val="1B1B1B"/>
                </a:solidFill>
                <a:effectLst/>
                <a:latin typeface="Source Sans Pro Web"/>
              </a:rPr>
              <a:t>TEFAP Pantries 18</a:t>
            </a:r>
          </a:p>
          <a:p>
            <a:endParaRPr lang="en-US" b="0" i="0">
              <a:solidFill>
                <a:srgbClr val="1B1B1B"/>
              </a:solidFill>
              <a:effectLst/>
              <a:latin typeface="Source Sans Pro Web"/>
            </a:endParaRPr>
          </a:p>
          <a:p>
            <a:r>
              <a:rPr lang="en-US" b="0" i="0">
                <a:solidFill>
                  <a:srgbClr val="1B1B1B"/>
                </a:solidFill>
                <a:effectLst/>
                <a:latin typeface="Source Sans Pro Web"/>
              </a:rPr>
              <a:t>The Emergency Food Assistance Program (TEFAP) is a federal program that helps supplement the diets of low-income Americans, including elderly people, by providing them with emergency food assistance at no cost. Through TEFAP, the U.S. Department of Agriculture (USDA) purchases a variety of nutritious, high-quality USDA Foods, and makes those foods available to state distributing agencies.</a:t>
            </a:r>
          </a:p>
          <a:p>
            <a:pPr algn="l"/>
            <a:endParaRPr lang="en-US" b="0" i="0">
              <a:solidFill>
                <a:srgbClr val="122D3A"/>
              </a:solidFill>
              <a:effectLst/>
              <a:latin typeface="Source Sans Pro" panose="020B0503030403020204" pitchFamily="34" charset="0"/>
            </a:endParaRPr>
          </a:p>
          <a:p>
            <a:pPr algn="l"/>
            <a:r>
              <a:rPr lang="en-US" b="0" i="0">
                <a:solidFill>
                  <a:srgbClr val="122D3A"/>
                </a:solidFill>
                <a:effectLst/>
                <a:latin typeface="Source Sans Pro" panose="020B0503030403020204" pitchFamily="34" charset="0"/>
              </a:rPr>
              <a:t>Households may be eligible for TEFAP Foods for home consumption </a:t>
            </a:r>
            <a:r>
              <a:rPr lang="en-US" b="1" i="0">
                <a:solidFill>
                  <a:srgbClr val="122D3A"/>
                </a:solidFill>
                <a:effectLst/>
                <a:latin typeface="Source Sans Pro" panose="020B0503030403020204" pitchFamily="34" charset="0"/>
              </a:rPr>
              <a:t>by self-declaration </a:t>
            </a:r>
            <a:r>
              <a:rPr lang="en-US" b="0" i="0">
                <a:solidFill>
                  <a:srgbClr val="122D3A"/>
                </a:solidFill>
                <a:effectLst/>
                <a:latin typeface="Source Sans Pro" panose="020B0503030403020204" pitchFamily="34" charset="0"/>
              </a:rPr>
              <a:t>if:</a:t>
            </a:r>
          </a:p>
          <a:p>
            <a:pPr algn="l">
              <a:buFont typeface="Arial" panose="020B0604020202020204" pitchFamily="34" charset="0"/>
              <a:buChar char="•"/>
            </a:pPr>
            <a:r>
              <a:rPr lang="en-US" b="0" i="0">
                <a:solidFill>
                  <a:srgbClr val="122D3A"/>
                </a:solidFill>
                <a:effectLst/>
                <a:latin typeface="Source Sans Pro" panose="020B0503030403020204" pitchFamily="34" charset="0"/>
              </a:rPr>
              <a:t>Total household income is at or </a:t>
            </a:r>
            <a:r>
              <a:rPr lang="en-US" b="1" i="0">
                <a:solidFill>
                  <a:srgbClr val="122D3A"/>
                </a:solidFill>
                <a:effectLst/>
                <a:latin typeface="Source Sans Pro" panose="020B0503030403020204" pitchFamily="34" charset="0"/>
              </a:rPr>
              <a:t>below 130 percent of the current poverty level </a:t>
            </a:r>
            <a:r>
              <a:rPr lang="en-US" b="0" i="0">
                <a:solidFill>
                  <a:srgbClr val="122D3A"/>
                </a:solidFill>
                <a:effectLst/>
                <a:latin typeface="Source Sans Pro" panose="020B0503030403020204" pitchFamily="34" charset="0"/>
              </a:rPr>
              <a:t>for the number of persons in the household, or</a:t>
            </a:r>
          </a:p>
          <a:p>
            <a:pPr defTabSz="1218525">
              <a:buFont typeface="Arial" panose="020B0604020202020204" pitchFamily="34" charset="0"/>
              <a:buChar char="•"/>
              <a:defRPr/>
            </a:pPr>
            <a:r>
              <a:rPr lang="en-US" b="0" i="0">
                <a:solidFill>
                  <a:srgbClr val="122D3A"/>
                </a:solidFill>
                <a:effectLst/>
                <a:latin typeface="Source Sans Pro" panose="020B0503030403020204" pitchFamily="34" charset="0"/>
              </a:rPr>
              <a:t>A household must only receive TEFAP Foods within their </a:t>
            </a:r>
            <a:r>
              <a:rPr lang="en-US" b="1" i="0">
                <a:solidFill>
                  <a:srgbClr val="122D3A"/>
                </a:solidFill>
                <a:effectLst/>
                <a:latin typeface="Source Sans Pro" panose="020B0503030403020204" pitchFamily="34" charset="0"/>
              </a:rPr>
              <a:t>county of residence</a:t>
            </a:r>
            <a:r>
              <a:rPr lang="en-US" b="0" i="0">
                <a:solidFill>
                  <a:srgbClr val="122D3A"/>
                </a:solidFill>
                <a:effectLst/>
                <a:latin typeface="Source Sans Pro" panose="020B0503030403020204" pitchFamily="34" charset="0"/>
              </a:rPr>
              <a:t>. </a:t>
            </a:r>
          </a:p>
          <a:p>
            <a:pPr algn="l">
              <a:buFont typeface="Arial" panose="020B0604020202020204" pitchFamily="34" charset="0"/>
              <a:buChar char="•"/>
            </a:pPr>
            <a:r>
              <a:rPr lang="en-US" b="0" i="0">
                <a:solidFill>
                  <a:srgbClr val="122D3A"/>
                </a:solidFill>
                <a:effectLst/>
                <a:latin typeface="Source Sans Pro" panose="020B0503030403020204" pitchFamily="34" charset="0"/>
              </a:rPr>
              <a:t>The household </a:t>
            </a:r>
            <a:r>
              <a:rPr lang="en-US" b="1" i="0">
                <a:solidFill>
                  <a:srgbClr val="122D3A"/>
                </a:solidFill>
                <a:effectLst/>
                <a:latin typeface="Source Sans Pro" panose="020B0503030403020204" pitchFamily="34" charset="0"/>
              </a:rPr>
              <a:t>currently receives assistance </a:t>
            </a:r>
            <a:r>
              <a:rPr lang="en-US" b="0" i="0">
                <a:solidFill>
                  <a:srgbClr val="122D3A"/>
                </a:solidFill>
                <a:effectLst/>
                <a:latin typeface="Source Sans Pro" panose="020B0503030403020204" pitchFamily="34" charset="0"/>
              </a:rPr>
              <a:t>under the following programs:          </a:t>
            </a:r>
          </a:p>
          <a:p>
            <a:pPr marL="742668" lvl="1" indent="-285643">
              <a:buFont typeface="Arial" panose="020B0604020202020204" pitchFamily="34" charset="0"/>
              <a:buChar char="•"/>
            </a:pPr>
            <a:r>
              <a:rPr lang="en-US" b="0" i="0">
                <a:solidFill>
                  <a:srgbClr val="122D3A"/>
                </a:solidFill>
                <a:effectLst/>
                <a:latin typeface="Source Sans Pro" panose="020B0503030403020204" pitchFamily="34" charset="0"/>
              </a:rPr>
              <a:t>Supplemental Nutrition Assistance Program (SNAP)</a:t>
            </a:r>
          </a:p>
          <a:p>
            <a:pPr marL="742668" lvl="1" indent="-285643">
              <a:buFont typeface="Arial" panose="020B0604020202020204" pitchFamily="34" charset="0"/>
              <a:buChar char="•"/>
            </a:pPr>
            <a:r>
              <a:rPr lang="en-US" b="0" i="0">
                <a:solidFill>
                  <a:srgbClr val="122D3A"/>
                </a:solidFill>
                <a:effectLst/>
                <a:latin typeface="Source Sans Pro" panose="020B0503030403020204" pitchFamily="34" charset="0"/>
              </a:rPr>
              <a:t>Temporary Assistance for Needy Families (TANF)</a:t>
            </a:r>
          </a:p>
          <a:p>
            <a:pPr marL="742668" lvl="1" indent="-285643">
              <a:buFont typeface="Arial" panose="020B0604020202020204" pitchFamily="34" charset="0"/>
              <a:buChar char="•"/>
            </a:pPr>
            <a:r>
              <a:rPr lang="en-US" b="0" i="0">
                <a:solidFill>
                  <a:srgbClr val="122D3A"/>
                </a:solidFill>
                <a:effectLst/>
                <a:latin typeface="Source Sans Pro" panose="020B0503030403020204" pitchFamily="34" charset="0"/>
              </a:rPr>
              <a:t>Supplemental Security Income (SSI)</a:t>
            </a:r>
          </a:p>
          <a:p>
            <a:pPr marL="742668" lvl="1" indent="-285643">
              <a:buFont typeface="Arial" panose="020B0604020202020204" pitchFamily="34" charset="0"/>
              <a:buChar char="•"/>
            </a:pPr>
            <a:r>
              <a:rPr lang="en-US" b="0" i="0">
                <a:solidFill>
                  <a:srgbClr val="122D3A"/>
                </a:solidFill>
                <a:effectLst/>
                <a:latin typeface="Source Sans Pro" panose="020B0503030403020204" pitchFamily="34" charset="0"/>
              </a:rPr>
              <a:t>Medicaid</a:t>
            </a:r>
          </a:p>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1915007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Still waiting on all the needed languages before we can distribute.</a:t>
            </a:r>
          </a:p>
          <a:p>
            <a:endParaRPr lang="en-US"/>
          </a:p>
          <a:p>
            <a:r>
              <a:rPr lang="en-US"/>
              <a:t>What is declared by selecting the box:</a:t>
            </a:r>
          </a:p>
          <a:p>
            <a:endParaRPr lang="en-US"/>
          </a:p>
          <a:p>
            <a:r>
              <a:rPr lang="en-US"/>
              <a:t>The Local Distributing Agency staff must check this box, after the applicant has read the below certifications statement:</a:t>
            </a:r>
          </a:p>
          <a:p>
            <a:endParaRPr lang="en-US"/>
          </a:p>
          <a:p>
            <a:r>
              <a:rPr lang="en-US" i="1"/>
              <a:t>I certify, by self attesting, that my yearly household gross income is at or below the income listed on this form for households with the same number of people OR that I participate in the program(s) that I have checked on this form. I also certify that as of today, I reside in the State of Florida.  This certification is being submitted in connection with the receipt of Federal assistance.  I understand that making a false certification may result in having to pay the State agency for the value of the food improperly issued to me and may subject me to civil or criminal prosecution under State and Federal law.</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1978023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1310356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60036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534C1-E5DB-0BE2-EA62-D9F75A335C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50BCA9-D7AE-56C5-DAAB-E63A1F2CB3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262F81-2784-1684-765B-E8263BD1ABD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E35966D-37B1-15E9-5123-A312B9A481FF}"/>
              </a:ext>
            </a:extLst>
          </p:cNvPr>
          <p:cNvSpPr>
            <a:spLocks noGrp="1"/>
          </p:cNvSpPr>
          <p:nvPr>
            <p:ph type="sldNum" sz="quarter" idx="10"/>
          </p:nvPr>
        </p:nvSpPr>
        <p:spPr/>
        <p:txBody>
          <a:bodyPr/>
          <a:lstStyle/>
          <a:p>
            <a:pPr marL="0" marR="0" lvl="0" indent="0" algn="r" defTabSz="1218826"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a:ln>
                  <a:noFill/>
                </a:ln>
                <a:solidFill>
                  <a:srgbClr val="000000"/>
                </a:solidFill>
                <a:effectLst/>
                <a:uLnTx/>
                <a:uFillTx/>
                <a:latin typeface="Constantia"/>
                <a:ea typeface="+mn-ea"/>
                <a:cs typeface="+mn-cs"/>
              </a:rPr>
              <a:pPr marL="0" marR="0" lvl="0" indent="0" algn="r" defTabSz="1218826"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1979342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12756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52F77-D06B-EF3C-1564-814D63E118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696A8C-4E62-18AD-EDEC-F51BE11C29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681963-D23D-AA0E-5F9D-C74831A521CC}"/>
              </a:ext>
            </a:extLst>
          </p:cNvPr>
          <p:cNvSpPr>
            <a:spLocks noGrp="1"/>
          </p:cNvSpPr>
          <p:nvPr>
            <p:ph type="body" idx="1"/>
          </p:nvPr>
        </p:nvSpPr>
        <p:spPr/>
        <p:txBody>
          <a:bodyPr/>
          <a:lstStyle/>
          <a:p>
            <a:r>
              <a:rPr lang="en-US"/>
              <a:t>New eligibility guidelines are more inclusive and easier to maintain</a:t>
            </a:r>
          </a:p>
        </p:txBody>
      </p:sp>
      <p:sp>
        <p:nvSpPr>
          <p:cNvPr id="4" name="Slide Number Placeholder 3">
            <a:extLst>
              <a:ext uri="{FF2B5EF4-FFF2-40B4-BE49-F238E27FC236}">
                <a16:creationId xmlns:a16="http://schemas.microsoft.com/office/drawing/2014/main" id="{CC621BDA-497F-C626-E37D-2D5856657DE2}"/>
              </a:ext>
            </a:extLst>
          </p:cNvPr>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490553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826"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a:ln>
                  <a:noFill/>
                </a:ln>
                <a:solidFill>
                  <a:srgbClr val="000000"/>
                </a:solidFill>
                <a:effectLst/>
                <a:uLnTx/>
                <a:uFillTx/>
                <a:latin typeface="Constantia"/>
                <a:ea typeface="+mn-ea"/>
                <a:cs typeface="+mn-cs"/>
              </a:rPr>
              <a:pPr marL="0" marR="0" lvl="0" indent="0" algn="r" defTabSz="1218826"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4145135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2D0E8A-A4B0-40F5-A7A6-BD9064AEF23A}"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133760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ACAA8-F3CD-4749-8DFA-35E5C9E3C939}"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153325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677079-B37A-4842-BE8F-7EFB34E2A322}"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197418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2D0E8A-A4B0-40F5-A7A6-BD9064AEF23A}"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53735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464FEB-11FC-4747-8261-F9394DF4C8A9}"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45962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850" y="4589465"/>
            <a:ext cx="10515600"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29B122-1C74-440A-9883-440243D85761}"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150233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ADDD3A-80CC-421D-AE5E-7FB244D6B7D9}" type="datetime1">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7159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30EF51-D081-43F2-B23D-3DB9B402418C}" type="datetime1">
              <a:rPr lang="en-US" smtClean="0"/>
              <a:t>5/20/2025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183909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FE9A1B-C2D0-4BE8-898F-F97A0505AFA4}" type="datetime1">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411754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BE0B5-B6DC-414C-8531-855711BC004C}" type="datetime1">
              <a:rPr lang="en-US" smtClean="0"/>
              <a:t>5/20/2025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96657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922CCA-A0E9-4288-B87F-2C7482844D57}" type="datetime1">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319956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464FEB-11FC-4747-8261-F9394DF4C8A9}"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160565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BEF1BA-0F34-41F7-85C9-EAF53BC9D384}" type="datetime1">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200325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ACAA8-F3CD-4749-8DFA-35E5C9E3C939}"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309176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677079-B37A-4842-BE8F-7EFB34E2A322}"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182257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850" y="4589465"/>
            <a:ext cx="10515600"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29B122-1C74-440A-9883-440243D85761}"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62448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ADDD3A-80CC-421D-AE5E-7FB244D6B7D9}" type="datetime1">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420556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30EF51-D081-43F2-B23D-3DB9B402418C}" type="datetime1">
              <a:rPr lang="en-US" smtClean="0"/>
              <a:t>5/20/2025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226826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FE9A1B-C2D0-4BE8-898F-F97A0505AFA4}" type="datetime1">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299322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BE0B5-B6DC-414C-8531-855711BC004C}" type="datetime1">
              <a:rPr lang="en-US" smtClean="0"/>
              <a:t>5/20/2025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192852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922CCA-A0E9-4288-B87F-2C7482844D57}" type="datetime1">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418359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BEF1BA-0F34-41F7-85C9-EAF53BC9D384}" type="datetime1">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66728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5B964-ECE7-44F0-A029-16535524676B}" type="datetime1">
              <a:rPr lang="en-US" smtClean="0"/>
              <a:t>5/20/2025</a:t>
            </a:fld>
            <a:endParaRPr lang="en-US"/>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99D79-8A4B-4031-B1E0-AF26F8EDF2BC}" type="slidenum">
              <a:rPr lang="en-US" smtClean="0"/>
              <a:pPr/>
              <a:t>‹#›</a:t>
            </a:fld>
            <a:endParaRPr lang="en-US"/>
          </a:p>
        </p:txBody>
      </p:sp>
    </p:spTree>
    <p:extLst>
      <p:ext uri="{BB962C8B-B14F-4D97-AF65-F5344CB8AC3E}">
        <p14:creationId xmlns:p14="http://schemas.microsoft.com/office/powerpoint/2010/main" val="1700495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5B964-ECE7-44F0-A029-16535524676B}" type="datetime1">
              <a:rPr lang="en-US" smtClean="0"/>
              <a:t>5/20/2025</a:t>
            </a:fld>
            <a:endParaRPr lang="en-US"/>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99D79-8A4B-4031-B1E0-AF26F8EDF2BC}" type="slidenum">
              <a:rPr lang="en-US" smtClean="0"/>
              <a:pPr/>
              <a:t>‹#›</a:t>
            </a:fld>
            <a:endParaRPr lang="en-US"/>
          </a:p>
        </p:txBody>
      </p:sp>
    </p:spTree>
    <p:extLst>
      <p:ext uri="{BB962C8B-B14F-4D97-AF65-F5344CB8AC3E}">
        <p14:creationId xmlns:p14="http://schemas.microsoft.com/office/powerpoint/2010/main" val="6965120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emf"/><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8.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436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54839-1D2B-846F-22AB-72D8AEAEAD6B}"/>
              </a:ext>
            </a:extLst>
          </p:cNvPr>
          <p:cNvSpPr>
            <a:spLocks noGrp="1"/>
          </p:cNvSpPr>
          <p:nvPr>
            <p:ph type="title"/>
          </p:nvPr>
        </p:nvSpPr>
        <p:spPr>
          <a:xfrm>
            <a:off x="637425" y="1850930"/>
            <a:ext cx="5670949" cy="3537141"/>
          </a:xfrm>
        </p:spPr>
        <p:txBody>
          <a:bodyPr vert="horz" lIns="91440" tIns="45720" rIns="91440" bIns="45720" rtlCol="0" anchor="t">
            <a:normAutofit/>
          </a:bodyPr>
          <a:lstStyle/>
          <a:p>
            <a:pPr defTabSz="914400"/>
            <a:r>
              <a:rPr lang="en-US" sz="7200" cap="all" dirty="0">
                <a:effectLst>
                  <a:outerShdw blurRad="38100" dist="38100" dir="2700000" algn="tl">
                    <a:srgbClr val="000000">
                      <a:alpha val="43137"/>
                    </a:srgbClr>
                  </a:outerShdw>
                </a:effectLst>
                <a:latin typeface="Dosis ExtraBold" pitchFamily="2" charset="0"/>
              </a:rPr>
              <a:t>TEFAP Process &amp; </a:t>
            </a:r>
            <a:r>
              <a:rPr lang="en-US" sz="7200" cap="all" dirty="0" err="1">
                <a:effectLst>
                  <a:outerShdw blurRad="38100" dist="38100" dir="2700000" algn="tl">
                    <a:srgbClr val="000000">
                      <a:alpha val="43137"/>
                    </a:srgbClr>
                  </a:outerShdw>
                </a:effectLst>
                <a:latin typeface="Dosis ExtraBold" pitchFamily="2" charset="0"/>
              </a:rPr>
              <a:t>NOtes</a:t>
            </a:r>
            <a:endParaRPr lang="en-US" sz="7200" cap="all" dirty="0">
              <a:effectLst>
                <a:outerShdw blurRad="38100" dist="38100" dir="2700000" algn="tl">
                  <a:srgbClr val="000000">
                    <a:alpha val="43137"/>
                  </a:srgbClr>
                </a:outerShdw>
              </a:effectLst>
              <a:latin typeface="Dosis ExtraBold" pitchFamily="2" charset="0"/>
            </a:endParaRPr>
          </a:p>
        </p:txBody>
      </p:sp>
      <p:sp>
        <p:nvSpPr>
          <p:cNvPr id="18" name="Freeform: Shape 17">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75" y="381000"/>
            <a:ext cx="633303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3" name="Picture 2" descr="Logo&#10;&#10;Description automatically generated">
            <a:extLst>
              <a:ext uri="{FF2B5EF4-FFF2-40B4-BE49-F238E27FC236}">
                <a16:creationId xmlns:a16="http://schemas.microsoft.com/office/drawing/2014/main" id="{FDE3B963-FFEF-9645-775A-2AE70A7ADDFD}"/>
              </a:ext>
            </a:extLst>
          </p:cNvPr>
          <p:cNvPicPr>
            <a:picLocks noChangeAspect="1"/>
          </p:cNvPicPr>
          <p:nvPr/>
        </p:nvPicPr>
        <p:blipFill rotWithShape="1">
          <a:blip r:embed="rId3">
            <a:extLst>
              <a:ext uri="{28A0092B-C50C-407E-A947-70E740481C1C}">
                <a14:useLocalDpi xmlns:a14="http://schemas.microsoft.com/office/drawing/2010/main" val="0"/>
              </a:ext>
            </a:extLst>
          </a:blip>
          <a:srcRect b="37604"/>
          <a:stretch/>
        </p:blipFill>
        <p:spPr>
          <a:xfrm>
            <a:off x="6335933" y="228601"/>
            <a:ext cx="6018213" cy="6705600"/>
          </a:xfrm>
          <a:prstGeom prst="rect">
            <a:avLst/>
          </a:prstGeom>
        </p:spPr>
      </p:pic>
    </p:spTree>
    <p:extLst>
      <p:ext uri="{BB962C8B-B14F-4D97-AF65-F5344CB8AC3E}">
        <p14:creationId xmlns:p14="http://schemas.microsoft.com/office/powerpoint/2010/main" val="27625677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9570" y="533401"/>
            <a:ext cx="10512862" cy="1325563"/>
          </a:xfrm>
        </p:spPr>
        <p:txBody>
          <a:bodyPr>
            <a:normAutofit/>
          </a:bodyPr>
          <a:lstStyle/>
          <a:p>
            <a:pPr lvl="0"/>
            <a:r>
              <a:rPr lang="en-US" sz="4800" cap="all">
                <a:solidFill>
                  <a:srgbClr val="B91D4A"/>
                </a:solidFill>
                <a:latin typeface="Dosis ExtraBold" pitchFamily="2" charset="0"/>
              </a:rPr>
              <a:t>TEFAP Qualifications</a:t>
            </a:r>
          </a:p>
        </p:txBody>
      </p:sp>
      <p:sp>
        <p:nvSpPr>
          <p:cNvPr id="3" name="Slide Number Placeholder 2"/>
          <p:cNvSpPr>
            <a:spLocks noGrp="1"/>
          </p:cNvSpPr>
          <p:nvPr>
            <p:ph type="sldNum" sz="quarter" idx="12"/>
          </p:nvPr>
        </p:nvSpPr>
        <p:spPr/>
        <p:txBody>
          <a:bodyPr/>
          <a:lstStyle/>
          <a:p>
            <a:pPr defTabSz="1218987"/>
            <a:fld id="{34C99D79-8A4B-4031-B1E0-AF26F8EDF2BC}" type="slidenum">
              <a:rPr lang="en-US">
                <a:solidFill>
                  <a:prstClr val="black">
                    <a:tint val="75000"/>
                  </a:prstClr>
                </a:solidFill>
                <a:latin typeface="Calibri" panose="020F0502020204030204"/>
              </a:rPr>
              <a:pPr defTabSz="1218987"/>
              <a:t>2</a:t>
            </a:fld>
            <a:endParaRPr lang="en-US">
              <a:solidFill>
                <a:prstClr val="black">
                  <a:tint val="75000"/>
                </a:prstClr>
              </a:solidFill>
              <a:latin typeface="Calibri" panose="020F0502020204030204"/>
            </a:endParaRPr>
          </a:p>
        </p:txBody>
      </p:sp>
      <p:sp>
        <p:nvSpPr>
          <p:cNvPr id="11" name="Rectangle 10">
            <a:extLst>
              <a:ext uri="{FF2B5EF4-FFF2-40B4-BE49-F238E27FC236}">
                <a16:creationId xmlns:a16="http://schemas.microsoft.com/office/drawing/2014/main" id="{94BCF943-590C-E94B-9C55-8366324B86FC}"/>
              </a:ext>
            </a:extLst>
          </p:cNvPr>
          <p:cNvSpPr/>
          <p:nvPr/>
        </p:nvSpPr>
        <p:spPr>
          <a:xfrm>
            <a:off x="1588" y="0"/>
            <a:ext cx="303212" cy="6858000"/>
          </a:xfrm>
          <a:prstGeom prst="rect">
            <a:avLst/>
          </a:prstGeom>
          <a:solidFill>
            <a:srgbClr val="B91D4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srgbClr val="DC4064"/>
              </a:solidFill>
              <a:latin typeface="Calibri" panose="020F0502020204030204"/>
            </a:endParaRPr>
          </a:p>
        </p:txBody>
      </p:sp>
      <p:pic>
        <p:nvPicPr>
          <p:cNvPr id="14" name="Picture 13">
            <a:extLst>
              <a:ext uri="{FF2B5EF4-FFF2-40B4-BE49-F238E27FC236}">
                <a16:creationId xmlns:a16="http://schemas.microsoft.com/office/drawing/2014/main" id="{8BE6CCF9-2CBC-3645-A4E1-DCE63853D9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67" t="21416" r="53527" b="21722"/>
          <a:stretch/>
        </p:blipFill>
        <p:spPr>
          <a:xfrm>
            <a:off x="10855450" y="228137"/>
            <a:ext cx="953406" cy="1193276"/>
          </a:xfrm>
          <a:prstGeom prst="rect">
            <a:avLst/>
          </a:prstGeom>
        </p:spPr>
      </p:pic>
      <p:graphicFrame>
        <p:nvGraphicFramePr>
          <p:cNvPr id="16" name="Content Placeholder 5">
            <a:extLst>
              <a:ext uri="{FF2B5EF4-FFF2-40B4-BE49-F238E27FC236}">
                <a16:creationId xmlns:a16="http://schemas.microsoft.com/office/drawing/2014/main" id="{794AE0FE-42E1-8EB5-69A0-50CEFB9BF413}"/>
              </a:ext>
            </a:extLst>
          </p:cNvPr>
          <p:cNvGraphicFramePr>
            <a:graphicFrameLocks noGrp="1"/>
          </p:cNvGraphicFramePr>
          <p:nvPr>
            <p:ph idx="1"/>
          </p:nvPr>
        </p:nvGraphicFramePr>
        <p:xfrm>
          <a:off x="533400" y="838201"/>
          <a:ext cx="11275456"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Group 1">
            <a:extLst>
              <a:ext uri="{FF2B5EF4-FFF2-40B4-BE49-F238E27FC236}">
                <a16:creationId xmlns:a16="http://schemas.microsoft.com/office/drawing/2014/main" id="{16842A7F-9D5F-50D3-45D0-AD451AE9979E}"/>
              </a:ext>
            </a:extLst>
          </p:cNvPr>
          <p:cNvGrpSpPr/>
          <p:nvPr/>
        </p:nvGrpSpPr>
        <p:grpSpPr>
          <a:xfrm>
            <a:off x="7010400" y="614883"/>
            <a:ext cx="3646118" cy="1859427"/>
            <a:chOff x="7495851" y="160443"/>
            <a:chExt cx="2223694" cy="3111047"/>
          </a:xfrm>
          <a:solidFill>
            <a:srgbClr val="DC4064"/>
          </a:solidFill>
        </p:grpSpPr>
        <p:sp>
          <p:nvSpPr>
            <p:cNvPr id="4" name="Rectangle 3">
              <a:extLst>
                <a:ext uri="{FF2B5EF4-FFF2-40B4-BE49-F238E27FC236}">
                  <a16:creationId xmlns:a16="http://schemas.microsoft.com/office/drawing/2014/main" id="{C7BB5F4A-A494-43B0-2FC6-2D4A4A8358A6}"/>
                </a:ext>
              </a:extLst>
            </p:cNvPr>
            <p:cNvSpPr/>
            <p:nvPr/>
          </p:nvSpPr>
          <p:spPr>
            <a:xfrm rot="562932">
              <a:off x="7495854" y="160443"/>
              <a:ext cx="2223691" cy="3111047"/>
            </a:xfrm>
            <a:prstGeom prst="rect">
              <a:avLst/>
            </a:prstGeom>
            <a:noFill/>
            <a:ln w="9525" cap="flat" cmpd="sng" algn="ctr">
              <a:solidFill>
                <a:srgbClr val="82143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a:lstStyle/>
            <a:p>
              <a:pPr defTabSz="1218987"/>
              <a:endParaRPr lang="en-US" sz="2400">
                <a:solidFill>
                  <a:srgbClr val="821433"/>
                </a:solidFill>
                <a:latin typeface="Calibri" panose="020F0502020204030204"/>
              </a:endParaRPr>
            </a:p>
          </p:txBody>
        </p:sp>
        <p:sp>
          <p:nvSpPr>
            <p:cNvPr id="6" name="TextBox 5">
              <a:extLst>
                <a:ext uri="{FF2B5EF4-FFF2-40B4-BE49-F238E27FC236}">
                  <a16:creationId xmlns:a16="http://schemas.microsoft.com/office/drawing/2014/main" id="{AD2485AB-2ADE-8727-29E7-5649ABE2FDF8}"/>
                </a:ext>
              </a:extLst>
            </p:cNvPr>
            <p:cNvSpPr txBox="1"/>
            <p:nvPr/>
          </p:nvSpPr>
          <p:spPr>
            <a:xfrm rot="562932">
              <a:off x="7495851" y="160443"/>
              <a:ext cx="2223691" cy="3111047"/>
            </a:xfrm>
            <a:prstGeom prst="rect">
              <a:avLst/>
            </a:prstGeom>
            <a:noFill/>
            <a:ln w="9525" cap="flat" cmpd="sng" algn="ctr">
              <a:solidFill>
                <a:srgbClr val="82143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spcFirstLastPara="0" vert="horz" wrap="square" lIns="99060" tIns="99060" rIns="99060" bIns="99060" numCol="1" spcCol="1270" anchor="ctr" anchorCtr="0">
              <a:noAutofit/>
            </a:bodyPr>
            <a:lstStyle/>
            <a:p>
              <a:pPr algn="ctr" defTabSz="1155700">
                <a:lnSpc>
                  <a:spcPct val="90000"/>
                </a:lnSpc>
                <a:spcBef>
                  <a:spcPct val="0"/>
                </a:spcBef>
                <a:spcAft>
                  <a:spcPct val="35000"/>
                </a:spcAft>
              </a:pPr>
              <a:r>
                <a:rPr lang="en-US">
                  <a:solidFill>
                    <a:srgbClr val="821433"/>
                  </a:solidFill>
                  <a:latin typeface="Open Sans" panose="020B0606030504020204" pitchFamily="34" charset="0"/>
                  <a:ea typeface="Open Sans" panose="020B0606030504020204" pitchFamily="34" charset="0"/>
                  <a:cs typeface="Open Sans" panose="020B0606030504020204" pitchFamily="34" charset="0"/>
                </a:rPr>
                <a:t>USDA Audits AFFB Annually</a:t>
              </a:r>
            </a:p>
          </p:txBody>
        </p:sp>
      </p:grpSp>
    </p:spTree>
    <p:extLst>
      <p:ext uri="{BB962C8B-B14F-4D97-AF65-F5344CB8AC3E}">
        <p14:creationId xmlns:p14="http://schemas.microsoft.com/office/powerpoint/2010/main" val="26833610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C80CB-F8C0-F449-B05A-9002A0D0153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F5AEA80-4A11-A19C-2127-58591A9C957D}"/>
              </a:ext>
            </a:extLst>
          </p:cNvPr>
          <p:cNvSpPr/>
          <p:nvPr/>
        </p:nvSpPr>
        <p:spPr>
          <a:xfrm>
            <a:off x="1588" y="0"/>
            <a:ext cx="303212" cy="6858000"/>
          </a:xfrm>
          <a:prstGeom prst="rect">
            <a:avLst/>
          </a:prstGeom>
          <a:solidFill>
            <a:srgbClr val="F4436D"/>
          </a:solidFill>
          <a:ln>
            <a:solidFill>
              <a:srgbClr val="F44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srgbClr val="55BA47"/>
              </a:solidFill>
              <a:latin typeface="Calibri" panose="020F0502020204030204"/>
            </a:endParaRPr>
          </a:p>
        </p:txBody>
      </p:sp>
      <p:sp>
        <p:nvSpPr>
          <p:cNvPr id="2" name="Title 1">
            <a:extLst>
              <a:ext uri="{FF2B5EF4-FFF2-40B4-BE49-F238E27FC236}">
                <a16:creationId xmlns:a16="http://schemas.microsoft.com/office/drawing/2014/main" id="{A8DD4BAB-01D4-70B1-8A6C-D3AB9000416C}"/>
              </a:ext>
            </a:extLst>
          </p:cNvPr>
          <p:cNvSpPr>
            <a:spLocks noGrp="1"/>
          </p:cNvSpPr>
          <p:nvPr>
            <p:ph type="title"/>
          </p:nvPr>
        </p:nvSpPr>
        <p:spPr>
          <a:xfrm rot="20658888">
            <a:off x="204294" y="-561435"/>
            <a:ext cx="3931213" cy="1600200"/>
          </a:xfrm>
        </p:spPr>
        <p:txBody>
          <a:bodyPr>
            <a:normAutofit/>
          </a:bodyPr>
          <a:lstStyle/>
          <a:p>
            <a:r>
              <a:rPr lang="en-US" sz="4000" b="1">
                <a:latin typeface="Dosis" pitchFamily="2" charset="0"/>
              </a:rPr>
              <a:t>TEFAP Form</a:t>
            </a:r>
            <a:endParaRPr lang="en-US" sz="4000" b="1"/>
          </a:p>
        </p:txBody>
      </p:sp>
      <p:pic>
        <p:nvPicPr>
          <p:cNvPr id="7" name="Content Placeholder 6">
            <a:extLst>
              <a:ext uri="{FF2B5EF4-FFF2-40B4-BE49-F238E27FC236}">
                <a16:creationId xmlns:a16="http://schemas.microsoft.com/office/drawing/2014/main" id="{E54C6DF6-A9B8-EB02-DDFF-AF8D2580B452}"/>
              </a:ext>
            </a:extLst>
          </p:cNvPr>
          <p:cNvPicPr>
            <a:picLocks noGrp="1" noChangeAspect="1"/>
          </p:cNvPicPr>
          <p:nvPr>
            <p:ph idx="1"/>
          </p:nvPr>
        </p:nvPicPr>
        <p:blipFill>
          <a:blip r:embed="rId3"/>
          <a:srcRect r="21476"/>
          <a:stretch/>
        </p:blipFill>
        <p:spPr>
          <a:xfrm>
            <a:off x="4637739" y="228138"/>
            <a:ext cx="5076223" cy="6493339"/>
          </a:xfrm>
          <a:ln>
            <a:solidFill>
              <a:schemeClr val="accent1"/>
            </a:solidFill>
          </a:ln>
          <a:effectLst>
            <a:outerShdw blurRad="50800" dist="38100" dir="2700000" algn="tl" rotWithShape="0">
              <a:prstClr val="black">
                <a:alpha val="40000"/>
              </a:prstClr>
            </a:outerShdw>
          </a:effectLst>
        </p:spPr>
      </p:pic>
      <p:sp>
        <p:nvSpPr>
          <p:cNvPr id="9" name="Text Placeholder 8">
            <a:extLst>
              <a:ext uri="{FF2B5EF4-FFF2-40B4-BE49-F238E27FC236}">
                <a16:creationId xmlns:a16="http://schemas.microsoft.com/office/drawing/2014/main" id="{57C1B714-B366-038E-CD59-95374AFBE791}"/>
              </a:ext>
            </a:extLst>
          </p:cNvPr>
          <p:cNvSpPr>
            <a:spLocks noGrp="1"/>
          </p:cNvSpPr>
          <p:nvPr>
            <p:ph type="body" sz="half" idx="2"/>
          </p:nvPr>
        </p:nvSpPr>
        <p:spPr>
          <a:xfrm>
            <a:off x="418074" y="2029304"/>
            <a:ext cx="3502242" cy="1764613"/>
          </a:xfrm>
        </p:spPr>
        <p:txBody>
          <a:bodyPr>
            <a:normAutofit lnSpcReduction="10000"/>
          </a:bodyPr>
          <a:lstStyle/>
          <a:p>
            <a:pPr marL="342900" indent="-342900" algn="ctr">
              <a:buFont typeface="Arial" panose="020B0604020202020204" pitchFamily="34" charset="0"/>
              <a:buChar char="•"/>
            </a:pPr>
            <a:endParaRPr lang="en-US" sz="2000">
              <a:latin typeface="Dosis" pitchFamily="2" charset="0"/>
            </a:endParaRPr>
          </a:p>
          <a:p>
            <a:pPr marL="342900" indent="-342900">
              <a:buFont typeface="Arial" panose="020B0604020202020204" pitchFamily="34" charset="0"/>
              <a:buChar char="•"/>
            </a:pPr>
            <a:r>
              <a:rPr lang="en-US" sz="2000">
                <a:latin typeface="Dosis" pitchFamily="2" charset="0"/>
              </a:rPr>
              <a:t>Florida Residents Only</a:t>
            </a:r>
          </a:p>
          <a:p>
            <a:pPr marL="342900" indent="-342900">
              <a:buFont typeface="Arial" panose="020B0604020202020204" pitchFamily="34" charset="0"/>
              <a:buChar char="•"/>
            </a:pPr>
            <a:r>
              <a:rPr lang="en-US" sz="2000">
                <a:latin typeface="Dosis" pitchFamily="2" charset="0"/>
              </a:rPr>
              <a:t>Need Social Services and/or Income Eligibility</a:t>
            </a:r>
          </a:p>
          <a:p>
            <a:pPr marL="342900" indent="-342900">
              <a:buFont typeface="Arial" panose="020B0604020202020204" pitchFamily="34" charset="0"/>
              <a:buChar char="•"/>
            </a:pPr>
            <a:r>
              <a:rPr lang="en-US" sz="2000" b="1">
                <a:solidFill>
                  <a:srgbClr val="980539"/>
                </a:solidFill>
                <a:latin typeface="Dosis" pitchFamily="2" charset="0"/>
              </a:rPr>
              <a:t>Filled out by Neighbor</a:t>
            </a:r>
          </a:p>
          <a:p>
            <a:pPr algn="r"/>
            <a:endParaRPr lang="en-US" sz="2000">
              <a:solidFill>
                <a:srgbClr val="56B046"/>
              </a:solidFill>
              <a:latin typeface="Dosis" pitchFamily="2" charset="0"/>
            </a:endParaRPr>
          </a:p>
          <a:p>
            <a:pPr algn="r"/>
            <a:endParaRPr lang="en-US" sz="2000">
              <a:solidFill>
                <a:srgbClr val="56B046"/>
              </a:solidFill>
              <a:latin typeface="Dosis" pitchFamily="2" charset="0"/>
            </a:endParaRPr>
          </a:p>
        </p:txBody>
      </p:sp>
      <p:sp>
        <p:nvSpPr>
          <p:cNvPr id="11" name="Slide Number Placeholder 2">
            <a:extLst>
              <a:ext uri="{FF2B5EF4-FFF2-40B4-BE49-F238E27FC236}">
                <a16:creationId xmlns:a16="http://schemas.microsoft.com/office/drawing/2014/main" id="{E085121E-3B24-0A3C-DED2-5C2B37E1A40D}"/>
              </a:ext>
            </a:extLst>
          </p:cNvPr>
          <p:cNvSpPr>
            <a:spLocks noGrp="1"/>
          </p:cNvSpPr>
          <p:nvPr>
            <p:ph type="sldNum" sz="quarter" idx="12"/>
          </p:nvPr>
        </p:nvSpPr>
        <p:spPr/>
        <p:txBody>
          <a:bodyPr/>
          <a:lstStyle/>
          <a:p>
            <a:pPr defTabSz="1218987"/>
            <a:fld id="{34C99D79-8A4B-4031-B1E0-AF26F8EDF2BC}" type="slidenum">
              <a:rPr lang="en-US">
                <a:solidFill>
                  <a:prstClr val="black">
                    <a:tint val="75000"/>
                  </a:prstClr>
                </a:solidFill>
                <a:latin typeface="Calibri" panose="020F0502020204030204"/>
              </a:rPr>
              <a:pPr defTabSz="1218987"/>
              <a:t>3</a:t>
            </a:fld>
            <a:endParaRPr lang="en-US">
              <a:solidFill>
                <a:prstClr val="black">
                  <a:tint val="75000"/>
                </a:prstClr>
              </a:solidFill>
              <a:latin typeface="Calibri" panose="020F0502020204030204"/>
            </a:endParaRPr>
          </a:p>
        </p:txBody>
      </p:sp>
      <p:pic>
        <p:nvPicPr>
          <p:cNvPr id="12" name="Picture 11">
            <a:extLst>
              <a:ext uri="{FF2B5EF4-FFF2-40B4-BE49-F238E27FC236}">
                <a16:creationId xmlns:a16="http://schemas.microsoft.com/office/drawing/2014/main" id="{230A9EAF-B7D5-75F1-2199-55CE3498CB0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367" t="21416" r="53527" b="21722"/>
          <a:stretch/>
        </p:blipFill>
        <p:spPr>
          <a:xfrm>
            <a:off x="10855450" y="228137"/>
            <a:ext cx="953406" cy="1193276"/>
          </a:xfrm>
          <a:prstGeom prst="rect">
            <a:avLst/>
          </a:prstGeom>
        </p:spPr>
      </p:pic>
      <p:sp>
        <p:nvSpPr>
          <p:cNvPr id="10" name="Arrow: Right 9">
            <a:extLst>
              <a:ext uri="{FF2B5EF4-FFF2-40B4-BE49-F238E27FC236}">
                <a16:creationId xmlns:a16="http://schemas.microsoft.com/office/drawing/2014/main" id="{B65FBD5F-FE2C-63D6-3748-ED8E32AEF097}"/>
              </a:ext>
            </a:extLst>
          </p:cNvPr>
          <p:cNvSpPr/>
          <p:nvPr/>
        </p:nvSpPr>
        <p:spPr>
          <a:xfrm>
            <a:off x="3833576" y="4282843"/>
            <a:ext cx="978408" cy="484632"/>
          </a:xfrm>
          <a:prstGeom prst="rightArrow">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defTabSz="1218987"/>
            <a:endParaRPr lang="en-US" sz="2400">
              <a:solidFill>
                <a:prstClr val="white"/>
              </a:solidFill>
              <a:latin typeface="Calibri" panose="020F0502020204030204"/>
            </a:endParaRPr>
          </a:p>
        </p:txBody>
      </p:sp>
      <p:sp>
        <p:nvSpPr>
          <p:cNvPr id="13" name="Arrow: Right 12">
            <a:extLst>
              <a:ext uri="{FF2B5EF4-FFF2-40B4-BE49-F238E27FC236}">
                <a16:creationId xmlns:a16="http://schemas.microsoft.com/office/drawing/2014/main" id="{4ECC09F5-1F46-D8C0-DDDF-92F0DE324DA6}"/>
              </a:ext>
            </a:extLst>
          </p:cNvPr>
          <p:cNvSpPr/>
          <p:nvPr/>
        </p:nvSpPr>
        <p:spPr>
          <a:xfrm rot="20418286">
            <a:off x="3858290" y="1278683"/>
            <a:ext cx="956446" cy="484632"/>
          </a:xfrm>
          <a:prstGeom prst="rightArrow">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defTabSz="1218987"/>
            <a:endParaRPr lang="en-US" sz="2400">
              <a:solidFill>
                <a:prstClr val="white"/>
              </a:solidFill>
              <a:latin typeface="Calibri" panose="020F0502020204030204"/>
            </a:endParaRPr>
          </a:p>
        </p:txBody>
      </p:sp>
      <p:sp>
        <p:nvSpPr>
          <p:cNvPr id="14" name="TextBox 13">
            <a:extLst>
              <a:ext uri="{FF2B5EF4-FFF2-40B4-BE49-F238E27FC236}">
                <a16:creationId xmlns:a16="http://schemas.microsoft.com/office/drawing/2014/main" id="{04758632-9C47-8C30-B9C2-C005B15743E7}"/>
              </a:ext>
            </a:extLst>
          </p:cNvPr>
          <p:cNvSpPr txBox="1"/>
          <p:nvPr/>
        </p:nvSpPr>
        <p:spPr>
          <a:xfrm rot="20363010">
            <a:off x="2677408" y="1701683"/>
            <a:ext cx="1237839" cy="400110"/>
          </a:xfrm>
          <a:prstGeom prst="rec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wrap="none" rtlCol="0">
            <a:spAutoFit/>
          </a:bodyPr>
          <a:lstStyle/>
          <a:p>
            <a:pPr defTabSz="1218987"/>
            <a:r>
              <a:rPr lang="en-US" sz="2000" b="1">
                <a:solidFill>
                  <a:prstClr val="white"/>
                </a:solidFill>
                <a:latin typeface="Dosis" pitchFamily="2" charset="0"/>
              </a:rPr>
              <a:t>FL County</a:t>
            </a:r>
          </a:p>
        </p:txBody>
      </p:sp>
      <p:sp>
        <p:nvSpPr>
          <p:cNvPr id="15" name="Arrow: Right 14">
            <a:extLst>
              <a:ext uri="{FF2B5EF4-FFF2-40B4-BE49-F238E27FC236}">
                <a16:creationId xmlns:a16="http://schemas.microsoft.com/office/drawing/2014/main" id="{DD450779-03D1-A04D-9587-F8B159F7E7C7}"/>
              </a:ext>
            </a:extLst>
          </p:cNvPr>
          <p:cNvSpPr/>
          <p:nvPr/>
        </p:nvSpPr>
        <p:spPr>
          <a:xfrm rot="12560147">
            <a:off x="9257346" y="1377364"/>
            <a:ext cx="978408" cy="484632"/>
          </a:xfrm>
          <a:prstGeom prst="rightArrow">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defTabSz="1218987"/>
            <a:endParaRPr lang="en-US" sz="2400">
              <a:solidFill>
                <a:prstClr val="white"/>
              </a:solidFill>
              <a:latin typeface="Calibri" panose="020F0502020204030204"/>
            </a:endParaRPr>
          </a:p>
        </p:txBody>
      </p:sp>
      <p:sp>
        <p:nvSpPr>
          <p:cNvPr id="16" name="TextBox 15">
            <a:extLst>
              <a:ext uri="{FF2B5EF4-FFF2-40B4-BE49-F238E27FC236}">
                <a16:creationId xmlns:a16="http://schemas.microsoft.com/office/drawing/2014/main" id="{F4BF45FD-E8AF-6AEC-94D5-DFF9ABC6CDDB}"/>
              </a:ext>
            </a:extLst>
          </p:cNvPr>
          <p:cNvSpPr txBox="1"/>
          <p:nvPr/>
        </p:nvSpPr>
        <p:spPr>
          <a:xfrm rot="1855768">
            <a:off x="10098610" y="1943583"/>
            <a:ext cx="1087157" cy="400110"/>
          </a:xfrm>
          <a:prstGeom prst="rec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wrap="none" rtlCol="0">
            <a:spAutoFit/>
          </a:bodyPr>
          <a:lstStyle/>
          <a:p>
            <a:pPr defTabSz="1218987"/>
            <a:r>
              <a:rPr lang="en-US" sz="2000" b="1">
                <a:solidFill>
                  <a:prstClr val="white"/>
                </a:solidFill>
                <a:latin typeface="Dosis" pitchFamily="2" charset="0"/>
              </a:rPr>
              <a:t>Zip Code</a:t>
            </a:r>
          </a:p>
        </p:txBody>
      </p:sp>
      <p:sp>
        <p:nvSpPr>
          <p:cNvPr id="17" name="Arrow: Right 16">
            <a:extLst>
              <a:ext uri="{FF2B5EF4-FFF2-40B4-BE49-F238E27FC236}">
                <a16:creationId xmlns:a16="http://schemas.microsoft.com/office/drawing/2014/main" id="{4474C659-E810-86BB-964E-F6ECE1484B10}"/>
              </a:ext>
            </a:extLst>
          </p:cNvPr>
          <p:cNvSpPr/>
          <p:nvPr/>
        </p:nvSpPr>
        <p:spPr>
          <a:xfrm rot="10800000">
            <a:off x="9002780" y="3720878"/>
            <a:ext cx="1427113" cy="484632"/>
          </a:xfrm>
          <a:prstGeom prst="rightArrow">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defTabSz="1218987"/>
            <a:endParaRPr lang="en-US" sz="2400">
              <a:solidFill>
                <a:prstClr val="white"/>
              </a:solidFill>
              <a:latin typeface="Calibri" panose="020F0502020204030204"/>
            </a:endParaRPr>
          </a:p>
        </p:txBody>
      </p:sp>
      <p:sp>
        <p:nvSpPr>
          <p:cNvPr id="18" name="TextBox 17">
            <a:extLst>
              <a:ext uri="{FF2B5EF4-FFF2-40B4-BE49-F238E27FC236}">
                <a16:creationId xmlns:a16="http://schemas.microsoft.com/office/drawing/2014/main" id="{13BFB6FE-09CD-825D-F9D1-BAB40ED41BC9}"/>
              </a:ext>
            </a:extLst>
          </p:cNvPr>
          <p:cNvSpPr txBox="1"/>
          <p:nvPr/>
        </p:nvSpPr>
        <p:spPr>
          <a:xfrm>
            <a:off x="10294970" y="3453596"/>
            <a:ext cx="1362836" cy="861774"/>
          </a:xfrm>
          <a:prstGeom prst="rec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defTabSz="1218987"/>
            <a:r>
              <a:rPr lang="en-US" b="1">
                <a:solidFill>
                  <a:prstClr val="white"/>
                </a:solidFill>
                <a:latin typeface="Dosis" pitchFamily="2" charset="0"/>
              </a:rPr>
              <a:t>Qualifiers: </a:t>
            </a:r>
            <a:r>
              <a:rPr lang="en-US" sz="1600">
                <a:solidFill>
                  <a:prstClr val="white"/>
                </a:solidFill>
                <a:latin typeface="Dosis" pitchFamily="2" charset="0"/>
              </a:rPr>
              <a:t>Benefits and/or Income</a:t>
            </a:r>
            <a:endParaRPr lang="en-US">
              <a:solidFill>
                <a:prstClr val="white"/>
              </a:solidFill>
              <a:latin typeface="Dosis" pitchFamily="2" charset="0"/>
            </a:endParaRPr>
          </a:p>
        </p:txBody>
      </p:sp>
      <p:sp>
        <p:nvSpPr>
          <p:cNvPr id="19" name="Arrow: Right 18">
            <a:extLst>
              <a:ext uri="{FF2B5EF4-FFF2-40B4-BE49-F238E27FC236}">
                <a16:creationId xmlns:a16="http://schemas.microsoft.com/office/drawing/2014/main" id="{2B530C92-7A8D-1C7D-BD55-A730C916C2E6}"/>
              </a:ext>
            </a:extLst>
          </p:cNvPr>
          <p:cNvSpPr/>
          <p:nvPr/>
        </p:nvSpPr>
        <p:spPr>
          <a:xfrm rot="10800000">
            <a:off x="9369865" y="5305694"/>
            <a:ext cx="978408" cy="484632"/>
          </a:xfrm>
          <a:prstGeom prst="rightArrow">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defTabSz="1218987"/>
            <a:endParaRPr lang="en-US" sz="2400">
              <a:solidFill>
                <a:prstClr val="white"/>
              </a:solidFill>
              <a:latin typeface="Calibri" panose="020F0502020204030204"/>
            </a:endParaRPr>
          </a:p>
        </p:txBody>
      </p:sp>
      <p:sp>
        <p:nvSpPr>
          <p:cNvPr id="21" name="TextBox 20">
            <a:extLst>
              <a:ext uri="{FF2B5EF4-FFF2-40B4-BE49-F238E27FC236}">
                <a16:creationId xmlns:a16="http://schemas.microsoft.com/office/drawing/2014/main" id="{6B62424E-3CDB-D65C-3B2B-48FE48262D16}"/>
              </a:ext>
            </a:extLst>
          </p:cNvPr>
          <p:cNvSpPr txBox="1"/>
          <p:nvPr/>
        </p:nvSpPr>
        <p:spPr>
          <a:xfrm>
            <a:off x="10348274" y="5104038"/>
            <a:ext cx="1538927" cy="861774"/>
          </a:xfrm>
          <a:prstGeom prst="rec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defTabSz="1218987"/>
            <a:r>
              <a:rPr lang="en-US" b="1">
                <a:solidFill>
                  <a:prstClr val="white"/>
                </a:solidFill>
                <a:latin typeface="Dosis" pitchFamily="2" charset="0"/>
              </a:rPr>
              <a:t>Proxy</a:t>
            </a:r>
            <a:r>
              <a:rPr lang="en-US" sz="1600" b="1">
                <a:solidFill>
                  <a:prstClr val="white"/>
                </a:solidFill>
                <a:latin typeface="Dosis" pitchFamily="2" charset="0"/>
              </a:rPr>
              <a:t>  </a:t>
            </a:r>
            <a:r>
              <a:rPr lang="en-US" b="1">
                <a:solidFill>
                  <a:prstClr val="white"/>
                </a:solidFill>
                <a:latin typeface="Dosis" pitchFamily="2" charset="0"/>
              </a:rPr>
              <a:t>Name</a:t>
            </a:r>
            <a:endParaRPr lang="en-US" sz="1600" b="1">
              <a:solidFill>
                <a:prstClr val="white"/>
              </a:solidFill>
              <a:latin typeface="Dosis" pitchFamily="2" charset="0"/>
            </a:endParaRPr>
          </a:p>
          <a:p>
            <a:pPr defTabSz="1218987"/>
            <a:r>
              <a:rPr lang="en-US" sz="1600">
                <a:solidFill>
                  <a:prstClr val="white"/>
                </a:solidFill>
                <a:latin typeface="Dosis" pitchFamily="2" charset="0"/>
              </a:rPr>
              <a:t>(Someone outside house)</a:t>
            </a:r>
          </a:p>
        </p:txBody>
      </p:sp>
      <p:sp>
        <p:nvSpPr>
          <p:cNvPr id="22" name="Arrow: Right 21">
            <a:extLst>
              <a:ext uri="{FF2B5EF4-FFF2-40B4-BE49-F238E27FC236}">
                <a16:creationId xmlns:a16="http://schemas.microsoft.com/office/drawing/2014/main" id="{7B90E9C9-8F13-20CB-7FA2-EBCB54135AC6}"/>
              </a:ext>
            </a:extLst>
          </p:cNvPr>
          <p:cNvSpPr/>
          <p:nvPr/>
        </p:nvSpPr>
        <p:spPr>
          <a:xfrm rot="10800000">
            <a:off x="9325350" y="761083"/>
            <a:ext cx="678826" cy="484632"/>
          </a:xfrm>
          <a:prstGeom prst="rightArrow">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defTabSz="1218987"/>
            <a:endParaRPr lang="en-US" sz="2400">
              <a:solidFill>
                <a:prstClr val="white"/>
              </a:solidFill>
              <a:latin typeface="Calibri" panose="020F0502020204030204"/>
            </a:endParaRPr>
          </a:p>
        </p:txBody>
      </p:sp>
      <p:sp>
        <p:nvSpPr>
          <p:cNvPr id="23" name="TextBox 22">
            <a:extLst>
              <a:ext uri="{FF2B5EF4-FFF2-40B4-BE49-F238E27FC236}">
                <a16:creationId xmlns:a16="http://schemas.microsoft.com/office/drawing/2014/main" id="{0CCD071E-3B5D-D0AB-33EE-55DC38B83DFF}"/>
              </a:ext>
            </a:extLst>
          </p:cNvPr>
          <p:cNvSpPr txBox="1"/>
          <p:nvPr/>
        </p:nvSpPr>
        <p:spPr>
          <a:xfrm>
            <a:off x="10004177" y="704189"/>
            <a:ext cx="842303" cy="707886"/>
          </a:xfrm>
          <a:prstGeom prst="rec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defTabSz="1218987"/>
            <a:r>
              <a:rPr lang="en-US" sz="2000" b="1">
                <a:solidFill>
                  <a:prstClr val="white"/>
                </a:solidFill>
                <a:latin typeface="Dosis" pitchFamily="2" charset="0"/>
              </a:rPr>
              <a:t># in House</a:t>
            </a:r>
          </a:p>
        </p:txBody>
      </p:sp>
      <p:sp>
        <p:nvSpPr>
          <p:cNvPr id="24" name="Arrow: Right 23">
            <a:extLst>
              <a:ext uri="{FF2B5EF4-FFF2-40B4-BE49-F238E27FC236}">
                <a16:creationId xmlns:a16="http://schemas.microsoft.com/office/drawing/2014/main" id="{FB09810A-E5AC-B341-1062-E7F06B9BC8D4}"/>
              </a:ext>
            </a:extLst>
          </p:cNvPr>
          <p:cNvSpPr/>
          <p:nvPr/>
        </p:nvSpPr>
        <p:spPr>
          <a:xfrm>
            <a:off x="3946052" y="718822"/>
            <a:ext cx="840201" cy="484632"/>
          </a:xfrm>
          <a:prstGeom prst="rightArrow">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defTabSz="1218987"/>
            <a:endParaRPr lang="en-US" sz="2400">
              <a:solidFill>
                <a:prstClr val="white"/>
              </a:solidFill>
              <a:latin typeface="Calibri" panose="020F0502020204030204"/>
            </a:endParaRPr>
          </a:p>
        </p:txBody>
      </p:sp>
      <p:sp>
        <p:nvSpPr>
          <p:cNvPr id="25" name="TextBox 24">
            <a:extLst>
              <a:ext uri="{FF2B5EF4-FFF2-40B4-BE49-F238E27FC236}">
                <a16:creationId xmlns:a16="http://schemas.microsoft.com/office/drawing/2014/main" id="{12FBA100-EF03-01DD-778E-FF2D237A92DF}"/>
              </a:ext>
            </a:extLst>
          </p:cNvPr>
          <p:cNvSpPr txBox="1"/>
          <p:nvPr/>
        </p:nvSpPr>
        <p:spPr>
          <a:xfrm>
            <a:off x="3087144" y="735087"/>
            <a:ext cx="860039" cy="400110"/>
          </a:xfrm>
          <a:prstGeom prst="rec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defTabSz="1218987"/>
            <a:r>
              <a:rPr lang="en-US" sz="2000" b="1">
                <a:solidFill>
                  <a:prstClr val="white"/>
                </a:solidFill>
                <a:latin typeface="Dosis" pitchFamily="2" charset="0"/>
              </a:rPr>
              <a:t>Name</a:t>
            </a:r>
          </a:p>
        </p:txBody>
      </p:sp>
      <p:sp>
        <p:nvSpPr>
          <p:cNvPr id="27" name="TextBox 26">
            <a:extLst>
              <a:ext uri="{FF2B5EF4-FFF2-40B4-BE49-F238E27FC236}">
                <a16:creationId xmlns:a16="http://schemas.microsoft.com/office/drawing/2014/main" id="{EE1C5758-A333-C417-4377-06007BD90B2B}"/>
              </a:ext>
            </a:extLst>
          </p:cNvPr>
          <p:cNvSpPr txBox="1"/>
          <p:nvPr/>
        </p:nvSpPr>
        <p:spPr>
          <a:xfrm>
            <a:off x="501184" y="4088376"/>
            <a:ext cx="3502242" cy="1015663"/>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defTabSz="1218987"/>
            <a:r>
              <a:rPr lang="en-US" sz="2000" b="1" i="1">
                <a:solidFill>
                  <a:prstClr val="white"/>
                </a:solidFill>
                <a:latin typeface="Dosis" pitchFamily="2" charset="0"/>
              </a:rPr>
              <a:t>We check this box </a:t>
            </a:r>
          </a:p>
          <a:p>
            <a:pPr algn="ctr" defTabSz="1218987"/>
            <a:r>
              <a:rPr lang="en-US" sz="2000" i="1">
                <a:solidFill>
                  <a:prstClr val="white"/>
                </a:solidFill>
                <a:latin typeface="Dosis" pitchFamily="2" charset="0"/>
              </a:rPr>
              <a:t>to verify the neighbor completed and read the entire form.</a:t>
            </a:r>
          </a:p>
        </p:txBody>
      </p:sp>
    </p:spTree>
    <p:extLst>
      <p:ext uri="{BB962C8B-B14F-4D97-AF65-F5344CB8AC3E}">
        <p14:creationId xmlns:p14="http://schemas.microsoft.com/office/powerpoint/2010/main" val="902854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1000"/>
                                        <p:tgtEl>
                                          <p:spTgt spid="9">
                                            <p:txEl>
                                              <p:pRg st="2" end="2"/>
                                            </p:txEl>
                                          </p:spTgt>
                                        </p:tgtEl>
                                      </p:cBhvr>
                                    </p:animEffect>
                                    <p:anim calcmode="lin" valueType="num">
                                      <p:cBhvr>
                                        <p:cTn id="13"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1000"/>
                                        <p:tgtEl>
                                          <p:spTgt spid="9">
                                            <p:txEl>
                                              <p:pRg st="3" end="3"/>
                                            </p:txEl>
                                          </p:spTgt>
                                        </p:tgtEl>
                                      </p:cBhvr>
                                    </p:animEffect>
                                    <p:anim calcmode="lin" valueType="num">
                                      <p:cBhvr>
                                        <p:cTn id="1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down)">
                                      <p:cBhvr>
                                        <p:cTn id="64" dur="580">
                                          <p:stCondLst>
                                            <p:cond delay="0"/>
                                          </p:stCondLst>
                                        </p:cTn>
                                        <p:tgtEl>
                                          <p:spTgt spid="27"/>
                                        </p:tgtEl>
                                      </p:cBhvr>
                                    </p:animEffect>
                                    <p:anim calcmode="lin" valueType="num">
                                      <p:cBhvr>
                                        <p:cTn id="65"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70" dur="26">
                                          <p:stCondLst>
                                            <p:cond delay="650"/>
                                          </p:stCondLst>
                                        </p:cTn>
                                        <p:tgtEl>
                                          <p:spTgt spid="27"/>
                                        </p:tgtEl>
                                      </p:cBhvr>
                                      <p:to x="100000" y="60000"/>
                                    </p:animScale>
                                    <p:animScale>
                                      <p:cBhvr>
                                        <p:cTn id="71" dur="166" decel="50000">
                                          <p:stCondLst>
                                            <p:cond delay="676"/>
                                          </p:stCondLst>
                                        </p:cTn>
                                        <p:tgtEl>
                                          <p:spTgt spid="27"/>
                                        </p:tgtEl>
                                      </p:cBhvr>
                                      <p:to x="100000" y="100000"/>
                                    </p:animScale>
                                    <p:animScale>
                                      <p:cBhvr>
                                        <p:cTn id="72" dur="26">
                                          <p:stCondLst>
                                            <p:cond delay="1312"/>
                                          </p:stCondLst>
                                        </p:cTn>
                                        <p:tgtEl>
                                          <p:spTgt spid="27"/>
                                        </p:tgtEl>
                                      </p:cBhvr>
                                      <p:to x="100000" y="80000"/>
                                    </p:animScale>
                                    <p:animScale>
                                      <p:cBhvr>
                                        <p:cTn id="73" dur="166" decel="50000">
                                          <p:stCondLst>
                                            <p:cond delay="1338"/>
                                          </p:stCondLst>
                                        </p:cTn>
                                        <p:tgtEl>
                                          <p:spTgt spid="27"/>
                                        </p:tgtEl>
                                      </p:cBhvr>
                                      <p:to x="100000" y="100000"/>
                                    </p:animScale>
                                    <p:animScale>
                                      <p:cBhvr>
                                        <p:cTn id="74" dur="26">
                                          <p:stCondLst>
                                            <p:cond delay="1642"/>
                                          </p:stCondLst>
                                        </p:cTn>
                                        <p:tgtEl>
                                          <p:spTgt spid="27"/>
                                        </p:tgtEl>
                                      </p:cBhvr>
                                      <p:to x="100000" y="90000"/>
                                    </p:animScale>
                                    <p:animScale>
                                      <p:cBhvr>
                                        <p:cTn id="75" dur="166" decel="50000">
                                          <p:stCondLst>
                                            <p:cond delay="1668"/>
                                          </p:stCondLst>
                                        </p:cTn>
                                        <p:tgtEl>
                                          <p:spTgt spid="27"/>
                                        </p:tgtEl>
                                      </p:cBhvr>
                                      <p:to x="100000" y="100000"/>
                                    </p:animScale>
                                    <p:animScale>
                                      <p:cBhvr>
                                        <p:cTn id="76" dur="26">
                                          <p:stCondLst>
                                            <p:cond delay="1808"/>
                                          </p:stCondLst>
                                        </p:cTn>
                                        <p:tgtEl>
                                          <p:spTgt spid="27"/>
                                        </p:tgtEl>
                                      </p:cBhvr>
                                      <p:to x="100000" y="95000"/>
                                    </p:animScale>
                                    <p:animScale>
                                      <p:cBhvr>
                                        <p:cTn id="77" dur="166" decel="50000">
                                          <p:stCondLst>
                                            <p:cond delay="1834"/>
                                          </p:stCondLst>
                                        </p:cTn>
                                        <p:tgtEl>
                                          <p:spTgt spid="27"/>
                                        </p:tgtEl>
                                      </p:cBhvr>
                                      <p:to x="100000" y="100000"/>
                                    </p:animScale>
                                  </p:childTnLst>
                                </p:cTn>
                              </p:par>
                              <p:par>
                                <p:cTn id="78" presetID="26" presetClass="entr" presetSubtype="0" fill="hold" grpId="0" nodeType="with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wipe(down)">
                                      <p:cBhvr>
                                        <p:cTn id="80" dur="580">
                                          <p:stCondLst>
                                            <p:cond delay="0"/>
                                          </p:stCondLst>
                                        </p:cTn>
                                        <p:tgtEl>
                                          <p:spTgt spid="10"/>
                                        </p:tgtEl>
                                      </p:cBhvr>
                                    </p:animEffect>
                                    <p:anim calcmode="lin" valueType="num">
                                      <p:cBhvr>
                                        <p:cTn id="8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6" dur="26">
                                          <p:stCondLst>
                                            <p:cond delay="650"/>
                                          </p:stCondLst>
                                        </p:cTn>
                                        <p:tgtEl>
                                          <p:spTgt spid="10"/>
                                        </p:tgtEl>
                                      </p:cBhvr>
                                      <p:to x="100000" y="60000"/>
                                    </p:animScale>
                                    <p:animScale>
                                      <p:cBhvr>
                                        <p:cTn id="87" dur="166" decel="50000">
                                          <p:stCondLst>
                                            <p:cond delay="676"/>
                                          </p:stCondLst>
                                        </p:cTn>
                                        <p:tgtEl>
                                          <p:spTgt spid="10"/>
                                        </p:tgtEl>
                                      </p:cBhvr>
                                      <p:to x="100000" y="100000"/>
                                    </p:animScale>
                                    <p:animScale>
                                      <p:cBhvr>
                                        <p:cTn id="88" dur="26">
                                          <p:stCondLst>
                                            <p:cond delay="1312"/>
                                          </p:stCondLst>
                                        </p:cTn>
                                        <p:tgtEl>
                                          <p:spTgt spid="10"/>
                                        </p:tgtEl>
                                      </p:cBhvr>
                                      <p:to x="100000" y="80000"/>
                                    </p:animScale>
                                    <p:animScale>
                                      <p:cBhvr>
                                        <p:cTn id="89" dur="166" decel="50000">
                                          <p:stCondLst>
                                            <p:cond delay="1338"/>
                                          </p:stCondLst>
                                        </p:cTn>
                                        <p:tgtEl>
                                          <p:spTgt spid="10"/>
                                        </p:tgtEl>
                                      </p:cBhvr>
                                      <p:to x="100000" y="100000"/>
                                    </p:animScale>
                                    <p:animScale>
                                      <p:cBhvr>
                                        <p:cTn id="90" dur="26">
                                          <p:stCondLst>
                                            <p:cond delay="1642"/>
                                          </p:stCondLst>
                                        </p:cTn>
                                        <p:tgtEl>
                                          <p:spTgt spid="10"/>
                                        </p:tgtEl>
                                      </p:cBhvr>
                                      <p:to x="100000" y="90000"/>
                                    </p:animScale>
                                    <p:animScale>
                                      <p:cBhvr>
                                        <p:cTn id="91" dur="166" decel="50000">
                                          <p:stCondLst>
                                            <p:cond delay="1668"/>
                                          </p:stCondLst>
                                        </p:cTn>
                                        <p:tgtEl>
                                          <p:spTgt spid="10"/>
                                        </p:tgtEl>
                                      </p:cBhvr>
                                      <p:to x="100000" y="100000"/>
                                    </p:animScale>
                                    <p:animScale>
                                      <p:cBhvr>
                                        <p:cTn id="92" dur="26">
                                          <p:stCondLst>
                                            <p:cond delay="1808"/>
                                          </p:stCondLst>
                                        </p:cTn>
                                        <p:tgtEl>
                                          <p:spTgt spid="10"/>
                                        </p:tgtEl>
                                      </p:cBhvr>
                                      <p:to x="100000" y="95000"/>
                                    </p:animScale>
                                    <p:animScale>
                                      <p:cBhvr>
                                        <p:cTn id="93" dur="166" decel="50000">
                                          <p:stCondLst>
                                            <p:cond delay="1834"/>
                                          </p:stCondLst>
                                        </p:cTn>
                                        <p:tgtEl>
                                          <p:spTgt spid="10"/>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fade">
                                      <p:cBhvr>
                                        <p:cTn id="98" dur="500"/>
                                        <p:tgtEl>
                                          <p:spTgt spid="1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P spid="25"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C8232BA-F71B-031E-FB7E-498537DABDEF}"/>
              </a:ext>
            </a:extLst>
          </p:cNvPr>
          <p:cNvPicPr>
            <a:picLocks noChangeAspect="1"/>
          </p:cNvPicPr>
          <p:nvPr/>
        </p:nvPicPr>
        <p:blipFill>
          <a:blip r:embed="rId4"/>
          <a:stretch>
            <a:fillRect/>
          </a:stretch>
        </p:blipFill>
        <p:spPr>
          <a:xfrm>
            <a:off x="641449" y="1515971"/>
            <a:ext cx="11283911" cy="5237460"/>
          </a:xfrm>
          <a:prstGeom prst="rect">
            <a:avLst/>
          </a:prstGeom>
        </p:spPr>
      </p:pic>
      <p:sp>
        <p:nvSpPr>
          <p:cNvPr id="5" name="Title 4"/>
          <p:cNvSpPr>
            <a:spLocks noGrp="1"/>
          </p:cNvSpPr>
          <p:nvPr>
            <p:ph type="title"/>
          </p:nvPr>
        </p:nvSpPr>
        <p:spPr>
          <a:xfrm>
            <a:off x="383145" y="-39708"/>
            <a:ext cx="10512862" cy="1325563"/>
          </a:xfrm>
        </p:spPr>
        <p:txBody>
          <a:bodyPr>
            <a:normAutofit/>
          </a:bodyPr>
          <a:lstStyle/>
          <a:p>
            <a:r>
              <a:rPr lang="en-US" sz="4400" cap="all" dirty="0">
                <a:solidFill>
                  <a:schemeClr val="bg1"/>
                </a:solidFill>
                <a:effectLst>
                  <a:outerShdw blurRad="38100" dist="38100" dir="2700000" algn="tl">
                    <a:srgbClr val="000000">
                      <a:alpha val="43137"/>
                    </a:srgbClr>
                  </a:outerShdw>
                </a:effectLst>
                <a:latin typeface="Dosis ExtraBold" pitchFamily="2" charset="0"/>
                <a:ea typeface="Open Sans" panose="020B0606030504020204" pitchFamily="34" charset="0"/>
                <a:cs typeface="Open Sans" panose="020B0606030504020204" pitchFamily="34" charset="0"/>
              </a:rPr>
              <a:t>L2F Services Page </a:t>
            </a:r>
            <a:r>
              <a:rPr lang="en-US" sz="1800" i="1" cap="all" dirty="0">
                <a:solidFill>
                  <a:schemeClr val="bg1"/>
                </a:solidFill>
                <a:effectLst>
                  <a:outerShdw blurRad="38100" dist="38100" dir="2700000" algn="tl">
                    <a:srgbClr val="000000">
                      <a:alpha val="43137"/>
                    </a:srgbClr>
                  </a:outerShdw>
                </a:effectLst>
                <a:latin typeface="Dosis" pitchFamily="2" charset="0"/>
                <a:ea typeface="Open Sans" panose="020B0606030504020204" pitchFamily="34" charset="0"/>
                <a:cs typeface="Open Sans" panose="020B0606030504020204" pitchFamily="34" charset="0"/>
              </a:rPr>
              <a:t>Where the Pantry Visit is recorded</a:t>
            </a:r>
            <a:endParaRPr lang="en-US" sz="4400" i="1" cap="all" dirty="0">
              <a:solidFill>
                <a:schemeClr val="bg1"/>
              </a:solidFill>
              <a:effectLst>
                <a:outerShdw blurRad="38100" dist="38100" dir="2700000" algn="tl">
                  <a:srgbClr val="000000">
                    <a:alpha val="43137"/>
                  </a:srgbClr>
                </a:outerShdw>
              </a:effectLst>
              <a:latin typeface="Dosis" pitchFamily="2" charset="0"/>
              <a:ea typeface="Open Sans" panose="020B0606030504020204" pitchFamily="34" charset="0"/>
              <a:cs typeface="Open Sans" panose="020B0606030504020204" pitchFamily="34" charset="0"/>
            </a:endParaRPr>
          </a:p>
        </p:txBody>
      </p:sp>
      <p:sp>
        <p:nvSpPr>
          <p:cNvPr id="3" name="Slide Number Placeholder 2"/>
          <p:cNvSpPr>
            <a:spLocks noGrp="1"/>
          </p:cNvSpPr>
          <p:nvPr>
            <p:ph type="sldNum" sz="quarter" idx="12"/>
          </p:nvPr>
        </p:nvSpPr>
        <p:spPr/>
        <p:txBody>
          <a:bodyPr/>
          <a:lstStyle/>
          <a:p>
            <a:pPr defTabSz="1218987"/>
            <a:fld id="{34C99D79-8A4B-4031-B1E0-AF26F8EDF2BC}" type="slidenum">
              <a:rPr lang="en-US">
                <a:solidFill>
                  <a:prstClr val="black">
                    <a:tint val="75000"/>
                  </a:prstClr>
                </a:solidFill>
                <a:latin typeface="Calibri" panose="020F0502020204030204"/>
              </a:rPr>
              <a:pPr defTabSz="1218987"/>
              <a:t>4</a:t>
            </a:fld>
            <a:endParaRPr lang="en-US">
              <a:solidFill>
                <a:prstClr val="black">
                  <a:tint val="75000"/>
                </a:prstClr>
              </a:solidFill>
              <a:latin typeface="Calibri" panose="020F0502020204030204"/>
            </a:endParaRPr>
          </a:p>
        </p:txBody>
      </p:sp>
      <p:sp>
        <p:nvSpPr>
          <p:cNvPr id="7" name="Rectangle 6">
            <a:extLst>
              <a:ext uri="{FF2B5EF4-FFF2-40B4-BE49-F238E27FC236}">
                <a16:creationId xmlns:a16="http://schemas.microsoft.com/office/drawing/2014/main" id="{4E91AD9A-9D01-AD40-BAD8-E46947FECC77}"/>
              </a:ext>
            </a:extLst>
          </p:cNvPr>
          <p:cNvSpPr/>
          <p:nvPr/>
        </p:nvSpPr>
        <p:spPr>
          <a:xfrm>
            <a:off x="1588" y="0"/>
            <a:ext cx="303212" cy="6858000"/>
          </a:xfrm>
          <a:prstGeom prst="rect">
            <a:avLst/>
          </a:prstGeom>
          <a:solidFill>
            <a:srgbClr val="55BA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srgbClr val="DC4064"/>
              </a:solidFill>
              <a:latin typeface="Calibri" panose="020F0502020204030204"/>
            </a:endParaRPr>
          </a:p>
        </p:txBody>
      </p:sp>
      <p:pic>
        <p:nvPicPr>
          <p:cNvPr id="9" name="Picture 8">
            <a:extLst>
              <a:ext uri="{FF2B5EF4-FFF2-40B4-BE49-F238E27FC236}">
                <a16:creationId xmlns:a16="http://schemas.microsoft.com/office/drawing/2014/main" id="{74B720EB-F808-A34C-8C0D-54E6A5C1A7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367" t="21416" r="53527" b="21722"/>
          <a:stretch/>
        </p:blipFill>
        <p:spPr>
          <a:xfrm>
            <a:off x="10855450" y="228137"/>
            <a:ext cx="953406" cy="1193276"/>
          </a:xfrm>
          <a:prstGeom prst="rect">
            <a:avLst/>
          </a:prstGeom>
        </p:spPr>
      </p:pic>
      <p:sp>
        <p:nvSpPr>
          <p:cNvPr id="6" name="Arrow: Right 5">
            <a:extLst>
              <a:ext uri="{FF2B5EF4-FFF2-40B4-BE49-F238E27FC236}">
                <a16:creationId xmlns:a16="http://schemas.microsoft.com/office/drawing/2014/main" id="{2F2A4424-9C58-D0B7-8CBD-5D20AC5D3B9B}"/>
              </a:ext>
            </a:extLst>
          </p:cNvPr>
          <p:cNvSpPr/>
          <p:nvPr/>
        </p:nvSpPr>
        <p:spPr>
          <a:xfrm rot="11402776">
            <a:off x="5115454" y="5783440"/>
            <a:ext cx="3483137" cy="484632"/>
          </a:xfrm>
          <a:prstGeom prst="rightArrow">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defTabSz="1218987"/>
            <a:endParaRPr lang="en-US" sz="2400">
              <a:solidFill>
                <a:prstClr val="white"/>
              </a:solidFill>
              <a:latin typeface="Calibri" panose="020F0502020204030204"/>
            </a:endParaRPr>
          </a:p>
        </p:txBody>
      </p:sp>
      <p:sp>
        <p:nvSpPr>
          <p:cNvPr id="10" name="Arrow: Right 9">
            <a:extLst>
              <a:ext uri="{FF2B5EF4-FFF2-40B4-BE49-F238E27FC236}">
                <a16:creationId xmlns:a16="http://schemas.microsoft.com/office/drawing/2014/main" id="{E7CB3AE7-4B41-F90B-C285-5185AFCEFBDE}"/>
              </a:ext>
            </a:extLst>
          </p:cNvPr>
          <p:cNvSpPr/>
          <p:nvPr/>
        </p:nvSpPr>
        <p:spPr>
          <a:xfrm rot="8855250">
            <a:off x="4127573" y="2374060"/>
            <a:ext cx="844723" cy="371291"/>
          </a:xfrm>
          <a:prstGeom prst="rightArrow">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8987"/>
            <a:endParaRPr lang="en-US" sz="2400">
              <a:solidFill>
                <a:prstClr val="white"/>
              </a:solidFill>
              <a:latin typeface="Calibri" panose="020F0502020204030204"/>
            </a:endParaRPr>
          </a:p>
        </p:txBody>
      </p:sp>
      <p:sp>
        <p:nvSpPr>
          <p:cNvPr id="11" name="TextBox 10">
            <a:extLst>
              <a:ext uri="{FF2B5EF4-FFF2-40B4-BE49-F238E27FC236}">
                <a16:creationId xmlns:a16="http://schemas.microsoft.com/office/drawing/2014/main" id="{D472769A-90E0-AF08-6FEB-6C8B6C9D501B}"/>
              </a:ext>
            </a:extLst>
          </p:cNvPr>
          <p:cNvSpPr txBox="1"/>
          <p:nvPr/>
        </p:nvSpPr>
        <p:spPr>
          <a:xfrm>
            <a:off x="8314437" y="5276890"/>
            <a:ext cx="3494420" cy="1169551"/>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defTabSz="1218987"/>
            <a:r>
              <a:rPr lang="en-US" sz="1400" b="1" cap="all" dirty="0">
                <a:solidFill>
                  <a:prstClr val="white"/>
                </a:solidFill>
                <a:effectLst>
                  <a:outerShdw blurRad="38100" dist="38100" dir="2700000" algn="tl">
                    <a:srgbClr val="000000">
                      <a:alpha val="43137"/>
                    </a:srgbClr>
                  </a:outerShdw>
                </a:effectLst>
                <a:latin typeface="Dosis" pitchFamily="2" charset="0"/>
              </a:rPr>
              <a:t>This Bar is the Registration Button: </a:t>
            </a:r>
            <a:r>
              <a:rPr lang="en-US" sz="1400" cap="all" dirty="0">
                <a:solidFill>
                  <a:prstClr val="white"/>
                </a:solidFill>
                <a:effectLst>
                  <a:outerShdw blurRad="38100" dist="38100" dir="2700000" algn="tl">
                    <a:srgbClr val="000000">
                      <a:alpha val="43137"/>
                    </a:srgbClr>
                  </a:outerShdw>
                </a:effectLst>
                <a:latin typeface="Dosis" pitchFamily="2" charset="0"/>
              </a:rPr>
              <a:t>Click here to  Register This Pantry Visit</a:t>
            </a:r>
          </a:p>
          <a:p>
            <a:pPr defTabSz="1218987"/>
            <a:r>
              <a:rPr lang="en-US" sz="1400" b="1" i="1" cap="all" dirty="0">
                <a:solidFill>
                  <a:prstClr val="white"/>
                </a:solidFill>
                <a:effectLst>
                  <a:outerShdw blurRad="38100" dist="38100" dir="2700000" algn="tl">
                    <a:srgbClr val="000000">
                      <a:alpha val="43137"/>
                    </a:srgbClr>
                  </a:outerShdw>
                </a:effectLst>
                <a:latin typeface="Dosis" pitchFamily="2" charset="0"/>
              </a:rPr>
              <a:t>This Bar will Vary based on Type of Pantry  you’re logged into</a:t>
            </a:r>
          </a:p>
          <a:p>
            <a:pPr defTabSz="1218987"/>
            <a:r>
              <a:rPr lang="en-US" sz="1400" cap="all" dirty="0">
                <a:solidFill>
                  <a:schemeClr val="tx1"/>
                </a:solidFill>
                <a:effectLst>
                  <a:outerShdw blurRad="38100" dist="38100" dir="2700000" algn="tl">
                    <a:srgbClr val="000000">
                      <a:alpha val="43137"/>
                    </a:srgbClr>
                  </a:outerShdw>
                </a:effectLst>
                <a:latin typeface="Dosis" pitchFamily="2" charset="0"/>
              </a:rPr>
              <a:t>SELECT TEFAP FOR USDA VISIT</a:t>
            </a:r>
          </a:p>
        </p:txBody>
      </p:sp>
      <p:sp>
        <p:nvSpPr>
          <p:cNvPr id="13" name="TextBox 12">
            <a:extLst>
              <a:ext uri="{FF2B5EF4-FFF2-40B4-BE49-F238E27FC236}">
                <a16:creationId xmlns:a16="http://schemas.microsoft.com/office/drawing/2014/main" id="{71AE7FD7-F9E7-9776-1FC8-3DF31552E1F3}"/>
              </a:ext>
            </a:extLst>
          </p:cNvPr>
          <p:cNvSpPr txBox="1"/>
          <p:nvPr/>
        </p:nvSpPr>
        <p:spPr>
          <a:xfrm>
            <a:off x="4705206" y="1743669"/>
            <a:ext cx="1979286" cy="954107"/>
          </a:xfrm>
          <a:prstGeom prst="rect">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defTabSz="1218987"/>
            <a:r>
              <a:rPr lang="en-US" sz="1400" b="1" cap="all">
                <a:solidFill>
                  <a:prstClr val="white"/>
                </a:solidFill>
                <a:effectLst>
                  <a:outerShdw blurRad="38100" dist="38100" dir="2700000" algn="tl">
                    <a:srgbClr val="000000">
                      <a:alpha val="43137"/>
                    </a:srgbClr>
                  </a:outerShdw>
                </a:effectLst>
                <a:latin typeface="Dosis" pitchFamily="2" charset="0"/>
              </a:rPr>
              <a:t>The Tabs for the Different Profile Pages (Default is Services)</a:t>
            </a:r>
          </a:p>
        </p:txBody>
      </p:sp>
      <p:sp>
        <p:nvSpPr>
          <p:cNvPr id="2" name="Arrow: Right 1">
            <a:extLst>
              <a:ext uri="{FF2B5EF4-FFF2-40B4-BE49-F238E27FC236}">
                <a16:creationId xmlns:a16="http://schemas.microsoft.com/office/drawing/2014/main" id="{33C6907D-3876-C9F7-5477-85B49BBB18EE}"/>
              </a:ext>
            </a:extLst>
          </p:cNvPr>
          <p:cNvSpPr/>
          <p:nvPr/>
        </p:nvSpPr>
        <p:spPr>
          <a:xfrm rot="1620249">
            <a:off x="1496667" y="1987950"/>
            <a:ext cx="703744" cy="377281"/>
          </a:xfrm>
          <a:prstGeom prst="rightArrow">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8987"/>
            <a:endParaRPr lang="en-US" sz="2400">
              <a:solidFill>
                <a:prstClr val="white"/>
              </a:solidFill>
              <a:latin typeface="Calibri" panose="020F0502020204030204"/>
            </a:endParaRPr>
          </a:p>
        </p:txBody>
      </p:sp>
      <p:sp>
        <p:nvSpPr>
          <p:cNvPr id="15" name="TextBox 14">
            <a:extLst>
              <a:ext uri="{FF2B5EF4-FFF2-40B4-BE49-F238E27FC236}">
                <a16:creationId xmlns:a16="http://schemas.microsoft.com/office/drawing/2014/main" id="{3D2C6F0D-888A-28EF-BEB2-882442626063}"/>
              </a:ext>
            </a:extLst>
          </p:cNvPr>
          <p:cNvSpPr txBox="1"/>
          <p:nvPr/>
        </p:nvSpPr>
        <p:spPr>
          <a:xfrm>
            <a:off x="677450" y="1421250"/>
            <a:ext cx="1028685" cy="1169551"/>
          </a:xfrm>
          <a:prstGeom prst="rect">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defTabSz="1218987"/>
            <a:r>
              <a:rPr lang="en-US" sz="1400" b="1" cap="all">
                <a:solidFill>
                  <a:prstClr val="white"/>
                </a:solidFill>
                <a:effectLst>
                  <a:outerShdw blurRad="38100" dist="38100" dir="2700000" algn="tl">
                    <a:srgbClr val="000000">
                      <a:alpha val="43137"/>
                    </a:srgbClr>
                  </a:outerShdw>
                </a:effectLst>
                <a:latin typeface="Dosis" pitchFamily="2" charset="0"/>
              </a:rPr>
              <a:t>the Alert Notes </a:t>
            </a:r>
            <a:r>
              <a:rPr lang="en-US" sz="1400" cap="all" err="1">
                <a:solidFill>
                  <a:prstClr val="white"/>
                </a:solidFill>
                <a:effectLst>
                  <a:outerShdw blurRad="38100" dist="38100" dir="2700000" algn="tl">
                    <a:srgbClr val="000000">
                      <a:alpha val="43137"/>
                    </a:srgbClr>
                  </a:outerShdw>
                </a:effectLst>
                <a:latin typeface="Dosis" pitchFamily="2" charset="0"/>
              </a:rPr>
              <a:t>tEFAP</a:t>
            </a:r>
            <a:r>
              <a:rPr lang="en-US" sz="1400" cap="all">
                <a:solidFill>
                  <a:prstClr val="white"/>
                </a:solidFill>
                <a:effectLst>
                  <a:outerShdw blurRad="38100" dist="38100" dir="2700000" algn="tl">
                    <a:srgbClr val="000000">
                      <a:alpha val="43137"/>
                    </a:srgbClr>
                  </a:outerShdw>
                </a:effectLst>
                <a:latin typeface="Dosis" pitchFamily="2" charset="0"/>
              </a:rPr>
              <a:t> Dates &amp; Proxies</a:t>
            </a:r>
          </a:p>
        </p:txBody>
      </p:sp>
      <p:sp>
        <p:nvSpPr>
          <p:cNvPr id="16" name="Arrow: Right 15">
            <a:extLst>
              <a:ext uri="{FF2B5EF4-FFF2-40B4-BE49-F238E27FC236}">
                <a16:creationId xmlns:a16="http://schemas.microsoft.com/office/drawing/2014/main" id="{B62CCBB3-1A6D-8D90-C697-75057593EECC}"/>
              </a:ext>
            </a:extLst>
          </p:cNvPr>
          <p:cNvSpPr/>
          <p:nvPr/>
        </p:nvSpPr>
        <p:spPr>
          <a:xfrm rot="784834">
            <a:off x="9767041" y="3093076"/>
            <a:ext cx="615641" cy="397097"/>
          </a:xfrm>
          <a:prstGeom prst="rightArrow">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8987"/>
            <a:endParaRPr lang="en-US" sz="2400">
              <a:solidFill>
                <a:prstClr val="white"/>
              </a:solidFill>
              <a:latin typeface="Calibri" panose="020F0502020204030204"/>
            </a:endParaRPr>
          </a:p>
        </p:txBody>
      </p:sp>
      <p:sp>
        <p:nvSpPr>
          <p:cNvPr id="17" name="TextBox 16">
            <a:extLst>
              <a:ext uri="{FF2B5EF4-FFF2-40B4-BE49-F238E27FC236}">
                <a16:creationId xmlns:a16="http://schemas.microsoft.com/office/drawing/2014/main" id="{F092D88E-EBB7-48D3-142D-A389EDDCB022}"/>
              </a:ext>
            </a:extLst>
          </p:cNvPr>
          <p:cNvSpPr txBox="1"/>
          <p:nvPr/>
        </p:nvSpPr>
        <p:spPr>
          <a:xfrm>
            <a:off x="8458419" y="2922523"/>
            <a:ext cx="1346540" cy="523220"/>
          </a:xfrm>
          <a:prstGeom prst="rect">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defTabSz="1218987"/>
            <a:r>
              <a:rPr lang="en-US" sz="1400" b="1" cap="all">
                <a:solidFill>
                  <a:prstClr val="white"/>
                </a:solidFill>
                <a:effectLst>
                  <a:outerShdw blurRad="38100" dist="38100" dir="2700000" algn="tl">
                    <a:srgbClr val="000000">
                      <a:alpha val="43137"/>
                    </a:srgbClr>
                  </a:outerShdw>
                </a:effectLst>
                <a:latin typeface="Dosis" pitchFamily="2" charset="0"/>
              </a:rPr>
              <a:t>Client Name and ID#</a:t>
            </a:r>
          </a:p>
        </p:txBody>
      </p:sp>
      <p:pic>
        <p:nvPicPr>
          <p:cNvPr id="21" name="Picture 20">
            <a:extLst>
              <a:ext uri="{FF2B5EF4-FFF2-40B4-BE49-F238E27FC236}">
                <a16:creationId xmlns:a16="http://schemas.microsoft.com/office/drawing/2014/main" id="{B51CBDCE-EE60-803F-0D5D-51FA1FD9F2D9}"/>
              </a:ext>
            </a:extLst>
          </p:cNvPr>
          <p:cNvPicPr>
            <a:picLocks noChangeAspect="1"/>
          </p:cNvPicPr>
          <p:nvPr/>
        </p:nvPicPr>
        <p:blipFill>
          <a:blip r:embed="rId6"/>
          <a:stretch>
            <a:fillRect/>
          </a:stretch>
        </p:blipFill>
        <p:spPr>
          <a:xfrm>
            <a:off x="7903812" y="1000762"/>
            <a:ext cx="171474" cy="171474"/>
          </a:xfrm>
          <a:prstGeom prst="rect">
            <a:avLst/>
          </a:prstGeom>
        </p:spPr>
      </p:pic>
    </p:spTree>
    <p:extLst>
      <p:ext uri="{BB962C8B-B14F-4D97-AF65-F5344CB8AC3E}">
        <p14:creationId xmlns:p14="http://schemas.microsoft.com/office/powerpoint/2010/main" val="31428003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900" decel="100000" fill="hold"/>
                                        <p:tgtEl>
                                          <p:spTgt spid="1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900" decel="100000" fill="hold"/>
                                        <p:tgtEl>
                                          <p:spTgt spid="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3" grpId="0" animBg="1"/>
      <p:bldP spid="2"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FC1A7BCD-CD02-F710-4822-0A392EE75C26}"/>
              </a:ext>
            </a:extLst>
          </p:cNvPr>
          <p:cNvPicPr>
            <a:picLocks noChangeAspect="1"/>
          </p:cNvPicPr>
          <p:nvPr/>
        </p:nvPicPr>
        <p:blipFill>
          <a:blip r:embed="rId4"/>
          <a:stretch>
            <a:fillRect/>
          </a:stretch>
        </p:blipFill>
        <p:spPr>
          <a:xfrm>
            <a:off x="6469265" y="1542513"/>
            <a:ext cx="5251402" cy="5055245"/>
          </a:xfrm>
          <a:prstGeom prst="rect">
            <a:avLst/>
          </a:prstGeom>
          <a:ln>
            <a:solidFill>
              <a:schemeClr val="tx1"/>
            </a:solidFill>
          </a:ln>
        </p:spPr>
      </p:pic>
      <p:pic>
        <p:nvPicPr>
          <p:cNvPr id="4" name="Picture 3">
            <a:extLst>
              <a:ext uri="{FF2B5EF4-FFF2-40B4-BE49-F238E27FC236}">
                <a16:creationId xmlns:a16="http://schemas.microsoft.com/office/drawing/2014/main" id="{7507C5D0-EC2C-E92A-450E-1A5F98D65F01}"/>
              </a:ext>
            </a:extLst>
          </p:cNvPr>
          <p:cNvPicPr>
            <a:picLocks noChangeAspect="1"/>
          </p:cNvPicPr>
          <p:nvPr/>
        </p:nvPicPr>
        <p:blipFill>
          <a:blip r:embed="rId5"/>
          <a:stretch>
            <a:fillRect/>
          </a:stretch>
        </p:blipFill>
        <p:spPr>
          <a:xfrm>
            <a:off x="472963" y="1521023"/>
            <a:ext cx="5297492" cy="5065444"/>
          </a:xfrm>
          <a:prstGeom prst="rect">
            <a:avLst/>
          </a:prstGeom>
        </p:spPr>
      </p:pic>
      <p:sp>
        <p:nvSpPr>
          <p:cNvPr id="5" name="Title 4"/>
          <p:cNvSpPr>
            <a:spLocks noGrp="1"/>
          </p:cNvSpPr>
          <p:nvPr>
            <p:ph type="title"/>
          </p:nvPr>
        </p:nvSpPr>
        <p:spPr>
          <a:xfrm>
            <a:off x="383145" y="6205"/>
            <a:ext cx="10512862" cy="1325563"/>
          </a:xfrm>
        </p:spPr>
        <p:txBody>
          <a:bodyPr>
            <a:normAutofit/>
          </a:bodyPr>
          <a:lstStyle/>
          <a:p>
            <a:r>
              <a:rPr lang="en-US" sz="4800" b="1" cap="all" dirty="0">
                <a:solidFill>
                  <a:schemeClr val="bg1"/>
                </a:solidFill>
                <a:effectLst>
                  <a:outerShdw blurRad="38100" dist="38100" dir="2700000" algn="tl">
                    <a:srgbClr val="000000">
                      <a:alpha val="43137"/>
                    </a:srgbClr>
                  </a:outerShdw>
                </a:effectLst>
                <a:latin typeface="Dosis" pitchFamily="2" charset="0"/>
                <a:ea typeface="Open Sans" panose="020B0606030504020204" pitchFamily="34" charset="0"/>
                <a:cs typeface="Open Sans" panose="020B0606030504020204" pitchFamily="34" charset="0"/>
              </a:rPr>
              <a:t>New TEFAP </a:t>
            </a:r>
            <a:r>
              <a:rPr lang="en-US" sz="3600" cap="all" dirty="0">
                <a:solidFill>
                  <a:schemeClr val="bg1"/>
                </a:solidFill>
                <a:effectLst>
                  <a:outerShdw blurRad="38100" dist="38100" dir="2700000" algn="tl">
                    <a:srgbClr val="000000">
                      <a:alpha val="43137"/>
                    </a:srgbClr>
                  </a:outerShdw>
                </a:effectLst>
                <a:latin typeface="Dosis" pitchFamily="2" charset="0"/>
                <a:ea typeface="Open Sans" panose="020B0606030504020204" pitchFamily="34" charset="0"/>
                <a:cs typeface="Open Sans" panose="020B0606030504020204" pitchFamily="34" charset="0"/>
              </a:rPr>
              <a:t>Services Entry</a:t>
            </a:r>
            <a:endParaRPr lang="en-US" sz="4800" cap="all" dirty="0">
              <a:solidFill>
                <a:schemeClr val="bg1"/>
              </a:solidFill>
              <a:effectLst>
                <a:outerShdw blurRad="38100" dist="38100" dir="2700000" algn="tl">
                  <a:srgbClr val="000000">
                    <a:alpha val="43137"/>
                  </a:srgbClr>
                </a:outerShdw>
              </a:effectLst>
              <a:latin typeface="Dosis" pitchFamily="2" charset="0"/>
              <a:ea typeface="Open Sans" panose="020B0606030504020204" pitchFamily="34" charset="0"/>
              <a:cs typeface="Open Sans" panose="020B0606030504020204" pitchFamily="34" charset="0"/>
            </a:endParaRPr>
          </a:p>
        </p:txBody>
      </p:sp>
      <p:sp>
        <p:nvSpPr>
          <p:cNvPr id="3" name="Slide Number Placeholder 2"/>
          <p:cNvSpPr>
            <a:spLocks noGrp="1"/>
          </p:cNvSpPr>
          <p:nvPr>
            <p:ph type="sldNum" sz="quarter" idx="12"/>
          </p:nvPr>
        </p:nvSpPr>
        <p:spPr/>
        <p:txBody>
          <a:bodyPr/>
          <a:lstStyle/>
          <a:p>
            <a:pPr defTabSz="1218987"/>
            <a:fld id="{34C99D79-8A4B-4031-B1E0-AF26F8EDF2BC}" type="slidenum">
              <a:rPr lang="en-US">
                <a:solidFill>
                  <a:prstClr val="black">
                    <a:tint val="75000"/>
                  </a:prstClr>
                </a:solidFill>
                <a:latin typeface="Calibri" panose="020F0502020204030204"/>
              </a:rPr>
              <a:pPr defTabSz="1218987"/>
              <a:t>5</a:t>
            </a:fld>
            <a:endParaRPr lang="en-US">
              <a:solidFill>
                <a:prstClr val="black">
                  <a:tint val="75000"/>
                </a:prstClr>
              </a:solidFill>
              <a:latin typeface="Calibri" panose="020F0502020204030204"/>
            </a:endParaRPr>
          </a:p>
        </p:txBody>
      </p:sp>
      <p:sp>
        <p:nvSpPr>
          <p:cNvPr id="7" name="Rectangle 6">
            <a:extLst>
              <a:ext uri="{FF2B5EF4-FFF2-40B4-BE49-F238E27FC236}">
                <a16:creationId xmlns:a16="http://schemas.microsoft.com/office/drawing/2014/main" id="{4E91AD9A-9D01-AD40-BAD8-E46947FECC77}"/>
              </a:ext>
            </a:extLst>
          </p:cNvPr>
          <p:cNvSpPr/>
          <p:nvPr/>
        </p:nvSpPr>
        <p:spPr>
          <a:xfrm>
            <a:off x="1588" y="0"/>
            <a:ext cx="303212" cy="6858000"/>
          </a:xfrm>
          <a:prstGeom prst="rect">
            <a:avLst/>
          </a:prstGeom>
          <a:solidFill>
            <a:srgbClr val="55BA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srgbClr val="DC4064"/>
              </a:solidFill>
              <a:latin typeface="Calibri" panose="020F0502020204030204"/>
            </a:endParaRPr>
          </a:p>
        </p:txBody>
      </p:sp>
      <p:sp>
        <p:nvSpPr>
          <p:cNvPr id="13" name="TextBox 12">
            <a:extLst>
              <a:ext uri="{FF2B5EF4-FFF2-40B4-BE49-F238E27FC236}">
                <a16:creationId xmlns:a16="http://schemas.microsoft.com/office/drawing/2014/main" id="{71AE7FD7-F9E7-9776-1FC8-3DF31552E1F3}"/>
              </a:ext>
            </a:extLst>
          </p:cNvPr>
          <p:cNvSpPr txBox="1"/>
          <p:nvPr/>
        </p:nvSpPr>
        <p:spPr>
          <a:xfrm>
            <a:off x="1418750" y="994470"/>
            <a:ext cx="3683507" cy="30777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1218987"/>
            <a:r>
              <a:rPr lang="en-US" sz="1400" b="1" cap="all">
                <a:solidFill>
                  <a:prstClr val="white"/>
                </a:solidFill>
                <a:effectLst>
                  <a:outerShdw blurRad="38100" dist="38100" dir="2700000" algn="tl">
                    <a:srgbClr val="000000">
                      <a:alpha val="43137"/>
                    </a:srgbClr>
                  </a:outerShdw>
                </a:effectLst>
                <a:latin typeface="Dosis" pitchFamily="2" charset="0"/>
              </a:rPr>
              <a:t>Top of TEFAP Service Registration Page</a:t>
            </a:r>
          </a:p>
        </p:txBody>
      </p:sp>
      <p:sp>
        <p:nvSpPr>
          <p:cNvPr id="16" name="Arrow: Right 15">
            <a:extLst>
              <a:ext uri="{FF2B5EF4-FFF2-40B4-BE49-F238E27FC236}">
                <a16:creationId xmlns:a16="http://schemas.microsoft.com/office/drawing/2014/main" id="{B62CCBB3-1A6D-8D90-C697-75057593EECC}"/>
              </a:ext>
            </a:extLst>
          </p:cNvPr>
          <p:cNvSpPr/>
          <p:nvPr/>
        </p:nvSpPr>
        <p:spPr>
          <a:xfrm rot="784834">
            <a:off x="8948611" y="5369100"/>
            <a:ext cx="615641" cy="397097"/>
          </a:xfrm>
          <a:prstGeom prst="rightArrow">
            <a:avLst/>
          </a:prstGeom>
          <a:solidFill>
            <a:srgbClr val="980539"/>
          </a:solidFill>
          <a:ln>
            <a:solidFill>
              <a:schemeClr val="tx1"/>
            </a:solidFill>
          </a:ln>
          <a:effectLst>
            <a:glow rad="63500">
              <a:srgbClr val="F4436D">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prstClr val="white"/>
              </a:solidFill>
              <a:latin typeface="Calibri" panose="020F0502020204030204"/>
            </a:endParaRPr>
          </a:p>
        </p:txBody>
      </p:sp>
      <p:sp>
        <p:nvSpPr>
          <p:cNvPr id="17" name="TextBox 16">
            <a:extLst>
              <a:ext uri="{FF2B5EF4-FFF2-40B4-BE49-F238E27FC236}">
                <a16:creationId xmlns:a16="http://schemas.microsoft.com/office/drawing/2014/main" id="{F092D88E-EBB7-48D3-142D-A389EDDCB022}"/>
              </a:ext>
            </a:extLst>
          </p:cNvPr>
          <p:cNvSpPr txBox="1"/>
          <p:nvPr/>
        </p:nvSpPr>
        <p:spPr>
          <a:xfrm>
            <a:off x="7671597" y="5084539"/>
            <a:ext cx="1346540" cy="738664"/>
          </a:xfrm>
          <a:prstGeom prst="rect">
            <a:avLst/>
          </a:prstGeom>
          <a:solidFill>
            <a:srgbClr val="980539"/>
          </a:solidFill>
          <a:ln>
            <a:solidFill>
              <a:schemeClr val="tx1"/>
            </a:solidFill>
          </a:ln>
          <a:effectLst>
            <a:glow rad="63500">
              <a:srgbClr val="F4436D">
                <a:alpha val="40000"/>
              </a:srgbClr>
            </a:glow>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1218987"/>
            <a:r>
              <a:rPr lang="en-US" sz="1400" b="1" cap="all" dirty="0">
                <a:solidFill>
                  <a:prstClr val="white"/>
                </a:solidFill>
                <a:effectLst>
                  <a:outerShdw blurRad="38100" dist="38100" dir="2700000" algn="tl">
                    <a:srgbClr val="000000">
                      <a:alpha val="43137"/>
                    </a:srgbClr>
                  </a:outerShdw>
                </a:effectLst>
                <a:latin typeface="Dosis" pitchFamily="2" charset="0"/>
              </a:rPr>
              <a:t>Select Box </a:t>
            </a:r>
            <a:r>
              <a:rPr lang="en-US" sz="1400" cap="all" dirty="0">
                <a:solidFill>
                  <a:prstClr val="white"/>
                </a:solidFill>
                <a:effectLst>
                  <a:outerShdw blurRad="38100" dist="38100" dir="2700000" algn="tl">
                    <a:srgbClr val="000000">
                      <a:alpha val="43137"/>
                    </a:srgbClr>
                  </a:outerShdw>
                </a:effectLst>
                <a:latin typeface="Dosis" pitchFamily="2" charset="0"/>
              </a:rPr>
              <a:t>Has Signed Hard Copy</a:t>
            </a:r>
          </a:p>
        </p:txBody>
      </p:sp>
      <p:sp>
        <p:nvSpPr>
          <p:cNvPr id="27" name="TextBox 26">
            <a:extLst>
              <a:ext uri="{FF2B5EF4-FFF2-40B4-BE49-F238E27FC236}">
                <a16:creationId xmlns:a16="http://schemas.microsoft.com/office/drawing/2014/main" id="{85E2C557-CFE4-05A7-9642-47FD2E80C495}"/>
              </a:ext>
            </a:extLst>
          </p:cNvPr>
          <p:cNvSpPr txBox="1"/>
          <p:nvPr/>
        </p:nvSpPr>
        <p:spPr>
          <a:xfrm>
            <a:off x="7619047" y="983534"/>
            <a:ext cx="3195277" cy="30777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1218987"/>
            <a:r>
              <a:rPr lang="en-US" sz="1400" b="1" cap="all">
                <a:solidFill>
                  <a:prstClr val="white"/>
                </a:solidFill>
                <a:effectLst>
                  <a:outerShdw blurRad="38100" dist="38100" dir="2700000" algn="tl">
                    <a:srgbClr val="000000">
                      <a:alpha val="43137"/>
                    </a:srgbClr>
                  </a:outerShdw>
                </a:effectLst>
                <a:latin typeface="Dosis" pitchFamily="2" charset="0"/>
              </a:rPr>
              <a:t>Bottom of same Page</a:t>
            </a:r>
          </a:p>
        </p:txBody>
      </p:sp>
      <p:sp>
        <p:nvSpPr>
          <p:cNvPr id="28" name="Arrow: Right 27">
            <a:extLst>
              <a:ext uri="{FF2B5EF4-FFF2-40B4-BE49-F238E27FC236}">
                <a16:creationId xmlns:a16="http://schemas.microsoft.com/office/drawing/2014/main" id="{EC25F225-9191-2691-EF33-FCB7B8AA4811}"/>
              </a:ext>
            </a:extLst>
          </p:cNvPr>
          <p:cNvSpPr/>
          <p:nvPr/>
        </p:nvSpPr>
        <p:spPr>
          <a:xfrm rot="21070153">
            <a:off x="10072330" y="6170136"/>
            <a:ext cx="1069308" cy="397097"/>
          </a:xfrm>
          <a:prstGeom prst="rightArrow">
            <a:avLst/>
          </a:prstGeom>
          <a:solidFill>
            <a:srgbClr val="F4436D"/>
          </a:solidFill>
          <a:ln>
            <a:solidFill>
              <a:schemeClr val="tx1"/>
            </a:solidFill>
          </a:ln>
          <a:effectLst>
            <a:glow rad="127000">
              <a:srgbClr val="F4436D"/>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prstClr val="white"/>
              </a:solidFill>
              <a:latin typeface="Calibri" panose="020F0502020204030204"/>
            </a:endParaRPr>
          </a:p>
        </p:txBody>
      </p:sp>
      <p:sp>
        <p:nvSpPr>
          <p:cNvPr id="29" name="TextBox 28">
            <a:extLst>
              <a:ext uri="{FF2B5EF4-FFF2-40B4-BE49-F238E27FC236}">
                <a16:creationId xmlns:a16="http://schemas.microsoft.com/office/drawing/2014/main" id="{95C328E0-C615-1660-E2ED-53344E5B6432}"/>
              </a:ext>
            </a:extLst>
          </p:cNvPr>
          <p:cNvSpPr txBox="1"/>
          <p:nvPr/>
        </p:nvSpPr>
        <p:spPr>
          <a:xfrm rot="14179">
            <a:off x="8545196" y="6120150"/>
            <a:ext cx="1740074" cy="523220"/>
          </a:xfrm>
          <a:prstGeom prst="rect">
            <a:avLst/>
          </a:prstGeom>
          <a:solidFill>
            <a:srgbClr val="F4436D"/>
          </a:solidFill>
          <a:ln>
            <a:solidFill>
              <a:schemeClr val="tx1"/>
            </a:solidFill>
          </a:ln>
          <a:effectLst>
            <a:glow rad="127000">
              <a:srgbClr val="F4436D"/>
            </a:glow>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1218987"/>
            <a:r>
              <a:rPr lang="en-US" sz="1400" b="1" cap="all">
                <a:solidFill>
                  <a:prstClr val="white"/>
                </a:solidFill>
                <a:effectLst>
                  <a:outerShdw blurRad="38100" dist="38100" dir="2700000" algn="tl">
                    <a:srgbClr val="000000">
                      <a:alpha val="43137"/>
                    </a:srgbClr>
                  </a:outerShdw>
                </a:effectLst>
                <a:latin typeface="Dosis" pitchFamily="2" charset="0"/>
              </a:rPr>
              <a:t>Select Save to Register the Visit</a:t>
            </a:r>
          </a:p>
        </p:txBody>
      </p:sp>
      <p:pic>
        <p:nvPicPr>
          <p:cNvPr id="9" name="Picture 8">
            <a:extLst>
              <a:ext uri="{FF2B5EF4-FFF2-40B4-BE49-F238E27FC236}">
                <a16:creationId xmlns:a16="http://schemas.microsoft.com/office/drawing/2014/main" id="{74B720EB-F808-A34C-8C0D-54E6A5C1A7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367" t="21416" r="53527" b="21722"/>
          <a:stretch/>
        </p:blipFill>
        <p:spPr>
          <a:xfrm>
            <a:off x="10855450" y="228137"/>
            <a:ext cx="953406" cy="1193276"/>
          </a:xfrm>
          <a:prstGeom prst="rect">
            <a:avLst/>
          </a:prstGeom>
        </p:spPr>
      </p:pic>
      <p:sp>
        <p:nvSpPr>
          <p:cNvPr id="15" name="Arrow: Right 14">
            <a:extLst>
              <a:ext uri="{FF2B5EF4-FFF2-40B4-BE49-F238E27FC236}">
                <a16:creationId xmlns:a16="http://schemas.microsoft.com/office/drawing/2014/main" id="{D070BC09-6EA1-A9F2-AC74-7E52CC221A1F}"/>
              </a:ext>
            </a:extLst>
          </p:cNvPr>
          <p:cNvSpPr/>
          <p:nvPr/>
        </p:nvSpPr>
        <p:spPr>
          <a:xfrm rot="8204671">
            <a:off x="3720971" y="2717566"/>
            <a:ext cx="615641" cy="397097"/>
          </a:xfrm>
          <a:prstGeom prst="rightArrow">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8987"/>
            <a:endParaRPr lang="en-US" sz="2400">
              <a:solidFill>
                <a:prstClr val="white"/>
              </a:solidFill>
              <a:latin typeface="Calibri" panose="020F0502020204030204"/>
            </a:endParaRPr>
          </a:p>
        </p:txBody>
      </p:sp>
      <p:sp>
        <p:nvSpPr>
          <p:cNvPr id="14" name="TextBox 13">
            <a:extLst>
              <a:ext uri="{FF2B5EF4-FFF2-40B4-BE49-F238E27FC236}">
                <a16:creationId xmlns:a16="http://schemas.microsoft.com/office/drawing/2014/main" id="{B2AF4D64-EB66-7DED-A067-E439D28315A7}"/>
              </a:ext>
            </a:extLst>
          </p:cNvPr>
          <p:cNvSpPr txBox="1"/>
          <p:nvPr/>
        </p:nvSpPr>
        <p:spPr>
          <a:xfrm>
            <a:off x="4143234" y="2084104"/>
            <a:ext cx="1421797" cy="738664"/>
          </a:xfrm>
          <a:prstGeom prst="rect">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defTabSz="1218987"/>
            <a:r>
              <a:rPr lang="en-US" sz="1400" b="1" cap="all">
                <a:solidFill>
                  <a:prstClr val="white"/>
                </a:solidFill>
                <a:effectLst>
                  <a:outerShdw blurRad="38100" dist="38100" dir="2700000" algn="tl">
                    <a:srgbClr val="000000">
                      <a:alpha val="43137"/>
                    </a:srgbClr>
                  </a:outerShdw>
                </a:effectLst>
                <a:latin typeface="Dosis" pitchFamily="2" charset="0"/>
              </a:rPr>
              <a:t>Check this information for Eligibility</a:t>
            </a:r>
          </a:p>
        </p:txBody>
      </p:sp>
      <p:sp>
        <p:nvSpPr>
          <p:cNvPr id="19" name="Arrow: Right 18">
            <a:extLst>
              <a:ext uri="{FF2B5EF4-FFF2-40B4-BE49-F238E27FC236}">
                <a16:creationId xmlns:a16="http://schemas.microsoft.com/office/drawing/2014/main" id="{F96B4265-67A9-1A05-55D9-D35849B81647}"/>
              </a:ext>
            </a:extLst>
          </p:cNvPr>
          <p:cNvSpPr/>
          <p:nvPr/>
        </p:nvSpPr>
        <p:spPr>
          <a:xfrm rot="13578747">
            <a:off x="4415731" y="3353687"/>
            <a:ext cx="615641" cy="397097"/>
          </a:xfrm>
          <a:prstGeom prst="rightArrow">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8987"/>
            <a:endParaRPr lang="en-US" sz="2400">
              <a:solidFill>
                <a:prstClr val="white"/>
              </a:solidFill>
              <a:latin typeface="Calibri" panose="020F0502020204030204"/>
            </a:endParaRPr>
          </a:p>
        </p:txBody>
      </p:sp>
      <p:sp>
        <p:nvSpPr>
          <p:cNvPr id="18" name="TextBox 17">
            <a:extLst>
              <a:ext uri="{FF2B5EF4-FFF2-40B4-BE49-F238E27FC236}">
                <a16:creationId xmlns:a16="http://schemas.microsoft.com/office/drawing/2014/main" id="{5A9F3D10-B3A7-C44A-A0E3-864E4B506783}"/>
              </a:ext>
            </a:extLst>
          </p:cNvPr>
          <p:cNvSpPr txBox="1"/>
          <p:nvPr/>
        </p:nvSpPr>
        <p:spPr>
          <a:xfrm>
            <a:off x="4723551" y="3552234"/>
            <a:ext cx="1421797" cy="523220"/>
          </a:xfrm>
          <a:prstGeom prst="rect">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defTabSz="1218987"/>
            <a:r>
              <a:rPr lang="en-US" sz="1400" b="1" cap="all">
                <a:solidFill>
                  <a:prstClr val="white"/>
                </a:solidFill>
                <a:effectLst>
                  <a:outerShdw blurRad="38100" dist="38100" dir="2700000" algn="tl">
                    <a:srgbClr val="000000">
                      <a:alpha val="43137"/>
                    </a:srgbClr>
                  </a:outerShdw>
                </a:effectLst>
                <a:latin typeface="Dosis" pitchFamily="2" charset="0"/>
              </a:rPr>
              <a:t>Green means</a:t>
            </a:r>
          </a:p>
          <a:p>
            <a:pPr algn="ctr" defTabSz="1218987"/>
            <a:r>
              <a:rPr lang="en-US" sz="1400" b="1" cap="all">
                <a:solidFill>
                  <a:prstClr val="white"/>
                </a:solidFill>
                <a:effectLst>
                  <a:outerShdw blurRad="38100" dist="38100" dir="2700000" algn="tl">
                    <a:srgbClr val="000000">
                      <a:alpha val="43137"/>
                    </a:srgbClr>
                  </a:outerShdw>
                </a:effectLst>
                <a:latin typeface="Dosis" pitchFamily="2" charset="0"/>
              </a:rPr>
              <a:t>    Eligible</a:t>
            </a:r>
          </a:p>
        </p:txBody>
      </p:sp>
      <p:sp>
        <p:nvSpPr>
          <p:cNvPr id="34" name="Arrow: Right 33">
            <a:extLst>
              <a:ext uri="{FF2B5EF4-FFF2-40B4-BE49-F238E27FC236}">
                <a16:creationId xmlns:a16="http://schemas.microsoft.com/office/drawing/2014/main" id="{CF972623-3B27-48D1-12A7-B96E6E7916B7}"/>
              </a:ext>
            </a:extLst>
          </p:cNvPr>
          <p:cNvSpPr/>
          <p:nvPr/>
        </p:nvSpPr>
        <p:spPr>
          <a:xfrm rot="2306269">
            <a:off x="9062240" y="4660446"/>
            <a:ext cx="615641" cy="397097"/>
          </a:xfrm>
          <a:prstGeom prst="rightArrow">
            <a:avLst/>
          </a:prstGeom>
          <a:solidFill>
            <a:srgbClr val="980539"/>
          </a:solidFill>
          <a:ln>
            <a:solidFill>
              <a:schemeClr val="tx1"/>
            </a:solidFill>
          </a:ln>
          <a:effectLst>
            <a:glow rad="63500">
              <a:srgbClr val="F4436D">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prstClr val="white"/>
              </a:solidFill>
              <a:latin typeface="Calibri" panose="020F0502020204030204"/>
            </a:endParaRPr>
          </a:p>
        </p:txBody>
      </p:sp>
      <p:sp>
        <p:nvSpPr>
          <p:cNvPr id="35" name="TextBox 34">
            <a:extLst>
              <a:ext uri="{FF2B5EF4-FFF2-40B4-BE49-F238E27FC236}">
                <a16:creationId xmlns:a16="http://schemas.microsoft.com/office/drawing/2014/main" id="{65F80474-302B-7700-FCFB-690EDC5D0DC4}"/>
              </a:ext>
            </a:extLst>
          </p:cNvPr>
          <p:cNvSpPr txBox="1"/>
          <p:nvPr/>
        </p:nvSpPr>
        <p:spPr>
          <a:xfrm>
            <a:off x="7460566" y="4229797"/>
            <a:ext cx="1712630" cy="738664"/>
          </a:xfrm>
          <a:prstGeom prst="rect">
            <a:avLst/>
          </a:prstGeom>
          <a:solidFill>
            <a:srgbClr val="980539"/>
          </a:solidFill>
          <a:ln>
            <a:solidFill>
              <a:schemeClr val="tx1"/>
            </a:solidFill>
          </a:ln>
          <a:effectLst>
            <a:glow rad="63500">
              <a:srgbClr val="F4436D">
                <a:alpha val="40000"/>
              </a:srgbClr>
            </a:glow>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1218987"/>
            <a:r>
              <a:rPr lang="en-US" sz="1400" b="1" cap="all" dirty="0">
                <a:solidFill>
                  <a:prstClr val="white"/>
                </a:solidFill>
                <a:effectLst>
                  <a:outerShdw blurRad="38100" dist="38100" dir="2700000" algn="tl">
                    <a:srgbClr val="000000">
                      <a:alpha val="43137"/>
                    </a:srgbClr>
                  </a:outerShdw>
                </a:effectLst>
                <a:latin typeface="Dosis" pitchFamily="2" charset="0"/>
              </a:rPr>
              <a:t>Select</a:t>
            </a:r>
          </a:p>
          <a:p>
            <a:pPr algn="ctr" defTabSz="1218987"/>
            <a:r>
              <a:rPr lang="en-US" sz="1400" b="1" cap="all" dirty="0">
                <a:solidFill>
                  <a:prstClr val="white"/>
                </a:solidFill>
                <a:effectLst>
                  <a:outerShdw blurRad="38100" dist="38100" dir="2700000" algn="tl">
                    <a:srgbClr val="000000">
                      <a:alpha val="43137"/>
                    </a:srgbClr>
                  </a:outerShdw>
                </a:effectLst>
                <a:latin typeface="Dosis" pitchFamily="2" charset="0"/>
              </a:rPr>
              <a:t>Signature </a:t>
            </a:r>
            <a:r>
              <a:rPr lang="en-US" sz="1400" b="1" cap="all" dirty="0" err="1">
                <a:solidFill>
                  <a:prstClr val="white"/>
                </a:solidFill>
                <a:effectLst>
                  <a:outerShdw blurRad="38100" dist="38100" dir="2700000" algn="tl">
                    <a:srgbClr val="000000">
                      <a:alpha val="43137"/>
                    </a:srgbClr>
                  </a:outerShdw>
                </a:effectLst>
                <a:latin typeface="Dosis" pitchFamily="2" charset="0"/>
              </a:rPr>
              <a:t>TYPe</a:t>
            </a:r>
            <a:endParaRPr lang="en-US" sz="1400" b="1" cap="all" dirty="0">
              <a:solidFill>
                <a:prstClr val="white"/>
              </a:solidFill>
              <a:effectLst>
                <a:outerShdw blurRad="38100" dist="38100" dir="2700000" algn="tl">
                  <a:srgbClr val="000000">
                    <a:alpha val="43137"/>
                  </a:srgbClr>
                </a:outerShdw>
              </a:effectLst>
              <a:latin typeface="Dosis" pitchFamily="2" charset="0"/>
            </a:endParaRPr>
          </a:p>
          <a:p>
            <a:pPr algn="ctr" defTabSz="1218987"/>
            <a:r>
              <a:rPr lang="en-US" sz="1400" cap="all" dirty="0">
                <a:solidFill>
                  <a:prstClr val="white"/>
                </a:solidFill>
                <a:effectLst>
                  <a:outerShdw blurRad="38100" dist="38100" dir="2700000" algn="tl">
                    <a:srgbClr val="000000">
                      <a:alpha val="43137"/>
                    </a:srgbClr>
                  </a:outerShdw>
                </a:effectLst>
                <a:latin typeface="Dosis" pitchFamily="2" charset="0"/>
              </a:rPr>
              <a:t>Hard Copy</a:t>
            </a:r>
          </a:p>
        </p:txBody>
      </p:sp>
      <p:sp>
        <p:nvSpPr>
          <p:cNvPr id="44" name="TextBox 43">
            <a:extLst>
              <a:ext uri="{FF2B5EF4-FFF2-40B4-BE49-F238E27FC236}">
                <a16:creationId xmlns:a16="http://schemas.microsoft.com/office/drawing/2014/main" id="{6BFAB9BC-2D44-AE46-8581-A316B86E58EB}"/>
              </a:ext>
            </a:extLst>
          </p:cNvPr>
          <p:cNvSpPr txBox="1"/>
          <p:nvPr/>
        </p:nvSpPr>
        <p:spPr>
          <a:xfrm>
            <a:off x="8609945" y="1976256"/>
            <a:ext cx="1903086" cy="52322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1218987">
              <a:defRPr/>
            </a:pPr>
            <a:r>
              <a:rPr lang="en-US" sz="1400" b="1" cap="all">
                <a:solidFill>
                  <a:prstClr val="white"/>
                </a:solidFill>
                <a:effectLst>
                  <a:outerShdw blurRad="38100" dist="38100" dir="2700000" algn="tl">
                    <a:srgbClr val="000000">
                      <a:alpha val="43137"/>
                    </a:srgbClr>
                  </a:outerShdw>
                </a:effectLst>
                <a:latin typeface="Dosis" pitchFamily="2" charset="0"/>
              </a:rPr>
              <a:t>Scroll All the Way Down </a:t>
            </a:r>
          </a:p>
        </p:txBody>
      </p:sp>
      <p:sp>
        <p:nvSpPr>
          <p:cNvPr id="45" name="Arrow: Right 44">
            <a:extLst>
              <a:ext uri="{FF2B5EF4-FFF2-40B4-BE49-F238E27FC236}">
                <a16:creationId xmlns:a16="http://schemas.microsoft.com/office/drawing/2014/main" id="{1F0A4457-C4A0-6922-7BF7-DA2CF49C275F}"/>
              </a:ext>
            </a:extLst>
          </p:cNvPr>
          <p:cNvSpPr/>
          <p:nvPr/>
        </p:nvSpPr>
        <p:spPr>
          <a:xfrm rot="5400000">
            <a:off x="8908866" y="2692477"/>
            <a:ext cx="615641" cy="397097"/>
          </a:xfrm>
          <a:prstGeom prst="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8987">
              <a:defRPr/>
            </a:pPr>
            <a:endParaRPr lang="en-US" sz="2400">
              <a:solidFill>
                <a:prstClr val="white"/>
              </a:solidFill>
              <a:latin typeface="Calibri" panose="020F0502020204030204"/>
            </a:endParaRPr>
          </a:p>
        </p:txBody>
      </p:sp>
      <p:sp>
        <p:nvSpPr>
          <p:cNvPr id="46" name="Arrow: Right 45">
            <a:extLst>
              <a:ext uri="{FF2B5EF4-FFF2-40B4-BE49-F238E27FC236}">
                <a16:creationId xmlns:a16="http://schemas.microsoft.com/office/drawing/2014/main" id="{C7A46DDF-D269-A10F-A07B-74D3AF9C97C9}"/>
              </a:ext>
            </a:extLst>
          </p:cNvPr>
          <p:cNvSpPr/>
          <p:nvPr/>
        </p:nvSpPr>
        <p:spPr>
          <a:xfrm rot="5400000">
            <a:off x="9336445" y="2692477"/>
            <a:ext cx="615641" cy="397097"/>
          </a:xfrm>
          <a:prstGeom prst="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8987">
              <a:defRPr/>
            </a:pPr>
            <a:endParaRPr lang="en-US" sz="2400">
              <a:solidFill>
                <a:prstClr val="white"/>
              </a:solidFill>
              <a:latin typeface="Calibri" panose="020F0502020204030204"/>
            </a:endParaRPr>
          </a:p>
        </p:txBody>
      </p:sp>
      <p:sp>
        <p:nvSpPr>
          <p:cNvPr id="47" name="Arrow: Right 46">
            <a:extLst>
              <a:ext uri="{FF2B5EF4-FFF2-40B4-BE49-F238E27FC236}">
                <a16:creationId xmlns:a16="http://schemas.microsoft.com/office/drawing/2014/main" id="{E0F6164F-CF1F-B626-2336-9AC366B34B98}"/>
              </a:ext>
            </a:extLst>
          </p:cNvPr>
          <p:cNvSpPr/>
          <p:nvPr/>
        </p:nvSpPr>
        <p:spPr>
          <a:xfrm rot="5400000">
            <a:off x="9764611" y="2692477"/>
            <a:ext cx="615641" cy="397097"/>
          </a:xfrm>
          <a:prstGeom prst="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8987">
              <a:defRPr/>
            </a:pPr>
            <a:endParaRPr lang="en-US" sz="2400">
              <a:solidFill>
                <a:prstClr val="white"/>
              </a:solidFill>
              <a:latin typeface="Calibri" panose="020F0502020204030204"/>
            </a:endParaRPr>
          </a:p>
        </p:txBody>
      </p:sp>
      <p:sp>
        <p:nvSpPr>
          <p:cNvPr id="48" name="TextBox 47">
            <a:extLst>
              <a:ext uri="{FF2B5EF4-FFF2-40B4-BE49-F238E27FC236}">
                <a16:creationId xmlns:a16="http://schemas.microsoft.com/office/drawing/2014/main" id="{407CA32F-83C3-C100-4CBC-8CC3EC00C44A}"/>
              </a:ext>
            </a:extLst>
          </p:cNvPr>
          <p:cNvSpPr txBox="1"/>
          <p:nvPr/>
        </p:nvSpPr>
        <p:spPr>
          <a:xfrm>
            <a:off x="2485947" y="4311204"/>
            <a:ext cx="1903086" cy="52322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1218987">
              <a:defRPr/>
            </a:pPr>
            <a:r>
              <a:rPr lang="en-US" sz="1400" b="1" cap="all">
                <a:solidFill>
                  <a:prstClr val="white"/>
                </a:solidFill>
                <a:effectLst>
                  <a:outerShdw blurRad="38100" dist="38100" dir="2700000" algn="tl">
                    <a:srgbClr val="000000">
                      <a:alpha val="43137"/>
                    </a:srgbClr>
                  </a:outerShdw>
                </a:effectLst>
                <a:latin typeface="Dosis" pitchFamily="2" charset="0"/>
              </a:rPr>
              <a:t>Scroll All the Way Down </a:t>
            </a:r>
          </a:p>
        </p:txBody>
      </p:sp>
      <p:sp>
        <p:nvSpPr>
          <p:cNvPr id="49" name="Arrow: Right 48">
            <a:extLst>
              <a:ext uri="{FF2B5EF4-FFF2-40B4-BE49-F238E27FC236}">
                <a16:creationId xmlns:a16="http://schemas.microsoft.com/office/drawing/2014/main" id="{4EECFEE1-AF32-6C43-9733-7098C69FE17D}"/>
              </a:ext>
            </a:extLst>
          </p:cNvPr>
          <p:cNvSpPr/>
          <p:nvPr/>
        </p:nvSpPr>
        <p:spPr>
          <a:xfrm rot="5400000">
            <a:off x="2699226" y="5095565"/>
            <a:ext cx="615641" cy="397097"/>
          </a:xfrm>
          <a:prstGeom prst="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8987">
              <a:defRPr/>
            </a:pPr>
            <a:endParaRPr lang="en-US" sz="2400">
              <a:solidFill>
                <a:prstClr val="white"/>
              </a:solidFill>
              <a:latin typeface="Calibri" panose="020F0502020204030204"/>
            </a:endParaRPr>
          </a:p>
        </p:txBody>
      </p:sp>
      <p:sp>
        <p:nvSpPr>
          <p:cNvPr id="50" name="Arrow: Right 49">
            <a:extLst>
              <a:ext uri="{FF2B5EF4-FFF2-40B4-BE49-F238E27FC236}">
                <a16:creationId xmlns:a16="http://schemas.microsoft.com/office/drawing/2014/main" id="{0ADC75D2-EA03-D6DE-C7DC-2CB293349900}"/>
              </a:ext>
            </a:extLst>
          </p:cNvPr>
          <p:cNvSpPr/>
          <p:nvPr/>
        </p:nvSpPr>
        <p:spPr>
          <a:xfrm rot="5400000">
            <a:off x="3151232" y="5095565"/>
            <a:ext cx="615641" cy="397097"/>
          </a:xfrm>
          <a:prstGeom prst="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8987">
              <a:defRPr/>
            </a:pPr>
            <a:endParaRPr lang="en-US" sz="2400">
              <a:solidFill>
                <a:prstClr val="white"/>
              </a:solidFill>
              <a:latin typeface="Calibri" panose="020F0502020204030204"/>
            </a:endParaRPr>
          </a:p>
        </p:txBody>
      </p:sp>
      <p:sp>
        <p:nvSpPr>
          <p:cNvPr id="51" name="Arrow: Right 50">
            <a:extLst>
              <a:ext uri="{FF2B5EF4-FFF2-40B4-BE49-F238E27FC236}">
                <a16:creationId xmlns:a16="http://schemas.microsoft.com/office/drawing/2014/main" id="{6E97AD76-DE2E-A4D4-29F0-A99708AC9C39}"/>
              </a:ext>
            </a:extLst>
          </p:cNvPr>
          <p:cNvSpPr/>
          <p:nvPr/>
        </p:nvSpPr>
        <p:spPr>
          <a:xfrm rot="5400000">
            <a:off x="3608432" y="5095565"/>
            <a:ext cx="615641" cy="397097"/>
          </a:xfrm>
          <a:prstGeom prst="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8987">
              <a:defRPr/>
            </a:pPr>
            <a:endParaRPr lang="en-US" sz="2400">
              <a:solidFill>
                <a:prstClr val="white"/>
              </a:solidFill>
              <a:latin typeface="Calibri" panose="020F0502020204030204"/>
            </a:endParaRPr>
          </a:p>
        </p:txBody>
      </p:sp>
    </p:spTree>
    <p:extLst>
      <p:ext uri="{BB962C8B-B14F-4D97-AF65-F5344CB8AC3E}">
        <p14:creationId xmlns:p14="http://schemas.microsoft.com/office/powerpoint/2010/main" val="19505671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900" decel="100000" fill="hold"/>
                                        <p:tgtEl>
                                          <p:spTgt spid="1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900" decel="100000" fill="hold"/>
                                        <p:tgtEl>
                                          <p:spTgt spid="1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1000"/>
                                        <p:tgtEl>
                                          <p:spTgt spid="49"/>
                                        </p:tgtEl>
                                      </p:cBhvr>
                                    </p:animEffect>
                                    <p:anim calcmode="lin" valueType="num">
                                      <p:cBhvr>
                                        <p:cTn id="41" dur="1000" fill="hold"/>
                                        <p:tgtEl>
                                          <p:spTgt spid="49"/>
                                        </p:tgtEl>
                                        <p:attrNameLst>
                                          <p:attrName>ppt_x</p:attrName>
                                        </p:attrNameLst>
                                      </p:cBhvr>
                                      <p:tavLst>
                                        <p:tav tm="0">
                                          <p:val>
                                            <p:strVal val="#ppt_x"/>
                                          </p:val>
                                        </p:tav>
                                        <p:tav tm="100000">
                                          <p:val>
                                            <p:strVal val="#ppt_x"/>
                                          </p:val>
                                        </p:tav>
                                      </p:tavLst>
                                    </p:anim>
                                    <p:anim calcmode="lin" valueType="num">
                                      <p:cBhvr>
                                        <p:cTn id="42" dur="1000" fill="hold"/>
                                        <p:tgtEl>
                                          <p:spTgt spid="49"/>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anim calcmode="lin" valueType="num">
                                      <p:cBhvr>
                                        <p:cTn id="46" dur="1000" fill="hold"/>
                                        <p:tgtEl>
                                          <p:spTgt spid="50"/>
                                        </p:tgtEl>
                                        <p:attrNameLst>
                                          <p:attrName>ppt_x</p:attrName>
                                        </p:attrNameLst>
                                      </p:cBhvr>
                                      <p:tavLst>
                                        <p:tav tm="0">
                                          <p:val>
                                            <p:strVal val="#ppt_x"/>
                                          </p:val>
                                        </p:tav>
                                        <p:tav tm="100000">
                                          <p:val>
                                            <p:strVal val="#ppt_x"/>
                                          </p:val>
                                        </p:tav>
                                      </p:tavLst>
                                    </p:anim>
                                    <p:anim calcmode="lin" valueType="num">
                                      <p:cBhvr>
                                        <p:cTn id="47" dur="1000" fill="hold"/>
                                        <p:tgtEl>
                                          <p:spTgt spid="50"/>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1000"/>
                                        <p:tgtEl>
                                          <p:spTgt spid="46"/>
                                        </p:tgtEl>
                                      </p:cBhvr>
                                    </p:animEffect>
                                    <p:anim calcmode="lin" valueType="num">
                                      <p:cBhvr>
                                        <p:cTn id="68" dur="1000" fill="hold"/>
                                        <p:tgtEl>
                                          <p:spTgt spid="46"/>
                                        </p:tgtEl>
                                        <p:attrNameLst>
                                          <p:attrName>ppt_x</p:attrName>
                                        </p:attrNameLst>
                                      </p:cBhvr>
                                      <p:tavLst>
                                        <p:tav tm="0">
                                          <p:val>
                                            <p:strVal val="#ppt_x"/>
                                          </p:val>
                                        </p:tav>
                                        <p:tav tm="100000">
                                          <p:val>
                                            <p:strVal val="#ppt_x"/>
                                          </p:val>
                                        </p:tav>
                                      </p:tavLst>
                                    </p:anim>
                                    <p:anim calcmode="lin" valueType="num">
                                      <p:cBhvr>
                                        <p:cTn id="69" dur="1000" fill="hold"/>
                                        <p:tgtEl>
                                          <p:spTgt spid="46"/>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1000"/>
                                        <p:tgtEl>
                                          <p:spTgt spid="47"/>
                                        </p:tgtEl>
                                      </p:cBhvr>
                                    </p:animEffect>
                                    <p:anim calcmode="lin" valueType="num">
                                      <p:cBhvr>
                                        <p:cTn id="73" dur="1000" fill="hold"/>
                                        <p:tgtEl>
                                          <p:spTgt spid="47"/>
                                        </p:tgtEl>
                                        <p:attrNameLst>
                                          <p:attrName>ppt_x</p:attrName>
                                        </p:attrNameLst>
                                      </p:cBhvr>
                                      <p:tavLst>
                                        <p:tav tm="0">
                                          <p:val>
                                            <p:strVal val="#ppt_x"/>
                                          </p:val>
                                        </p:tav>
                                        <p:tav tm="100000">
                                          <p:val>
                                            <p:strVal val="#ppt_x"/>
                                          </p:val>
                                        </p:tav>
                                      </p:tavLst>
                                    </p:anim>
                                    <p:anim calcmode="lin" valueType="num">
                                      <p:cBhvr>
                                        <p:cTn id="7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p:cTn id="79" dur="1000" fill="hold"/>
                                        <p:tgtEl>
                                          <p:spTgt spid="35"/>
                                        </p:tgtEl>
                                        <p:attrNameLst>
                                          <p:attrName>ppt_w</p:attrName>
                                        </p:attrNameLst>
                                      </p:cBhvr>
                                      <p:tavLst>
                                        <p:tav tm="0">
                                          <p:val>
                                            <p:fltVal val="0"/>
                                          </p:val>
                                        </p:tav>
                                        <p:tav tm="100000">
                                          <p:val>
                                            <p:strVal val="#ppt_w"/>
                                          </p:val>
                                        </p:tav>
                                      </p:tavLst>
                                    </p:anim>
                                    <p:anim calcmode="lin" valueType="num">
                                      <p:cBhvr>
                                        <p:cTn id="80" dur="1000" fill="hold"/>
                                        <p:tgtEl>
                                          <p:spTgt spid="35"/>
                                        </p:tgtEl>
                                        <p:attrNameLst>
                                          <p:attrName>ppt_h</p:attrName>
                                        </p:attrNameLst>
                                      </p:cBhvr>
                                      <p:tavLst>
                                        <p:tav tm="0">
                                          <p:val>
                                            <p:fltVal val="0"/>
                                          </p:val>
                                        </p:tav>
                                        <p:tav tm="100000">
                                          <p:val>
                                            <p:strVal val="#ppt_h"/>
                                          </p:val>
                                        </p:tav>
                                      </p:tavLst>
                                    </p:anim>
                                    <p:anim calcmode="lin" valueType="num">
                                      <p:cBhvr>
                                        <p:cTn id="81"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35"/>
                                        </p:tgtEl>
                                        <p:attrNameLst>
                                          <p:attrName>ppt_y</p:attrName>
                                        </p:attrNameLst>
                                      </p:cBhvr>
                                      <p:tavLst>
                                        <p:tav tm="0" fmla="#ppt_y+(sin(-2*pi*(1-$))*-#ppt_x+cos(-2*pi*(1-$))*(1-#ppt_y))*(1-$)">
                                          <p:val>
                                            <p:fltVal val="0"/>
                                          </p:val>
                                        </p:tav>
                                        <p:tav tm="100000">
                                          <p:val>
                                            <p:fltVal val="1"/>
                                          </p:val>
                                        </p:tav>
                                      </p:tavLst>
                                    </p:anim>
                                  </p:childTnLst>
                                </p:cTn>
                              </p:par>
                              <p:par>
                                <p:cTn id="83" presetID="15" presetClass="entr" presetSubtype="0"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1000" fill="hold"/>
                                        <p:tgtEl>
                                          <p:spTgt spid="34"/>
                                        </p:tgtEl>
                                        <p:attrNameLst>
                                          <p:attrName>ppt_w</p:attrName>
                                        </p:attrNameLst>
                                      </p:cBhvr>
                                      <p:tavLst>
                                        <p:tav tm="0">
                                          <p:val>
                                            <p:fltVal val="0"/>
                                          </p:val>
                                        </p:tav>
                                        <p:tav tm="100000">
                                          <p:val>
                                            <p:strVal val="#ppt_w"/>
                                          </p:val>
                                        </p:tav>
                                      </p:tavLst>
                                    </p:anim>
                                    <p:anim calcmode="lin" valueType="num">
                                      <p:cBhvr>
                                        <p:cTn id="86" dur="1000" fill="hold"/>
                                        <p:tgtEl>
                                          <p:spTgt spid="34"/>
                                        </p:tgtEl>
                                        <p:attrNameLst>
                                          <p:attrName>ppt_h</p:attrName>
                                        </p:attrNameLst>
                                      </p:cBhvr>
                                      <p:tavLst>
                                        <p:tav tm="0">
                                          <p:val>
                                            <p:fltVal val="0"/>
                                          </p:val>
                                        </p:tav>
                                        <p:tav tm="100000">
                                          <p:val>
                                            <p:strVal val="#ppt_h"/>
                                          </p:val>
                                        </p:tav>
                                      </p:tavLst>
                                    </p:anim>
                                    <p:anim calcmode="lin" valueType="num">
                                      <p:cBhvr>
                                        <p:cTn id="87"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9" fill="hold">
                      <p:stCondLst>
                        <p:cond delay="indefinite"/>
                      </p:stCondLst>
                      <p:childTnLst>
                        <p:par>
                          <p:cTn id="90" fill="hold">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box(in)">
                                      <p:cBhvr>
                                        <p:cTn id="93" dur="2000"/>
                                        <p:tgtEl>
                                          <p:spTgt spid="17"/>
                                        </p:tgtEl>
                                      </p:cBhvr>
                                    </p:animEffect>
                                  </p:childTnLst>
                                </p:cTn>
                              </p:par>
                              <p:par>
                                <p:cTn id="94" presetID="4" presetClass="entr" presetSubtype="16" fill="hold" grpId="0" nodeType="with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box(in)">
                                      <p:cBhvr>
                                        <p:cTn id="96" dur="2000"/>
                                        <p:tgtEl>
                                          <p:spTgt spid="16"/>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500"/>
                                        <p:tgtEl>
                                          <p:spTgt spid="2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8" grpId="0" animBg="1"/>
      <p:bldP spid="29" grpId="0" animBg="1"/>
      <p:bldP spid="15" grpId="0" animBg="1"/>
      <p:bldP spid="14" grpId="0" animBg="1"/>
      <p:bldP spid="19" grpId="0" animBg="1"/>
      <p:bldP spid="18" grpId="0" animBg="1"/>
      <p:bldP spid="34" grpId="0" animBg="1"/>
      <p:bldP spid="35"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53BE7D3E-AE12-9683-7236-F3E89E6E359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A6C18BA-0C1B-39E6-06AE-8A85BD0278F3}"/>
              </a:ext>
            </a:extLst>
          </p:cNvPr>
          <p:cNvPicPr>
            <a:picLocks noChangeAspect="1"/>
          </p:cNvPicPr>
          <p:nvPr/>
        </p:nvPicPr>
        <p:blipFill>
          <a:blip r:embed="rId4"/>
          <a:stretch>
            <a:fillRect/>
          </a:stretch>
        </p:blipFill>
        <p:spPr>
          <a:xfrm>
            <a:off x="6491818" y="1521022"/>
            <a:ext cx="5244553" cy="5065444"/>
          </a:xfrm>
          <a:prstGeom prst="rect">
            <a:avLst/>
          </a:prstGeom>
        </p:spPr>
      </p:pic>
      <p:pic>
        <p:nvPicPr>
          <p:cNvPr id="4" name="Picture 3">
            <a:extLst>
              <a:ext uri="{FF2B5EF4-FFF2-40B4-BE49-F238E27FC236}">
                <a16:creationId xmlns:a16="http://schemas.microsoft.com/office/drawing/2014/main" id="{C568840F-141E-5B31-FD0E-C5954D19E8CD}"/>
              </a:ext>
            </a:extLst>
          </p:cNvPr>
          <p:cNvPicPr>
            <a:picLocks noChangeAspect="1"/>
          </p:cNvPicPr>
          <p:nvPr/>
        </p:nvPicPr>
        <p:blipFill>
          <a:blip r:embed="rId5"/>
          <a:stretch>
            <a:fillRect/>
          </a:stretch>
        </p:blipFill>
        <p:spPr>
          <a:xfrm>
            <a:off x="472963" y="1521023"/>
            <a:ext cx="5297492" cy="5065444"/>
          </a:xfrm>
          <a:prstGeom prst="rect">
            <a:avLst/>
          </a:prstGeom>
        </p:spPr>
      </p:pic>
      <p:sp>
        <p:nvSpPr>
          <p:cNvPr id="5" name="Title 4">
            <a:extLst>
              <a:ext uri="{FF2B5EF4-FFF2-40B4-BE49-F238E27FC236}">
                <a16:creationId xmlns:a16="http://schemas.microsoft.com/office/drawing/2014/main" id="{E881CACB-69DB-6129-0290-622D266A4AA1}"/>
              </a:ext>
            </a:extLst>
          </p:cNvPr>
          <p:cNvSpPr>
            <a:spLocks noGrp="1"/>
          </p:cNvSpPr>
          <p:nvPr>
            <p:ph type="title"/>
          </p:nvPr>
        </p:nvSpPr>
        <p:spPr>
          <a:xfrm>
            <a:off x="383145" y="6205"/>
            <a:ext cx="10512862" cy="1325563"/>
          </a:xfrm>
        </p:spPr>
        <p:txBody>
          <a:bodyPr>
            <a:normAutofit/>
          </a:bodyPr>
          <a:lstStyle/>
          <a:p>
            <a:r>
              <a:rPr lang="en-US" sz="4800" b="1" cap="all" dirty="0">
                <a:solidFill>
                  <a:schemeClr val="bg1"/>
                </a:solidFill>
                <a:effectLst>
                  <a:outerShdw blurRad="38100" dist="38100" dir="2700000" algn="tl">
                    <a:srgbClr val="000000">
                      <a:alpha val="43137"/>
                    </a:srgbClr>
                  </a:outerShdw>
                </a:effectLst>
                <a:latin typeface="Dosis ExtraBold" pitchFamily="2" charset="0"/>
                <a:ea typeface="Open Sans" panose="020B0606030504020204" pitchFamily="34" charset="0"/>
                <a:cs typeface="Open Sans" panose="020B0606030504020204" pitchFamily="34" charset="0"/>
              </a:rPr>
              <a:t>Already Filed </a:t>
            </a:r>
            <a:r>
              <a:rPr lang="en-US" sz="4800" b="1" cap="all" dirty="0">
                <a:solidFill>
                  <a:schemeClr val="bg1"/>
                </a:solidFill>
                <a:effectLst>
                  <a:outerShdw blurRad="38100" dist="38100" dir="2700000" algn="tl">
                    <a:srgbClr val="000000">
                      <a:alpha val="43137"/>
                    </a:srgbClr>
                  </a:outerShdw>
                </a:effectLst>
                <a:latin typeface="Dosis" pitchFamily="2" charset="0"/>
                <a:ea typeface="Open Sans" panose="020B0606030504020204" pitchFamily="34" charset="0"/>
                <a:cs typeface="Open Sans" panose="020B0606030504020204" pitchFamily="34" charset="0"/>
              </a:rPr>
              <a:t>TEFAP </a:t>
            </a:r>
            <a:r>
              <a:rPr lang="en-US" sz="3600" cap="all" dirty="0">
                <a:solidFill>
                  <a:schemeClr val="bg1"/>
                </a:solidFill>
                <a:effectLst>
                  <a:outerShdw blurRad="38100" dist="38100" dir="2700000" algn="tl">
                    <a:srgbClr val="000000">
                      <a:alpha val="43137"/>
                    </a:srgbClr>
                  </a:outerShdw>
                </a:effectLst>
                <a:latin typeface="Dosis" pitchFamily="2" charset="0"/>
                <a:ea typeface="Open Sans" panose="020B0606030504020204" pitchFamily="34" charset="0"/>
                <a:cs typeface="Open Sans" panose="020B0606030504020204" pitchFamily="34" charset="0"/>
              </a:rPr>
              <a:t>Services Entry</a:t>
            </a:r>
            <a:endParaRPr lang="en-US" sz="4800" cap="all" dirty="0">
              <a:solidFill>
                <a:schemeClr val="bg1"/>
              </a:solidFill>
              <a:effectLst>
                <a:outerShdw blurRad="38100" dist="38100" dir="2700000" algn="tl">
                  <a:srgbClr val="000000">
                    <a:alpha val="43137"/>
                  </a:srgbClr>
                </a:outerShdw>
              </a:effectLst>
              <a:latin typeface="Dosis" pitchFamily="2" charset="0"/>
              <a:ea typeface="Open Sans" panose="020B0606030504020204" pitchFamily="34" charset="0"/>
              <a:cs typeface="Open Sans" panose="020B0606030504020204" pitchFamily="34" charset="0"/>
            </a:endParaRPr>
          </a:p>
        </p:txBody>
      </p:sp>
      <p:sp>
        <p:nvSpPr>
          <p:cNvPr id="3" name="Slide Number Placeholder 2">
            <a:extLst>
              <a:ext uri="{FF2B5EF4-FFF2-40B4-BE49-F238E27FC236}">
                <a16:creationId xmlns:a16="http://schemas.microsoft.com/office/drawing/2014/main" id="{0DD49AF5-DF6F-5FB3-2E08-7BBC6A1ABD34}"/>
              </a:ext>
            </a:extLst>
          </p:cNvPr>
          <p:cNvSpPr>
            <a:spLocks noGrp="1"/>
          </p:cNvSpPr>
          <p:nvPr>
            <p:ph type="sldNum" sz="quarter" idx="12"/>
          </p:nvPr>
        </p:nvSpPr>
        <p:spPr/>
        <p:txBody>
          <a:bodyPr/>
          <a:lstStyle/>
          <a:p>
            <a:pPr defTabSz="1218987">
              <a:defRPr/>
            </a:pPr>
            <a:fld id="{34C99D79-8A4B-4031-B1E0-AF26F8EDF2BC}" type="slidenum">
              <a:rPr lang="en-US">
                <a:solidFill>
                  <a:prstClr val="black">
                    <a:tint val="75000"/>
                  </a:prstClr>
                </a:solidFill>
                <a:latin typeface="Calibri" panose="020F0502020204030204"/>
              </a:rPr>
              <a:pPr defTabSz="1218987">
                <a:defRPr/>
              </a:pPr>
              <a:t>6</a:t>
            </a:fld>
            <a:endParaRPr lang="en-US">
              <a:solidFill>
                <a:prstClr val="black">
                  <a:tint val="75000"/>
                </a:prstClr>
              </a:solidFill>
              <a:latin typeface="Calibri" panose="020F0502020204030204"/>
            </a:endParaRPr>
          </a:p>
        </p:txBody>
      </p:sp>
      <p:sp>
        <p:nvSpPr>
          <p:cNvPr id="7" name="Rectangle 6">
            <a:extLst>
              <a:ext uri="{FF2B5EF4-FFF2-40B4-BE49-F238E27FC236}">
                <a16:creationId xmlns:a16="http://schemas.microsoft.com/office/drawing/2014/main" id="{D1E59F6D-E2EA-8104-93C1-2993CBDF454E}"/>
              </a:ext>
            </a:extLst>
          </p:cNvPr>
          <p:cNvSpPr/>
          <p:nvPr/>
        </p:nvSpPr>
        <p:spPr>
          <a:xfrm>
            <a:off x="1588" y="0"/>
            <a:ext cx="303212" cy="6858000"/>
          </a:xfrm>
          <a:prstGeom prst="rect">
            <a:avLst/>
          </a:prstGeom>
          <a:solidFill>
            <a:srgbClr val="55BA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defRPr/>
            </a:pPr>
            <a:endParaRPr lang="en-US" sz="2400">
              <a:solidFill>
                <a:srgbClr val="DC4064"/>
              </a:solidFill>
              <a:latin typeface="Calibri" panose="020F0502020204030204"/>
            </a:endParaRPr>
          </a:p>
        </p:txBody>
      </p:sp>
      <p:sp>
        <p:nvSpPr>
          <p:cNvPr id="13" name="TextBox 12">
            <a:extLst>
              <a:ext uri="{FF2B5EF4-FFF2-40B4-BE49-F238E27FC236}">
                <a16:creationId xmlns:a16="http://schemas.microsoft.com/office/drawing/2014/main" id="{090E440D-E3E9-6174-8007-8BE15592740F}"/>
              </a:ext>
            </a:extLst>
          </p:cNvPr>
          <p:cNvSpPr txBox="1"/>
          <p:nvPr/>
        </p:nvSpPr>
        <p:spPr>
          <a:xfrm>
            <a:off x="1418750" y="994470"/>
            <a:ext cx="3683507" cy="30777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1218987">
              <a:defRPr/>
            </a:pPr>
            <a:r>
              <a:rPr lang="en-US" sz="1400" b="1" cap="all">
                <a:solidFill>
                  <a:prstClr val="white"/>
                </a:solidFill>
                <a:effectLst>
                  <a:outerShdw blurRad="38100" dist="38100" dir="2700000" algn="tl">
                    <a:srgbClr val="000000">
                      <a:alpha val="43137"/>
                    </a:srgbClr>
                  </a:outerShdw>
                </a:effectLst>
                <a:latin typeface="Dosis" pitchFamily="2" charset="0"/>
              </a:rPr>
              <a:t>Top of TEFAP Service Registration Page</a:t>
            </a:r>
          </a:p>
        </p:txBody>
      </p:sp>
      <p:sp>
        <p:nvSpPr>
          <p:cNvPr id="22" name="TextBox 21">
            <a:extLst>
              <a:ext uri="{FF2B5EF4-FFF2-40B4-BE49-F238E27FC236}">
                <a16:creationId xmlns:a16="http://schemas.microsoft.com/office/drawing/2014/main" id="{612FA624-D459-DD35-1A77-1FE19EFAB649}"/>
              </a:ext>
            </a:extLst>
          </p:cNvPr>
          <p:cNvSpPr txBox="1"/>
          <p:nvPr/>
        </p:nvSpPr>
        <p:spPr>
          <a:xfrm>
            <a:off x="8609945" y="1976256"/>
            <a:ext cx="1903086" cy="523220"/>
          </a:xfrm>
          <a:prstGeom prst="rect">
            <a:avLst/>
          </a:prstGeom>
          <a:solidFill>
            <a:schemeClr val="dk1">
              <a:alpha val="50000"/>
            </a:schemeClr>
          </a:solidFill>
          <a:ln>
            <a:noFill/>
          </a:ln>
          <a:effectLst>
            <a:glow rad="63500">
              <a:schemeClr val="bg1">
                <a:lumMod val="75000"/>
                <a:alpha val="40000"/>
              </a:schemeClr>
            </a:glow>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1218987">
              <a:defRPr/>
            </a:pPr>
            <a:r>
              <a:rPr lang="en-US" sz="1400" b="1" cap="all">
                <a:solidFill>
                  <a:prstClr val="white"/>
                </a:solidFill>
                <a:effectLst>
                  <a:outerShdw blurRad="38100" dist="38100" dir="2700000" algn="tl">
                    <a:srgbClr val="000000">
                      <a:alpha val="43137"/>
                    </a:srgbClr>
                  </a:outerShdw>
                </a:effectLst>
                <a:latin typeface="Dosis" pitchFamily="2" charset="0"/>
              </a:rPr>
              <a:t>Scroll All the Way Down </a:t>
            </a:r>
          </a:p>
        </p:txBody>
      </p:sp>
      <p:sp>
        <p:nvSpPr>
          <p:cNvPr id="23" name="Arrow: Right 22">
            <a:extLst>
              <a:ext uri="{FF2B5EF4-FFF2-40B4-BE49-F238E27FC236}">
                <a16:creationId xmlns:a16="http://schemas.microsoft.com/office/drawing/2014/main" id="{667CB198-D5A7-B9AA-610F-C146D82FE8DF}"/>
              </a:ext>
            </a:extLst>
          </p:cNvPr>
          <p:cNvSpPr/>
          <p:nvPr/>
        </p:nvSpPr>
        <p:spPr>
          <a:xfrm rot="5400000">
            <a:off x="8908866" y="2692477"/>
            <a:ext cx="615641" cy="397097"/>
          </a:xfrm>
          <a:prstGeom prst="rightArrow">
            <a:avLst/>
          </a:prstGeom>
          <a:solidFill>
            <a:schemeClr val="dk1">
              <a:alpha val="50000"/>
            </a:schemeClr>
          </a:solidFill>
          <a:ln>
            <a:noFill/>
          </a:ln>
          <a:effectLst>
            <a:glow rad="63500">
              <a:schemeClr val="bg1">
                <a:lumMod val="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algn="ctr" defTabSz="1218987">
              <a:defRPr/>
            </a:pPr>
            <a:endParaRPr lang="en-US" sz="2400">
              <a:solidFill>
                <a:prstClr val="white"/>
              </a:solidFill>
              <a:latin typeface="Calibri" panose="020F0502020204030204"/>
            </a:endParaRPr>
          </a:p>
        </p:txBody>
      </p:sp>
      <p:sp>
        <p:nvSpPr>
          <p:cNvPr id="24" name="Arrow: Right 23">
            <a:extLst>
              <a:ext uri="{FF2B5EF4-FFF2-40B4-BE49-F238E27FC236}">
                <a16:creationId xmlns:a16="http://schemas.microsoft.com/office/drawing/2014/main" id="{7235AD86-6EDF-F93E-5368-365E7D89F0B5}"/>
              </a:ext>
            </a:extLst>
          </p:cNvPr>
          <p:cNvSpPr/>
          <p:nvPr/>
        </p:nvSpPr>
        <p:spPr>
          <a:xfrm rot="5400000">
            <a:off x="9336445" y="2692477"/>
            <a:ext cx="615641" cy="397097"/>
          </a:xfrm>
          <a:prstGeom prst="rightArrow">
            <a:avLst/>
          </a:prstGeom>
          <a:solidFill>
            <a:schemeClr val="dk1">
              <a:alpha val="50000"/>
            </a:schemeClr>
          </a:solidFill>
          <a:ln>
            <a:noFill/>
          </a:ln>
          <a:effectLst>
            <a:glow rad="63500">
              <a:schemeClr val="bg1">
                <a:lumMod val="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algn="ctr" defTabSz="1218987">
              <a:defRPr/>
            </a:pPr>
            <a:endParaRPr lang="en-US" sz="2400">
              <a:solidFill>
                <a:prstClr val="white"/>
              </a:solidFill>
              <a:latin typeface="Calibri" panose="020F0502020204030204"/>
            </a:endParaRPr>
          </a:p>
        </p:txBody>
      </p:sp>
      <p:sp>
        <p:nvSpPr>
          <p:cNvPr id="25" name="Arrow: Right 24">
            <a:extLst>
              <a:ext uri="{FF2B5EF4-FFF2-40B4-BE49-F238E27FC236}">
                <a16:creationId xmlns:a16="http://schemas.microsoft.com/office/drawing/2014/main" id="{28E86B0E-ADBF-4AF2-6E50-A7DDCEE100B3}"/>
              </a:ext>
            </a:extLst>
          </p:cNvPr>
          <p:cNvSpPr/>
          <p:nvPr/>
        </p:nvSpPr>
        <p:spPr>
          <a:xfrm rot="5400000">
            <a:off x="9764611" y="2692477"/>
            <a:ext cx="615641" cy="397097"/>
          </a:xfrm>
          <a:prstGeom prst="rightArrow">
            <a:avLst/>
          </a:prstGeom>
          <a:solidFill>
            <a:schemeClr val="dk1">
              <a:alpha val="50000"/>
            </a:schemeClr>
          </a:solidFill>
          <a:ln>
            <a:noFill/>
          </a:ln>
          <a:effectLst>
            <a:glow rad="63500">
              <a:schemeClr val="bg1">
                <a:lumMod val="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algn="ctr" defTabSz="1218987">
              <a:defRPr/>
            </a:pPr>
            <a:endParaRPr lang="en-US" sz="2400">
              <a:solidFill>
                <a:prstClr val="white"/>
              </a:solidFill>
              <a:latin typeface="Calibri" panose="020F0502020204030204"/>
            </a:endParaRPr>
          </a:p>
        </p:txBody>
      </p:sp>
      <p:sp>
        <p:nvSpPr>
          <p:cNvPr id="27" name="TextBox 26">
            <a:extLst>
              <a:ext uri="{FF2B5EF4-FFF2-40B4-BE49-F238E27FC236}">
                <a16:creationId xmlns:a16="http://schemas.microsoft.com/office/drawing/2014/main" id="{18E5F25C-E953-C3ED-2391-F6D135804AD8}"/>
              </a:ext>
            </a:extLst>
          </p:cNvPr>
          <p:cNvSpPr txBox="1"/>
          <p:nvPr/>
        </p:nvSpPr>
        <p:spPr>
          <a:xfrm>
            <a:off x="7619047" y="983534"/>
            <a:ext cx="3195277" cy="30777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1218987">
              <a:defRPr/>
            </a:pPr>
            <a:r>
              <a:rPr lang="en-US" sz="1400" b="1" cap="all">
                <a:solidFill>
                  <a:prstClr val="white"/>
                </a:solidFill>
                <a:effectLst>
                  <a:outerShdw blurRad="38100" dist="38100" dir="2700000" algn="tl">
                    <a:srgbClr val="000000">
                      <a:alpha val="43137"/>
                    </a:srgbClr>
                  </a:outerShdw>
                </a:effectLst>
                <a:latin typeface="Dosis" pitchFamily="2" charset="0"/>
              </a:rPr>
              <a:t>Bottom of same Page</a:t>
            </a:r>
          </a:p>
        </p:txBody>
      </p:sp>
      <p:sp>
        <p:nvSpPr>
          <p:cNvPr id="28" name="Arrow: Right 27">
            <a:extLst>
              <a:ext uri="{FF2B5EF4-FFF2-40B4-BE49-F238E27FC236}">
                <a16:creationId xmlns:a16="http://schemas.microsoft.com/office/drawing/2014/main" id="{D3F7AA44-7171-92B1-298D-6A5A218AFC43}"/>
              </a:ext>
            </a:extLst>
          </p:cNvPr>
          <p:cNvSpPr/>
          <p:nvPr/>
        </p:nvSpPr>
        <p:spPr>
          <a:xfrm rot="21070153">
            <a:off x="10197324" y="6029999"/>
            <a:ext cx="1069308" cy="397097"/>
          </a:xfrm>
          <a:prstGeom prst="rightArrow">
            <a:avLst/>
          </a:prstGeom>
          <a:solidFill>
            <a:srgbClr val="F4436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defRPr/>
            </a:pPr>
            <a:endParaRPr lang="en-US" sz="2400">
              <a:solidFill>
                <a:prstClr val="white"/>
              </a:solidFill>
              <a:latin typeface="Calibri" panose="020F0502020204030204"/>
            </a:endParaRPr>
          </a:p>
        </p:txBody>
      </p:sp>
      <p:sp>
        <p:nvSpPr>
          <p:cNvPr id="29" name="TextBox 28">
            <a:extLst>
              <a:ext uri="{FF2B5EF4-FFF2-40B4-BE49-F238E27FC236}">
                <a16:creationId xmlns:a16="http://schemas.microsoft.com/office/drawing/2014/main" id="{45C5F28D-6825-7D15-CC67-81910F1EBCF2}"/>
              </a:ext>
            </a:extLst>
          </p:cNvPr>
          <p:cNvSpPr txBox="1"/>
          <p:nvPr/>
        </p:nvSpPr>
        <p:spPr>
          <a:xfrm rot="14179">
            <a:off x="8660468" y="5980013"/>
            <a:ext cx="1740074" cy="523220"/>
          </a:xfrm>
          <a:prstGeom prst="rect">
            <a:avLst/>
          </a:prstGeom>
          <a:solidFill>
            <a:srgbClr val="F4436D"/>
          </a:solidFill>
          <a:ln>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1218987">
              <a:defRPr/>
            </a:pPr>
            <a:r>
              <a:rPr lang="en-US" sz="1400" b="1" cap="all">
                <a:solidFill>
                  <a:prstClr val="white"/>
                </a:solidFill>
                <a:effectLst>
                  <a:outerShdw blurRad="38100" dist="38100" dir="2700000" algn="tl">
                    <a:srgbClr val="000000">
                      <a:alpha val="43137"/>
                    </a:srgbClr>
                  </a:outerShdw>
                </a:effectLst>
                <a:latin typeface="Dosis" pitchFamily="2" charset="0"/>
              </a:rPr>
              <a:t>Select Save to Register the Visit</a:t>
            </a:r>
          </a:p>
        </p:txBody>
      </p:sp>
      <p:sp>
        <p:nvSpPr>
          <p:cNvPr id="30" name="TextBox 29">
            <a:extLst>
              <a:ext uri="{FF2B5EF4-FFF2-40B4-BE49-F238E27FC236}">
                <a16:creationId xmlns:a16="http://schemas.microsoft.com/office/drawing/2014/main" id="{92DCFD44-3092-9783-86D2-00BB8659E22E}"/>
              </a:ext>
            </a:extLst>
          </p:cNvPr>
          <p:cNvSpPr txBox="1"/>
          <p:nvPr/>
        </p:nvSpPr>
        <p:spPr>
          <a:xfrm>
            <a:off x="2485947" y="4311204"/>
            <a:ext cx="1903086" cy="523220"/>
          </a:xfrm>
          <a:prstGeom prst="rect">
            <a:avLst/>
          </a:prstGeom>
          <a:solidFill>
            <a:schemeClr val="dk1">
              <a:alpha val="50000"/>
            </a:schemeClr>
          </a:solidFill>
          <a:ln>
            <a:noFill/>
          </a:ln>
          <a:effectLst>
            <a:glow rad="63500">
              <a:schemeClr val="bg1">
                <a:lumMod val="75000"/>
                <a:alpha val="40000"/>
              </a:schemeClr>
            </a:glow>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1218987">
              <a:defRPr/>
            </a:pPr>
            <a:r>
              <a:rPr lang="en-US" sz="1400" b="1" cap="all">
                <a:solidFill>
                  <a:prstClr val="white"/>
                </a:solidFill>
                <a:effectLst>
                  <a:outerShdw blurRad="38100" dist="38100" dir="2700000" algn="tl">
                    <a:srgbClr val="000000">
                      <a:alpha val="43137"/>
                    </a:srgbClr>
                  </a:outerShdw>
                </a:effectLst>
                <a:latin typeface="Dosis" pitchFamily="2" charset="0"/>
              </a:rPr>
              <a:t>Scroll All the Way Down </a:t>
            </a:r>
          </a:p>
        </p:txBody>
      </p:sp>
      <p:sp>
        <p:nvSpPr>
          <p:cNvPr id="31" name="Arrow: Right 30">
            <a:extLst>
              <a:ext uri="{FF2B5EF4-FFF2-40B4-BE49-F238E27FC236}">
                <a16:creationId xmlns:a16="http://schemas.microsoft.com/office/drawing/2014/main" id="{8B69739C-BEAE-F577-DDF6-3B7984988198}"/>
              </a:ext>
            </a:extLst>
          </p:cNvPr>
          <p:cNvSpPr/>
          <p:nvPr/>
        </p:nvSpPr>
        <p:spPr>
          <a:xfrm rot="5400000">
            <a:off x="2699226" y="5095565"/>
            <a:ext cx="615641" cy="397097"/>
          </a:xfrm>
          <a:prstGeom prst="rightArrow">
            <a:avLst/>
          </a:prstGeom>
          <a:solidFill>
            <a:schemeClr val="dk1">
              <a:alpha val="50000"/>
            </a:schemeClr>
          </a:solidFill>
          <a:ln>
            <a:noFill/>
          </a:ln>
          <a:effectLst>
            <a:glow rad="63500">
              <a:schemeClr val="bg1">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algn="ctr" defTabSz="1218987">
              <a:defRPr/>
            </a:pPr>
            <a:endParaRPr lang="en-US" sz="2400">
              <a:solidFill>
                <a:prstClr val="white"/>
              </a:solidFill>
              <a:latin typeface="Calibri" panose="020F0502020204030204"/>
            </a:endParaRPr>
          </a:p>
        </p:txBody>
      </p:sp>
      <p:sp>
        <p:nvSpPr>
          <p:cNvPr id="32" name="Arrow: Right 31">
            <a:extLst>
              <a:ext uri="{FF2B5EF4-FFF2-40B4-BE49-F238E27FC236}">
                <a16:creationId xmlns:a16="http://schemas.microsoft.com/office/drawing/2014/main" id="{5524ED99-59DB-B316-B14F-F0D7946A620D}"/>
              </a:ext>
            </a:extLst>
          </p:cNvPr>
          <p:cNvSpPr/>
          <p:nvPr/>
        </p:nvSpPr>
        <p:spPr>
          <a:xfrm rot="5400000">
            <a:off x="3151232" y="5095565"/>
            <a:ext cx="615641" cy="397097"/>
          </a:xfrm>
          <a:prstGeom prst="rightArrow">
            <a:avLst/>
          </a:prstGeom>
          <a:solidFill>
            <a:schemeClr val="dk1">
              <a:alpha val="50000"/>
            </a:schemeClr>
          </a:solidFill>
          <a:ln>
            <a:noFill/>
          </a:ln>
          <a:effectLst>
            <a:glow rad="63500">
              <a:schemeClr val="bg1">
                <a:lumMod val="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algn="ctr" defTabSz="1218987">
              <a:defRPr/>
            </a:pPr>
            <a:endParaRPr lang="en-US" sz="2400">
              <a:solidFill>
                <a:prstClr val="white"/>
              </a:solidFill>
              <a:latin typeface="Calibri" panose="020F0502020204030204"/>
            </a:endParaRPr>
          </a:p>
        </p:txBody>
      </p:sp>
      <p:sp>
        <p:nvSpPr>
          <p:cNvPr id="33" name="Arrow: Right 32">
            <a:extLst>
              <a:ext uri="{FF2B5EF4-FFF2-40B4-BE49-F238E27FC236}">
                <a16:creationId xmlns:a16="http://schemas.microsoft.com/office/drawing/2014/main" id="{E749CB01-E88D-AC27-EA10-A2417A2196E9}"/>
              </a:ext>
            </a:extLst>
          </p:cNvPr>
          <p:cNvSpPr/>
          <p:nvPr/>
        </p:nvSpPr>
        <p:spPr>
          <a:xfrm rot="5400000">
            <a:off x="3608432" y="5095565"/>
            <a:ext cx="615641" cy="397097"/>
          </a:xfrm>
          <a:prstGeom prst="rightArrow">
            <a:avLst/>
          </a:prstGeom>
          <a:solidFill>
            <a:schemeClr val="dk1">
              <a:alpha val="50000"/>
            </a:schemeClr>
          </a:solidFill>
          <a:ln>
            <a:noFill/>
          </a:ln>
          <a:effectLst>
            <a:glow rad="63500">
              <a:schemeClr val="bg1">
                <a:lumMod val="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algn="ctr" defTabSz="1218987">
              <a:defRPr/>
            </a:pPr>
            <a:endParaRPr lang="en-US" sz="2400">
              <a:solidFill>
                <a:prstClr val="white"/>
              </a:solidFill>
              <a:latin typeface="Calibri" panose="020F0502020204030204"/>
            </a:endParaRPr>
          </a:p>
        </p:txBody>
      </p:sp>
      <p:pic>
        <p:nvPicPr>
          <p:cNvPr id="9" name="Picture 8">
            <a:extLst>
              <a:ext uri="{FF2B5EF4-FFF2-40B4-BE49-F238E27FC236}">
                <a16:creationId xmlns:a16="http://schemas.microsoft.com/office/drawing/2014/main" id="{FFEF64D5-30B1-70CB-B2FA-51A0922B5B5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367" t="21416" r="53527" b="21722"/>
          <a:stretch/>
        </p:blipFill>
        <p:spPr>
          <a:xfrm>
            <a:off x="10855450" y="228137"/>
            <a:ext cx="953406" cy="1193276"/>
          </a:xfrm>
          <a:prstGeom prst="rect">
            <a:avLst/>
          </a:prstGeom>
        </p:spPr>
      </p:pic>
      <p:sp>
        <p:nvSpPr>
          <p:cNvPr id="15" name="Arrow: Right 14">
            <a:extLst>
              <a:ext uri="{FF2B5EF4-FFF2-40B4-BE49-F238E27FC236}">
                <a16:creationId xmlns:a16="http://schemas.microsoft.com/office/drawing/2014/main" id="{04EB2592-D584-5717-A763-50710D8D9D1B}"/>
              </a:ext>
            </a:extLst>
          </p:cNvPr>
          <p:cNvSpPr/>
          <p:nvPr/>
        </p:nvSpPr>
        <p:spPr>
          <a:xfrm rot="8204671">
            <a:off x="3711249" y="2717566"/>
            <a:ext cx="615641" cy="397097"/>
          </a:xfrm>
          <a:prstGeom prst="rightArrow">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8987">
              <a:defRPr/>
            </a:pPr>
            <a:endParaRPr lang="en-US" sz="2400">
              <a:solidFill>
                <a:prstClr val="white"/>
              </a:solidFill>
              <a:latin typeface="Calibri" panose="020F0502020204030204"/>
            </a:endParaRPr>
          </a:p>
        </p:txBody>
      </p:sp>
      <p:sp>
        <p:nvSpPr>
          <p:cNvPr id="14" name="TextBox 13">
            <a:extLst>
              <a:ext uri="{FF2B5EF4-FFF2-40B4-BE49-F238E27FC236}">
                <a16:creationId xmlns:a16="http://schemas.microsoft.com/office/drawing/2014/main" id="{64FB3064-FEBD-CFB4-A42A-A33D6AEA634B}"/>
              </a:ext>
            </a:extLst>
          </p:cNvPr>
          <p:cNvSpPr txBox="1"/>
          <p:nvPr/>
        </p:nvSpPr>
        <p:spPr>
          <a:xfrm>
            <a:off x="4133512" y="2084104"/>
            <a:ext cx="1421797" cy="738664"/>
          </a:xfrm>
          <a:prstGeom prst="rect">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defTabSz="1218987">
              <a:defRPr/>
            </a:pPr>
            <a:r>
              <a:rPr lang="en-US" sz="1400" b="1" cap="all">
                <a:solidFill>
                  <a:prstClr val="white"/>
                </a:solidFill>
                <a:effectLst>
                  <a:outerShdw blurRad="38100" dist="38100" dir="2700000" algn="tl">
                    <a:srgbClr val="000000">
                      <a:alpha val="43137"/>
                    </a:srgbClr>
                  </a:outerShdw>
                </a:effectLst>
                <a:latin typeface="Dosis" pitchFamily="2" charset="0"/>
              </a:rPr>
              <a:t>Check this information for Eligibility</a:t>
            </a:r>
          </a:p>
        </p:txBody>
      </p:sp>
      <p:sp>
        <p:nvSpPr>
          <p:cNvPr id="19" name="Arrow: Right 18">
            <a:extLst>
              <a:ext uri="{FF2B5EF4-FFF2-40B4-BE49-F238E27FC236}">
                <a16:creationId xmlns:a16="http://schemas.microsoft.com/office/drawing/2014/main" id="{55A53D1B-CD01-5D6D-BA5E-07BA5A096597}"/>
              </a:ext>
            </a:extLst>
          </p:cNvPr>
          <p:cNvSpPr/>
          <p:nvPr/>
        </p:nvSpPr>
        <p:spPr>
          <a:xfrm rot="13578747">
            <a:off x="4406009" y="3353687"/>
            <a:ext cx="615641" cy="397097"/>
          </a:xfrm>
          <a:prstGeom prst="rightArrow">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8987">
              <a:defRPr/>
            </a:pPr>
            <a:endParaRPr lang="en-US" sz="2400">
              <a:solidFill>
                <a:prstClr val="white"/>
              </a:solidFill>
              <a:latin typeface="Calibri" panose="020F0502020204030204"/>
            </a:endParaRPr>
          </a:p>
        </p:txBody>
      </p:sp>
      <p:sp>
        <p:nvSpPr>
          <p:cNvPr id="18" name="TextBox 17">
            <a:extLst>
              <a:ext uri="{FF2B5EF4-FFF2-40B4-BE49-F238E27FC236}">
                <a16:creationId xmlns:a16="http://schemas.microsoft.com/office/drawing/2014/main" id="{4ACE5E56-4744-E5E2-79CB-50F8182163F7}"/>
              </a:ext>
            </a:extLst>
          </p:cNvPr>
          <p:cNvSpPr txBox="1"/>
          <p:nvPr/>
        </p:nvSpPr>
        <p:spPr>
          <a:xfrm>
            <a:off x="4713829" y="3552234"/>
            <a:ext cx="1421797" cy="523220"/>
          </a:xfrm>
          <a:prstGeom prst="rect">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defTabSz="1218987">
              <a:defRPr/>
            </a:pPr>
            <a:r>
              <a:rPr lang="en-US" sz="1400" b="1" cap="all">
                <a:solidFill>
                  <a:prstClr val="white"/>
                </a:solidFill>
                <a:effectLst>
                  <a:outerShdw blurRad="38100" dist="38100" dir="2700000" algn="tl">
                    <a:srgbClr val="000000">
                      <a:alpha val="43137"/>
                    </a:srgbClr>
                  </a:outerShdw>
                </a:effectLst>
                <a:latin typeface="Dosis" pitchFamily="2" charset="0"/>
              </a:rPr>
              <a:t>Green means</a:t>
            </a:r>
          </a:p>
          <a:p>
            <a:pPr algn="ctr" defTabSz="1218987">
              <a:defRPr/>
            </a:pPr>
            <a:r>
              <a:rPr lang="en-US" sz="1400" b="1" cap="all">
                <a:solidFill>
                  <a:prstClr val="white"/>
                </a:solidFill>
                <a:effectLst>
                  <a:outerShdw blurRad="38100" dist="38100" dir="2700000" algn="tl">
                    <a:srgbClr val="000000">
                      <a:alpha val="43137"/>
                    </a:srgbClr>
                  </a:outerShdw>
                </a:effectLst>
                <a:latin typeface="Dosis" pitchFamily="2" charset="0"/>
              </a:rPr>
              <a:t>    Eligible</a:t>
            </a:r>
          </a:p>
        </p:txBody>
      </p:sp>
      <p:sp>
        <p:nvSpPr>
          <p:cNvPr id="34" name="Arrow: Right 33">
            <a:extLst>
              <a:ext uri="{FF2B5EF4-FFF2-40B4-BE49-F238E27FC236}">
                <a16:creationId xmlns:a16="http://schemas.microsoft.com/office/drawing/2014/main" id="{CAC8AF13-E48D-0052-281E-5851D38D50F7}"/>
              </a:ext>
            </a:extLst>
          </p:cNvPr>
          <p:cNvSpPr/>
          <p:nvPr/>
        </p:nvSpPr>
        <p:spPr>
          <a:xfrm rot="2306269">
            <a:off x="9033693" y="4893155"/>
            <a:ext cx="615641" cy="397097"/>
          </a:xfrm>
          <a:prstGeom prst="rightArrow">
            <a:avLst/>
          </a:prstGeom>
          <a:solidFill>
            <a:srgbClr val="980539"/>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defRPr/>
            </a:pPr>
            <a:endParaRPr lang="en-US" sz="2400">
              <a:solidFill>
                <a:prstClr val="white"/>
              </a:solidFill>
              <a:latin typeface="Calibri" panose="020F0502020204030204"/>
            </a:endParaRPr>
          </a:p>
        </p:txBody>
      </p:sp>
      <p:sp>
        <p:nvSpPr>
          <p:cNvPr id="35" name="TextBox 34">
            <a:extLst>
              <a:ext uri="{FF2B5EF4-FFF2-40B4-BE49-F238E27FC236}">
                <a16:creationId xmlns:a16="http://schemas.microsoft.com/office/drawing/2014/main" id="{9B806C53-8B48-B6FA-5546-C18E9728943D}"/>
              </a:ext>
            </a:extLst>
          </p:cNvPr>
          <p:cNvSpPr txBox="1"/>
          <p:nvPr/>
        </p:nvSpPr>
        <p:spPr>
          <a:xfrm>
            <a:off x="7432019" y="4462506"/>
            <a:ext cx="1712630" cy="738664"/>
          </a:xfrm>
          <a:prstGeom prst="rect">
            <a:avLst/>
          </a:prstGeom>
          <a:solidFill>
            <a:srgbClr val="980539"/>
          </a:solidFill>
          <a:ln>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1218987"/>
            <a:r>
              <a:rPr lang="en-US" sz="1400" b="1" cap="all" dirty="0">
                <a:solidFill>
                  <a:prstClr val="white"/>
                </a:solidFill>
                <a:effectLst>
                  <a:outerShdw blurRad="38100" dist="38100" dir="2700000" algn="tl">
                    <a:srgbClr val="000000">
                      <a:alpha val="43137"/>
                    </a:srgbClr>
                  </a:outerShdw>
                </a:effectLst>
                <a:latin typeface="Dosis" pitchFamily="2" charset="0"/>
              </a:rPr>
              <a:t>Signature Type</a:t>
            </a:r>
          </a:p>
          <a:p>
            <a:pPr algn="ctr" defTabSz="1218987"/>
            <a:r>
              <a:rPr lang="en-US" sz="1400" cap="all" dirty="0">
                <a:solidFill>
                  <a:prstClr val="white"/>
                </a:solidFill>
                <a:effectLst>
                  <a:outerShdw blurRad="38100" dist="38100" dir="2700000" algn="tl">
                    <a:srgbClr val="000000">
                      <a:alpha val="43137"/>
                    </a:srgbClr>
                  </a:outerShdw>
                </a:effectLst>
                <a:latin typeface="Dosis" pitchFamily="2" charset="0"/>
              </a:rPr>
              <a:t>Leave as</a:t>
            </a:r>
          </a:p>
          <a:p>
            <a:pPr algn="ctr" defTabSz="1218987"/>
            <a:r>
              <a:rPr lang="en-US" sz="1400" cap="all" dirty="0">
                <a:solidFill>
                  <a:prstClr val="white"/>
                </a:solidFill>
                <a:effectLst>
                  <a:outerShdw blurRad="38100" dist="38100" dir="2700000" algn="tl">
                    <a:srgbClr val="000000">
                      <a:alpha val="43137"/>
                    </a:srgbClr>
                  </a:outerShdw>
                </a:effectLst>
                <a:latin typeface="Dosis" pitchFamily="2" charset="0"/>
              </a:rPr>
              <a:t>Verbal Consent</a:t>
            </a:r>
          </a:p>
        </p:txBody>
      </p:sp>
    </p:spTree>
    <p:extLst>
      <p:ext uri="{BB962C8B-B14F-4D97-AF65-F5344CB8AC3E}">
        <p14:creationId xmlns:p14="http://schemas.microsoft.com/office/powerpoint/2010/main" val="20463211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900" decel="100000" fill="hold"/>
                                        <p:tgtEl>
                                          <p:spTgt spid="1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900" decel="100000" fill="hold"/>
                                        <p:tgtEl>
                                          <p:spTgt spid="1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anim calcmode="lin" valueType="num">
                                      <p:cBhvr>
                                        <p:cTn id="41" dur="1000" fill="hold"/>
                                        <p:tgtEl>
                                          <p:spTgt spid="31"/>
                                        </p:tgtEl>
                                        <p:attrNameLst>
                                          <p:attrName>ppt_x</p:attrName>
                                        </p:attrNameLst>
                                      </p:cBhvr>
                                      <p:tavLst>
                                        <p:tav tm="0">
                                          <p:val>
                                            <p:strVal val="#ppt_x"/>
                                          </p:val>
                                        </p:tav>
                                        <p:tav tm="100000">
                                          <p:val>
                                            <p:strVal val="#ppt_x"/>
                                          </p:val>
                                        </p:tav>
                                      </p:tavLst>
                                    </p:anim>
                                    <p:anim calcmode="lin" valueType="num">
                                      <p:cBhvr>
                                        <p:cTn id="42" dur="1000" fill="hold"/>
                                        <p:tgtEl>
                                          <p:spTgt spid="3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anim calcmode="lin" valueType="num">
                                      <p:cBhvr>
                                        <p:cTn id="46" dur="1000" fill="hold"/>
                                        <p:tgtEl>
                                          <p:spTgt spid="32"/>
                                        </p:tgtEl>
                                        <p:attrNameLst>
                                          <p:attrName>ppt_x</p:attrName>
                                        </p:attrNameLst>
                                      </p:cBhvr>
                                      <p:tavLst>
                                        <p:tav tm="0">
                                          <p:val>
                                            <p:strVal val="#ppt_x"/>
                                          </p:val>
                                        </p:tav>
                                        <p:tav tm="100000">
                                          <p:val>
                                            <p:strVal val="#ppt_x"/>
                                          </p:val>
                                        </p:tav>
                                      </p:tavLst>
                                    </p:anim>
                                    <p:anim calcmode="lin" valueType="num">
                                      <p:cBhvr>
                                        <p:cTn id="47" dur="1000" fill="hold"/>
                                        <p:tgtEl>
                                          <p:spTgt spid="32"/>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0"/>
                                        <p:tgtEl>
                                          <p:spTgt spid="23"/>
                                        </p:tgtEl>
                                      </p:cBhvr>
                                    </p:animEffect>
                                    <p:anim calcmode="lin" valueType="num">
                                      <p:cBhvr>
                                        <p:cTn id="63" dur="1000" fill="hold"/>
                                        <p:tgtEl>
                                          <p:spTgt spid="23"/>
                                        </p:tgtEl>
                                        <p:attrNameLst>
                                          <p:attrName>ppt_x</p:attrName>
                                        </p:attrNameLst>
                                      </p:cBhvr>
                                      <p:tavLst>
                                        <p:tav tm="0">
                                          <p:val>
                                            <p:strVal val="#ppt_x"/>
                                          </p:val>
                                        </p:tav>
                                        <p:tav tm="100000">
                                          <p:val>
                                            <p:strVal val="#ppt_x"/>
                                          </p:val>
                                        </p:tav>
                                      </p:tavLst>
                                    </p:anim>
                                    <p:anim calcmode="lin" valueType="num">
                                      <p:cBhvr>
                                        <p:cTn id="64" dur="1000" fill="hold"/>
                                        <p:tgtEl>
                                          <p:spTgt spid="23"/>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1000"/>
                                        <p:tgtEl>
                                          <p:spTgt spid="25"/>
                                        </p:tgtEl>
                                      </p:cBhvr>
                                    </p:animEffect>
                                    <p:anim calcmode="lin" valueType="num">
                                      <p:cBhvr>
                                        <p:cTn id="73" dur="1000" fill="hold"/>
                                        <p:tgtEl>
                                          <p:spTgt spid="25"/>
                                        </p:tgtEl>
                                        <p:attrNameLst>
                                          <p:attrName>ppt_x</p:attrName>
                                        </p:attrNameLst>
                                      </p:cBhvr>
                                      <p:tavLst>
                                        <p:tav tm="0">
                                          <p:val>
                                            <p:strVal val="#ppt_x"/>
                                          </p:val>
                                        </p:tav>
                                        <p:tav tm="100000">
                                          <p:val>
                                            <p:strVal val="#ppt_x"/>
                                          </p:val>
                                        </p:tav>
                                      </p:tavLst>
                                    </p:anim>
                                    <p:anim calcmode="lin" valueType="num">
                                      <p:cBhvr>
                                        <p:cTn id="7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p:cTn id="79" dur="1000" fill="hold"/>
                                        <p:tgtEl>
                                          <p:spTgt spid="35"/>
                                        </p:tgtEl>
                                        <p:attrNameLst>
                                          <p:attrName>ppt_w</p:attrName>
                                        </p:attrNameLst>
                                      </p:cBhvr>
                                      <p:tavLst>
                                        <p:tav tm="0">
                                          <p:val>
                                            <p:fltVal val="0"/>
                                          </p:val>
                                        </p:tav>
                                        <p:tav tm="100000">
                                          <p:val>
                                            <p:strVal val="#ppt_w"/>
                                          </p:val>
                                        </p:tav>
                                      </p:tavLst>
                                    </p:anim>
                                    <p:anim calcmode="lin" valueType="num">
                                      <p:cBhvr>
                                        <p:cTn id="80" dur="1000" fill="hold"/>
                                        <p:tgtEl>
                                          <p:spTgt spid="35"/>
                                        </p:tgtEl>
                                        <p:attrNameLst>
                                          <p:attrName>ppt_h</p:attrName>
                                        </p:attrNameLst>
                                      </p:cBhvr>
                                      <p:tavLst>
                                        <p:tav tm="0">
                                          <p:val>
                                            <p:fltVal val="0"/>
                                          </p:val>
                                        </p:tav>
                                        <p:tav tm="100000">
                                          <p:val>
                                            <p:strVal val="#ppt_h"/>
                                          </p:val>
                                        </p:tav>
                                      </p:tavLst>
                                    </p:anim>
                                    <p:anim calcmode="lin" valueType="num">
                                      <p:cBhvr>
                                        <p:cTn id="81"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35"/>
                                        </p:tgtEl>
                                        <p:attrNameLst>
                                          <p:attrName>ppt_y</p:attrName>
                                        </p:attrNameLst>
                                      </p:cBhvr>
                                      <p:tavLst>
                                        <p:tav tm="0" fmla="#ppt_y+(sin(-2*pi*(1-$))*-#ppt_x+cos(-2*pi*(1-$))*(1-#ppt_y))*(1-$)">
                                          <p:val>
                                            <p:fltVal val="0"/>
                                          </p:val>
                                        </p:tav>
                                        <p:tav tm="100000">
                                          <p:val>
                                            <p:fltVal val="1"/>
                                          </p:val>
                                        </p:tav>
                                      </p:tavLst>
                                    </p:anim>
                                  </p:childTnLst>
                                </p:cTn>
                              </p:par>
                              <p:par>
                                <p:cTn id="83" presetID="15" presetClass="entr" presetSubtype="0"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1000" fill="hold"/>
                                        <p:tgtEl>
                                          <p:spTgt spid="34"/>
                                        </p:tgtEl>
                                        <p:attrNameLst>
                                          <p:attrName>ppt_w</p:attrName>
                                        </p:attrNameLst>
                                      </p:cBhvr>
                                      <p:tavLst>
                                        <p:tav tm="0">
                                          <p:val>
                                            <p:fltVal val="0"/>
                                          </p:val>
                                        </p:tav>
                                        <p:tav tm="100000">
                                          <p:val>
                                            <p:strVal val="#ppt_w"/>
                                          </p:val>
                                        </p:tav>
                                      </p:tavLst>
                                    </p:anim>
                                    <p:anim calcmode="lin" valueType="num">
                                      <p:cBhvr>
                                        <p:cTn id="86" dur="1000" fill="hold"/>
                                        <p:tgtEl>
                                          <p:spTgt spid="34"/>
                                        </p:tgtEl>
                                        <p:attrNameLst>
                                          <p:attrName>ppt_h</p:attrName>
                                        </p:attrNameLst>
                                      </p:cBhvr>
                                      <p:tavLst>
                                        <p:tav tm="0">
                                          <p:val>
                                            <p:fltVal val="0"/>
                                          </p:val>
                                        </p:tav>
                                        <p:tav tm="100000">
                                          <p:val>
                                            <p:strVal val="#ppt_h"/>
                                          </p:val>
                                        </p:tav>
                                      </p:tavLst>
                                    </p:anim>
                                    <p:anim calcmode="lin" valueType="num">
                                      <p:cBhvr>
                                        <p:cTn id="87"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500"/>
                                        <p:tgtEl>
                                          <p:spTgt spid="2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fade">
                                      <p:cBhvr>
                                        <p:cTn id="9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8" grpId="0" animBg="1"/>
      <p:bldP spid="29" grpId="0" animBg="1"/>
      <p:bldP spid="30" grpId="0" animBg="1"/>
      <p:bldP spid="31" grpId="0" animBg="1"/>
      <p:bldP spid="32" grpId="0" animBg="1"/>
      <p:bldP spid="33" grpId="0" animBg="1"/>
      <p:bldP spid="15" grpId="0" animBg="1"/>
      <p:bldP spid="14" grpId="0" animBg="1"/>
      <p:bldP spid="19" grpId="0" animBg="1"/>
      <p:bldP spid="18" grpId="0" animBg="1"/>
      <p:bldP spid="34"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981A9FF-92C9-28B5-707C-EAEBD19520D4}"/>
              </a:ext>
            </a:extLst>
          </p:cNvPr>
          <p:cNvPicPr>
            <a:picLocks noChangeAspect="1"/>
          </p:cNvPicPr>
          <p:nvPr/>
        </p:nvPicPr>
        <p:blipFill>
          <a:blip r:embed="rId4"/>
          <a:stretch>
            <a:fillRect/>
          </a:stretch>
        </p:blipFill>
        <p:spPr>
          <a:xfrm>
            <a:off x="468523" y="1083032"/>
            <a:ext cx="5816295" cy="5649408"/>
          </a:xfrm>
          <a:prstGeom prst="rect">
            <a:avLst/>
          </a:prstGeom>
        </p:spPr>
      </p:pic>
      <p:sp>
        <p:nvSpPr>
          <p:cNvPr id="5" name="Title 4"/>
          <p:cNvSpPr>
            <a:spLocks noGrp="1"/>
          </p:cNvSpPr>
          <p:nvPr>
            <p:ph type="title"/>
          </p:nvPr>
        </p:nvSpPr>
        <p:spPr>
          <a:xfrm>
            <a:off x="383145" y="-77674"/>
            <a:ext cx="10512862" cy="1325563"/>
          </a:xfrm>
        </p:spPr>
        <p:txBody>
          <a:bodyPr>
            <a:normAutofit/>
          </a:bodyPr>
          <a:lstStyle/>
          <a:p>
            <a:r>
              <a:rPr lang="en-US" sz="4800" b="1" cap="all" dirty="0">
                <a:solidFill>
                  <a:schemeClr val="bg1"/>
                </a:solidFill>
                <a:effectLst>
                  <a:outerShdw blurRad="38100" dist="38100" dir="2700000" algn="tl">
                    <a:srgbClr val="000000">
                      <a:alpha val="43137"/>
                    </a:srgbClr>
                  </a:outerShdw>
                </a:effectLst>
                <a:latin typeface="Dosis ExtraBold" pitchFamily="2" charset="0"/>
                <a:ea typeface="Open Sans" panose="020B0606030504020204" pitchFamily="34" charset="0"/>
                <a:cs typeface="Open Sans" panose="020B0606030504020204" pitchFamily="34" charset="0"/>
              </a:rPr>
              <a:t>Notes page </a:t>
            </a:r>
            <a:r>
              <a:rPr lang="en-US" sz="2000" i="1" cap="all" dirty="0">
                <a:solidFill>
                  <a:schemeClr val="bg1"/>
                </a:solidFill>
                <a:effectLst>
                  <a:outerShdw blurRad="38100" dist="38100" dir="2700000" algn="tl">
                    <a:srgbClr val="000000">
                      <a:alpha val="43137"/>
                    </a:srgbClr>
                  </a:outerShdw>
                </a:effectLst>
                <a:latin typeface="Dosis" pitchFamily="2" charset="0"/>
                <a:ea typeface="Open Sans" panose="020B0606030504020204" pitchFamily="34" charset="0"/>
                <a:cs typeface="Open Sans" panose="020B0606030504020204" pitchFamily="34" charset="0"/>
              </a:rPr>
              <a:t>You must click on the Notes Tab to  go to this page</a:t>
            </a:r>
            <a:endParaRPr lang="en-US" sz="2000" b="1" cap="all" dirty="0">
              <a:solidFill>
                <a:schemeClr val="bg1"/>
              </a:solidFill>
              <a:effectLst>
                <a:outerShdw blurRad="38100" dist="38100" dir="2700000" algn="tl">
                  <a:srgbClr val="000000">
                    <a:alpha val="43137"/>
                  </a:srgbClr>
                </a:outerShdw>
              </a:effectLst>
              <a:latin typeface="Dosis ExtraBold" pitchFamily="2" charset="0"/>
              <a:ea typeface="Open Sans" panose="020B0606030504020204" pitchFamily="34" charset="0"/>
              <a:cs typeface="Open Sans" panose="020B0606030504020204" pitchFamily="34" charset="0"/>
            </a:endParaRPr>
          </a:p>
        </p:txBody>
      </p:sp>
      <p:sp>
        <p:nvSpPr>
          <p:cNvPr id="3" name="Slide Number Placeholder 2"/>
          <p:cNvSpPr>
            <a:spLocks noGrp="1"/>
          </p:cNvSpPr>
          <p:nvPr>
            <p:ph type="sldNum" sz="quarter" idx="12"/>
          </p:nvPr>
        </p:nvSpPr>
        <p:spPr/>
        <p:txBody>
          <a:bodyPr/>
          <a:lstStyle/>
          <a:p>
            <a:pPr defTabSz="1218987"/>
            <a:fld id="{34C99D79-8A4B-4031-B1E0-AF26F8EDF2BC}" type="slidenum">
              <a:rPr lang="en-US">
                <a:solidFill>
                  <a:prstClr val="black">
                    <a:tint val="75000"/>
                  </a:prstClr>
                </a:solidFill>
                <a:latin typeface="Calibri" panose="020F0502020204030204"/>
              </a:rPr>
              <a:pPr defTabSz="1218987"/>
              <a:t>7</a:t>
            </a:fld>
            <a:endParaRPr lang="en-US">
              <a:solidFill>
                <a:prstClr val="black">
                  <a:tint val="75000"/>
                </a:prstClr>
              </a:solidFill>
              <a:latin typeface="Calibri" panose="020F0502020204030204"/>
            </a:endParaRPr>
          </a:p>
        </p:txBody>
      </p:sp>
      <p:sp>
        <p:nvSpPr>
          <p:cNvPr id="7" name="Rectangle 6">
            <a:extLst>
              <a:ext uri="{FF2B5EF4-FFF2-40B4-BE49-F238E27FC236}">
                <a16:creationId xmlns:a16="http://schemas.microsoft.com/office/drawing/2014/main" id="{4E91AD9A-9D01-AD40-BAD8-E46947FECC77}"/>
              </a:ext>
            </a:extLst>
          </p:cNvPr>
          <p:cNvSpPr/>
          <p:nvPr/>
        </p:nvSpPr>
        <p:spPr>
          <a:xfrm>
            <a:off x="1588" y="0"/>
            <a:ext cx="303212" cy="6858000"/>
          </a:xfrm>
          <a:prstGeom prst="rect">
            <a:avLst/>
          </a:prstGeom>
          <a:solidFill>
            <a:srgbClr val="55BA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srgbClr val="DC4064"/>
              </a:solidFill>
              <a:latin typeface="Calibri" panose="020F0502020204030204"/>
            </a:endParaRPr>
          </a:p>
        </p:txBody>
      </p:sp>
      <p:sp>
        <p:nvSpPr>
          <p:cNvPr id="10" name="Arrow: Right 9">
            <a:extLst>
              <a:ext uri="{FF2B5EF4-FFF2-40B4-BE49-F238E27FC236}">
                <a16:creationId xmlns:a16="http://schemas.microsoft.com/office/drawing/2014/main" id="{E7CB3AE7-4B41-F90B-C285-5185AFCEFBDE}"/>
              </a:ext>
            </a:extLst>
          </p:cNvPr>
          <p:cNvSpPr/>
          <p:nvPr/>
        </p:nvSpPr>
        <p:spPr>
          <a:xfrm rot="8855250">
            <a:off x="4861760" y="2022041"/>
            <a:ext cx="844723" cy="371291"/>
          </a:xfrm>
          <a:prstGeom prst="rightArrow">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8987"/>
            <a:endParaRPr lang="en-US" sz="2400">
              <a:solidFill>
                <a:prstClr val="white"/>
              </a:solidFill>
              <a:latin typeface="Calibri" panose="020F0502020204030204"/>
            </a:endParaRPr>
          </a:p>
        </p:txBody>
      </p:sp>
      <p:sp>
        <p:nvSpPr>
          <p:cNvPr id="13" name="TextBox 12">
            <a:extLst>
              <a:ext uri="{FF2B5EF4-FFF2-40B4-BE49-F238E27FC236}">
                <a16:creationId xmlns:a16="http://schemas.microsoft.com/office/drawing/2014/main" id="{71AE7FD7-F9E7-9776-1FC8-3DF31552E1F3}"/>
              </a:ext>
            </a:extLst>
          </p:cNvPr>
          <p:cNvSpPr txBox="1"/>
          <p:nvPr/>
        </p:nvSpPr>
        <p:spPr>
          <a:xfrm>
            <a:off x="5118409" y="1562961"/>
            <a:ext cx="1053841" cy="523220"/>
          </a:xfrm>
          <a:prstGeom prst="rect">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defTabSz="1218987"/>
            <a:r>
              <a:rPr lang="en-US" sz="1400" b="1" cap="all">
                <a:solidFill>
                  <a:prstClr val="white"/>
                </a:solidFill>
                <a:effectLst>
                  <a:outerShdw blurRad="38100" dist="38100" dir="2700000" algn="tl">
                    <a:srgbClr val="000000">
                      <a:alpha val="43137"/>
                    </a:srgbClr>
                  </a:outerShdw>
                </a:effectLst>
                <a:latin typeface="Dosis" pitchFamily="2" charset="0"/>
              </a:rPr>
              <a:t>Notes Tab is in Blue</a:t>
            </a:r>
          </a:p>
        </p:txBody>
      </p:sp>
      <p:pic>
        <p:nvPicPr>
          <p:cNvPr id="17" name="Picture 16">
            <a:extLst>
              <a:ext uri="{FF2B5EF4-FFF2-40B4-BE49-F238E27FC236}">
                <a16:creationId xmlns:a16="http://schemas.microsoft.com/office/drawing/2014/main" id="{0DD96FDB-FBD5-8599-21C4-662B62CA03CF}"/>
              </a:ext>
            </a:extLst>
          </p:cNvPr>
          <p:cNvPicPr>
            <a:picLocks noChangeAspect="1"/>
          </p:cNvPicPr>
          <p:nvPr/>
        </p:nvPicPr>
        <p:blipFill>
          <a:blip r:embed="rId5"/>
          <a:stretch>
            <a:fillRect/>
          </a:stretch>
        </p:blipFill>
        <p:spPr>
          <a:xfrm>
            <a:off x="6410828" y="1083033"/>
            <a:ext cx="5653497" cy="5532437"/>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pic>
      <p:sp>
        <p:nvSpPr>
          <p:cNvPr id="18" name="Arrow: Right 17">
            <a:extLst>
              <a:ext uri="{FF2B5EF4-FFF2-40B4-BE49-F238E27FC236}">
                <a16:creationId xmlns:a16="http://schemas.microsoft.com/office/drawing/2014/main" id="{AD15A70F-1CAF-6364-D5F0-3C46AAC4F5E0}"/>
              </a:ext>
            </a:extLst>
          </p:cNvPr>
          <p:cNvSpPr/>
          <p:nvPr/>
        </p:nvSpPr>
        <p:spPr>
          <a:xfrm rot="5400000">
            <a:off x="8741929" y="1588543"/>
            <a:ext cx="844723" cy="371291"/>
          </a:xfrm>
          <a:prstGeom prst="rightArrow">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defTabSz="1218987"/>
            <a:endParaRPr lang="en-US" sz="2400">
              <a:solidFill>
                <a:prstClr val="white"/>
              </a:solidFill>
              <a:latin typeface="Calibri" panose="020F0502020204030204"/>
            </a:endParaRPr>
          </a:p>
        </p:txBody>
      </p:sp>
      <p:sp>
        <p:nvSpPr>
          <p:cNvPr id="19" name="TextBox 18">
            <a:extLst>
              <a:ext uri="{FF2B5EF4-FFF2-40B4-BE49-F238E27FC236}">
                <a16:creationId xmlns:a16="http://schemas.microsoft.com/office/drawing/2014/main" id="{59ACBFA8-6FFC-B983-ADAE-3E22EA143776}"/>
              </a:ext>
            </a:extLst>
          </p:cNvPr>
          <p:cNvSpPr txBox="1"/>
          <p:nvPr/>
        </p:nvSpPr>
        <p:spPr>
          <a:xfrm>
            <a:off x="8499495" y="1051847"/>
            <a:ext cx="1476160" cy="523220"/>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defTabSz="1218987"/>
            <a:r>
              <a:rPr lang="en-US" sz="1400" b="1" cap="all">
                <a:solidFill>
                  <a:prstClr val="white"/>
                </a:solidFill>
                <a:effectLst>
                  <a:outerShdw blurRad="38100" dist="38100" dir="2700000" algn="tl">
                    <a:srgbClr val="000000">
                      <a:alpha val="43137"/>
                    </a:srgbClr>
                  </a:outerShdw>
                </a:effectLst>
                <a:latin typeface="Dosis" pitchFamily="2" charset="0"/>
              </a:rPr>
              <a:t>Enter in New Notes here</a:t>
            </a:r>
          </a:p>
        </p:txBody>
      </p:sp>
      <p:sp>
        <p:nvSpPr>
          <p:cNvPr id="2" name="Arrow: Right 1">
            <a:extLst>
              <a:ext uri="{FF2B5EF4-FFF2-40B4-BE49-F238E27FC236}">
                <a16:creationId xmlns:a16="http://schemas.microsoft.com/office/drawing/2014/main" id="{6FB476F1-082D-A8DC-C884-0AB7FA9AF216}"/>
              </a:ext>
            </a:extLst>
          </p:cNvPr>
          <p:cNvSpPr/>
          <p:nvPr/>
        </p:nvSpPr>
        <p:spPr>
          <a:xfrm rot="20498859">
            <a:off x="9776901" y="3402282"/>
            <a:ext cx="615641" cy="397097"/>
          </a:xfrm>
          <a:prstGeom prst="rightArrow">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defTabSz="1218987"/>
            <a:endParaRPr lang="en-US" sz="2400">
              <a:solidFill>
                <a:prstClr val="white"/>
              </a:solidFill>
              <a:latin typeface="Calibri" panose="020F0502020204030204"/>
            </a:endParaRPr>
          </a:p>
        </p:txBody>
      </p:sp>
      <p:sp>
        <p:nvSpPr>
          <p:cNvPr id="4" name="TextBox 3">
            <a:extLst>
              <a:ext uri="{FF2B5EF4-FFF2-40B4-BE49-F238E27FC236}">
                <a16:creationId xmlns:a16="http://schemas.microsoft.com/office/drawing/2014/main" id="{89F8A0B5-022E-F680-131F-B1DC0EB07C8F}"/>
              </a:ext>
            </a:extLst>
          </p:cNvPr>
          <p:cNvSpPr txBox="1"/>
          <p:nvPr/>
        </p:nvSpPr>
        <p:spPr>
          <a:xfrm rot="17883">
            <a:off x="8823794" y="3533668"/>
            <a:ext cx="1112542" cy="307777"/>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defTabSz="1218987"/>
            <a:r>
              <a:rPr lang="en-US" sz="1400" b="1" cap="all">
                <a:solidFill>
                  <a:prstClr val="white"/>
                </a:solidFill>
                <a:effectLst>
                  <a:outerShdw blurRad="38100" dist="38100" dir="2700000" algn="tl">
                    <a:srgbClr val="000000">
                      <a:alpha val="43137"/>
                    </a:srgbClr>
                  </a:outerShdw>
                </a:effectLst>
                <a:latin typeface="Dosis" pitchFamily="2" charset="0"/>
              </a:rPr>
              <a:t>Click Save</a:t>
            </a:r>
          </a:p>
        </p:txBody>
      </p:sp>
      <p:sp>
        <p:nvSpPr>
          <p:cNvPr id="6" name="Arrow: Right 5">
            <a:extLst>
              <a:ext uri="{FF2B5EF4-FFF2-40B4-BE49-F238E27FC236}">
                <a16:creationId xmlns:a16="http://schemas.microsoft.com/office/drawing/2014/main" id="{1E97E7A3-FD57-86E0-B85C-2A39FEF88FDF}"/>
              </a:ext>
            </a:extLst>
          </p:cNvPr>
          <p:cNvSpPr/>
          <p:nvPr/>
        </p:nvSpPr>
        <p:spPr>
          <a:xfrm rot="5400000">
            <a:off x="7198927" y="2358579"/>
            <a:ext cx="615641" cy="397097"/>
          </a:xfrm>
          <a:prstGeom prst="rightArrow">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defTabSz="1218987"/>
            <a:endParaRPr lang="en-US" sz="2400">
              <a:solidFill>
                <a:prstClr val="white"/>
              </a:solidFill>
              <a:latin typeface="Calibri" panose="020F0502020204030204"/>
            </a:endParaRPr>
          </a:p>
        </p:txBody>
      </p:sp>
      <p:sp>
        <p:nvSpPr>
          <p:cNvPr id="8" name="TextBox 7">
            <a:extLst>
              <a:ext uri="{FF2B5EF4-FFF2-40B4-BE49-F238E27FC236}">
                <a16:creationId xmlns:a16="http://schemas.microsoft.com/office/drawing/2014/main" id="{0CF67238-0D50-8F89-B006-A7218B6295A8}"/>
              </a:ext>
            </a:extLst>
          </p:cNvPr>
          <p:cNvSpPr txBox="1"/>
          <p:nvPr/>
        </p:nvSpPr>
        <p:spPr>
          <a:xfrm>
            <a:off x="6782720" y="1824571"/>
            <a:ext cx="1525289" cy="523220"/>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defTabSz="1218987"/>
            <a:r>
              <a:rPr lang="en-US" sz="1400" b="1" cap="all">
                <a:solidFill>
                  <a:prstClr val="white"/>
                </a:solidFill>
                <a:effectLst>
                  <a:outerShdw blurRad="38100" dist="38100" dir="2700000" algn="tl">
                    <a:srgbClr val="000000">
                      <a:alpha val="43137"/>
                    </a:srgbClr>
                  </a:outerShdw>
                </a:effectLst>
                <a:latin typeface="Dosis" pitchFamily="2" charset="0"/>
              </a:rPr>
              <a:t>Check this Box to Set Alert</a:t>
            </a:r>
          </a:p>
        </p:txBody>
      </p:sp>
      <p:pic>
        <p:nvPicPr>
          <p:cNvPr id="9" name="Picture 8">
            <a:extLst>
              <a:ext uri="{FF2B5EF4-FFF2-40B4-BE49-F238E27FC236}">
                <a16:creationId xmlns:a16="http://schemas.microsoft.com/office/drawing/2014/main" id="{74B720EB-F808-A34C-8C0D-54E6A5C1A7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367" t="21416" r="53527" b="21722"/>
          <a:stretch/>
        </p:blipFill>
        <p:spPr>
          <a:xfrm>
            <a:off x="10855450" y="178324"/>
            <a:ext cx="953406" cy="1193276"/>
          </a:xfrm>
          <a:prstGeom prst="rect">
            <a:avLst/>
          </a:prstGeom>
        </p:spPr>
      </p:pic>
      <p:sp>
        <p:nvSpPr>
          <p:cNvPr id="11" name="Arrow: Right 10">
            <a:extLst>
              <a:ext uri="{FF2B5EF4-FFF2-40B4-BE49-F238E27FC236}">
                <a16:creationId xmlns:a16="http://schemas.microsoft.com/office/drawing/2014/main" id="{970EF417-F436-2BD7-3C69-3EB509B7353E}"/>
              </a:ext>
            </a:extLst>
          </p:cNvPr>
          <p:cNvSpPr/>
          <p:nvPr/>
        </p:nvSpPr>
        <p:spPr>
          <a:xfrm>
            <a:off x="4671501" y="3200401"/>
            <a:ext cx="615641" cy="397097"/>
          </a:xfrm>
          <a:prstGeom prst="rightArrow">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defTabSz="1218987"/>
            <a:endParaRPr lang="en-US" sz="2400">
              <a:solidFill>
                <a:prstClr val="white"/>
              </a:solidFill>
              <a:latin typeface="Calibri" panose="020F0502020204030204"/>
            </a:endParaRPr>
          </a:p>
        </p:txBody>
      </p:sp>
      <p:sp>
        <p:nvSpPr>
          <p:cNvPr id="16" name="TextBox 15">
            <a:extLst>
              <a:ext uri="{FF2B5EF4-FFF2-40B4-BE49-F238E27FC236}">
                <a16:creationId xmlns:a16="http://schemas.microsoft.com/office/drawing/2014/main" id="{4FD7B4E5-84AA-5DDC-29C2-7389D4B71779}"/>
              </a:ext>
            </a:extLst>
          </p:cNvPr>
          <p:cNvSpPr txBox="1"/>
          <p:nvPr/>
        </p:nvSpPr>
        <p:spPr>
          <a:xfrm rot="17883">
            <a:off x="3714715" y="3050889"/>
            <a:ext cx="1112542" cy="738664"/>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defTabSz="1218987"/>
            <a:r>
              <a:rPr lang="en-US" sz="1400" b="1" cap="all">
                <a:solidFill>
                  <a:prstClr val="white"/>
                </a:solidFill>
                <a:effectLst>
                  <a:outerShdw blurRad="38100" dist="38100" dir="2700000" algn="tl">
                    <a:srgbClr val="000000">
                      <a:alpha val="43137"/>
                    </a:srgbClr>
                  </a:outerShdw>
                </a:effectLst>
                <a:latin typeface="Dosis" pitchFamily="2" charset="0"/>
              </a:rPr>
              <a:t>Click  Here Create new Note</a:t>
            </a:r>
          </a:p>
        </p:txBody>
      </p:sp>
    </p:spTree>
    <p:extLst>
      <p:ext uri="{BB962C8B-B14F-4D97-AF65-F5344CB8AC3E}">
        <p14:creationId xmlns:p14="http://schemas.microsoft.com/office/powerpoint/2010/main" val="39290309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900" decel="100000" fill="hold"/>
                                        <p:tgtEl>
                                          <p:spTgt spid="1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900" decel="100000" fill="hold"/>
                                        <p:tgtEl>
                                          <p:spTgt spid="1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900" decel="100000" fill="hold"/>
                                        <p:tgtEl>
                                          <p:spTgt spid="4"/>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strVal val="#ppt_x"/>
                                          </p:val>
                                        </p:tav>
                                        <p:tav tm="100000">
                                          <p:val>
                                            <p:strVal val="#ppt_x"/>
                                          </p:val>
                                        </p:tav>
                                      </p:tavLst>
                                    </p:anim>
                                    <p:anim calcmode="lin" valueType="num">
                                      <p:cBhvr>
                                        <p:cTn id="58" dur="900" decel="100000" fill="hold"/>
                                        <p:tgtEl>
                                          <p:spTgt spid="2"/>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8" grpId="0" animBg="1"/>
      <p:bldP spid="19" grpId="0" animBg="1"/>
      <p:bldP spid="2" grpId="0" animBg="1"/>
      <p:bldP spid="4" grpId="0" animBg="1"/>
      <p:bldP spid="6" grpId="0" animBg="1"/>
      <p:bldP spid="8" grpId="0" animBg="1"/>
      <p:bldP spid="11"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DCC85-B443-0A6A-8264-11DDC77E926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0BC7CD2-F629-B538-23D4-3627B79C0C81}"/>
              </a:ext>
            </a:extLst>
          </p:cNvPr>
          <p:cNvSpPr/>
          <p:nvPr/>
        </p:nvSpPr>
        <p:spPr>
          <a:xfrm>
            <a:off x="1588" y="0"/>
            <a:ext cx="303212" cy="6858000"/>
          </a:xfrm>
          <a:prstGeom prst="rect">
            <a:avLst/>
          </a:prstGeom>
          <a:solidFill>
            <a:srgbClr val="F4436D"/>
          </a:solidFill>
          <a:ln>
            <a:solidFill>
              <a:srgbClr val="F44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srgbClr val="55BA47"/>
              </a:solidFill>
              <a:latin typeface="Calibri" panose="020F0502020204030204"/>
            </a:endParaRPr>
          </a:p>
        </p:txBody>
      </p:sp>
      <p:sp>
        <p:nvSpPr>
          <p:cNvPr id="2" name="Title 1">
            <a:extLst>
              <a:ext uri="{FF2B5EF4-FFF2-40B4-BE49-F238E27FC236}">
                <a16:creationId xmlns:a16="http://schemas.microsoft.com/office/drawing/2014/main" id="{F48D880F-1ACA-D8EA-1A49-76EB14636E4E}"/>
              </a:ext>
            </a:extLst>
          </p:cNvPr>
          <p:cNvSpPr>
            <a:spLocks noGrp="1"/>
          </p:cNvSpPr>
          <p:nvPr>
            <p:ph type="title"/>
          </p:nvPr>
        </p:nvSpPr>
        <p:spPr>
          <a:xfrm rot="20625141">
            <a:off x="615092" y="660863"/>
            <a:ext cx="2670362" cy="3290000"/>
          </a:xfrm>
        </p:spPr>
        <p:txBody>
          <a:bodyPr>
            <a:normAutofit/>
          </a:bodyPr>
          <a:lstStyle/>
          <a:p>
            <a:pPr algn="ctr"/>
            <a:r>
              <a:rPr lang="en-US" sz="4000" cap="all" dirty="0">
                <a:solidFill>
                  <a:srgbClr val="00B050"/>
                </a:solidFill>
                <a:latin typeface="Dosis ExtraBold" pitchFamily="2" charset="0"/>
              </a:rPr>
              <a:t>Standard New L2F</a:t>
            </a:r>
            <a:br>
              <a:rPr lang="en-US" sz="4000" cap="all" dirty="0">
                <a:solidFill>
                  <a:srgbClr val="00B050"/>
                </a:solidFill>
                <a:latin typeface="Dosis ExtraBold" pitchFamily="2" charset="0"/>
              </a:rPr>
            </a:br>
            <a:r>
              <a:rPr lang="en-US" sz="4000" cap="all" dirty="0">
                <a:solidFill>
                  <a:srgbClr val="00B050"/>
                </a:solidFill>
                <a:latin typeface="Dosis ExtraBold" pitchFamily="2" charset="0"/>
              </a:rPr>
              <a:t>Note</a:t>
            </a:r>
            <a:endParaRPr lang="en-US" sz="1800" cap="all" dirty="0">
              <a:solidFill>
                <a:srgbClr val="00B050"/>
              </a:solidFill>
              <a:latin typeface="Dosis ExtraBold" pitchFamily="2" charset="0"/>
            </a:endParaRPr>
          </a:p>
        </p:txBody>
      </p:sp>
      <p:sp>
        <p:nvSpPr>
          <p:cNvPr id="11" name="Slide Number Placeholder 2">
            <a:extLst>
              <a:ext uri="{FF2B5EF4-FFF2-40B4-BE49-F238E27FC236}">
                <a16:creationId xmlns:a16="http://schemas.microsoft.com/office/drawing/2014/main" id="{F6EB92AD-9A7B-4C8A-3285-87C9D1FF7350}"/>
              </a:ext>
            </a:extLst>
          </p:cNvPr>
          <p:cNvSpPr>
            <a:spLocks noGrp="1"/>
          </p:cNvSpPr>
          <p:nvPr>
            <p:ph type="sldNum" sz="quarter" idx="12"/>
          </p:nvPr>
        </p:nvSpPr>
        <p:spPr/>
        <p:txBody>
          <a:bodyPr/>
          <a:lstStyle/>
          <a:p>
            <a:pPr defTabSz="1218987"/>
            <a:fld id="{34C99D79-8A4B-4031-B1E0-AF26F8EDF2BC}" type="slidenum">
              <a:rPr lang="en-US">
                <a:solidFill>
                  <a:prstClr val="black">
                    <a:tint val="75000"/>
                  </a:prstClr>
                </a:solidFill>
                <a:latin typeface="Calibri" panose="020F0502020204030204"/>
              </a:rPr>
              <a:pPr defTabSz="1218987"/>
              <a:t>8</a:t>
            </a:fld>
            <a:endParaRPr lang="en-US">
              <a:solidFill>
                <a:prstClr val="black">
                  <a:tint val="75000"/>
                </a:prstClr>
              </a:solidFill>
              <a:latin typeface="Calibri" panose="020F0502020204030204"/>
            </a:endParaRPr>
          </a:p>
        </p:txBody>
      </p:sp>
      <p:pic>
        <p:nvPicPr>
          <p:cNvPr id="12" name="Picture 11">
            <a:extLst>
              <a:ext uri="{FF2B5EF4-FFF2-40B4-BE49-F238E27FC236}">
                <a16:creationId xmlns:a16="http://schemas.microsoft.com/office/drawing/2014/main" id="{63F16B16-54FA-DC16-5282-19B2F6E1B0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67" t="21416" r="53527" b="21722"/>
          <a:stretch/>
        </p:blipFill>
        <p:spPr>
          <a:xfrm>
            <a:off x="10855450" y="228137"/>
            <a:ext cx="953406" cy="1193276"/>
          </a:xfrm>
          <a:prstGeom prst="rect">
            <a:avLst/>
          </a:prstGeom>
        </p:spPr>
      </p:pic>
      <p:pic>
        <p:nvPicPr>
          <p:cNvPr id="5" name="Picture 4">
            <a:extLst>
              <a:ext uri="{FF2B5EF4-FFF2-40B4-BE49-F238E27FC236}">
                <a16:creationId xmlns:a16="http://schemas.microsoft.com/office/drawing/2014/main" id="{75FD87A7-567C-EFF3-3E6E-F4E89F43D36A}"/>
              </a:ext>
            </a:extLst>
          </p:cNvPr>
          <p:cNvPicPr>
            <a:picLocks noChangeAspect="1"/>
          </p:cNvPicPr>
          <p:nvPr/>
        </p:nvPicPr>
        <p:blipFill>
          <a:blip r:embed="rId4"/>
          <a:stretch>
            <a:fillRect/>
          </a:stretch>
        </p:blipFill>
        <p:spPr>
          <a:xfrm>
            <a:off x="3733800" y="1403351"/>
            <a:ext cx="7446500" cy="4953000"/>
          </a:xfrm>
          <a:prstGeom prst="rect">
            <a:avLst/>
          </a:prstGeom>
          <a:effectLst>
            <a:outerShdw blurRad="50800" dist="38100" dir="2700000" algn="tl" rotWithShape="0">
              <a:prstClr val="black">
                <a:alpha val="40000"/>
              </a:prstClr>
            </a:outerShdw>
          </a:effectLst>
        </p:spPr>
      </p:pic>
      <p:sp>
        <p:nvSpPr>
          <p:cNvPr id="9" name="Rectangle: Rounded Corners 8">
            <a:extLst>
              <a:ext uri="{FF2B5EF4-FFF2-40B4-BE49-F238E27FC236}">
                <a16:creationId xmlns:a16="http://schemas.microsoft.com/office/drawing/2014/main" id="{C9BB661F-84F0-E863-1906-FCCAE1E5C2D7}"/>
              </a:ext>
            </a:extLst>
          </p:cNvPr>
          <p:cNvSpPr/>
          <p:nvPr/>
        </p:nvSpPr>
        <p:spPr>
          <a:xfrm>
            <a:off x="3816638" y="2590800"/>
            <a:ext cx="3714667" cy="1143000"/>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prstClr val="white"/>
              </a:solidFill>
              <a:latin typeface="Calibri" panose="020F0502020204030204"/>
            </a:endParaRPr>
          </a:p>
        </p:txBody>
      </p:sp>
      <p:pic>
        <p:nvPicPr>
          <p:cNvPr id="4" name="Picture 3">
            <a:extLst>
              <a:ext uri="{FF2B5EF4-FFF2-40B4-BE49-F238E27FC236}">
                <a16:creationId xmlns:a16="http://schemas.microsoft.com/office/drawing/2014/main" id="{0F2C38D1-FEE7-C59F-E32E-CFFF767AE7A4}"/>
              </a:ext>
            </a:extLst>
          </p:cNvPr>
          <p:cNvPicPr>
            <a:picLocks noChangeAspect="1"/>
          </p:cNvPicPr>
          <p:nvPr/>
        </p:nvPicPr>
        <p:blipFill>
          <a:blip r:embed="rId5"/>
          <a:srcRect l="5723" t="32766" b="6855"/>
          <a:stretch>
            <a:fillRect/>
          </a:stretch>
        </p:blipFill>
        <p:spPr>
          <a:xfrm>
            <a:off x="4059966" y="2705861"/>
            <a:ext cx="2679161" cy="969093"/>
          </a:xfrm>
          <a:prstGeom prst="rect">
            <a:avLst/>
          </a:prstGeom>
        </p:spPr>
      </p:pic>
    </p:spTree>
    <p:extLst>
      <p:ext uri="{BB962C8B-B14F-4D97-AF65-F5344CB8AC3E}">
        <p14:creationId xmlns:p14="http://schemas.microsoft.com/office/powerpoint/2010/main" val="6832639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63AAD-644C-1C31-A86D-5A1F8378A064}"/>
              </a:ext>
            </a:extLst>
          </p:cNvPr>
          <p:cNvSpPr>
            <a:spLocks noGrp="1"/>
          </p:cNvSpPr>
          <p:nvPr>
            <p:ph type="title"/>
          </p:nvPr>
        </p:nvSpPr>
        <p:spPr>
          <a:xfrm>
            <a:off x="382041" y="56002"/>
            <a:ext cx="10510124" cy="1325218"/>
          </a:xfrm>
        </p:spPr>
        <p:txBody>
          <a:bodyPr/>
          <a:lstStyle/>
          <a:p>
            <a:r>
              <a:rPr lang="en-US" cap="all" dirty="0">
                <a:solidFill>
                  <a:srgbClr val="55BA47"/>
                </a:solidFill>
                <a:effectLst>
                  <a:outerShdw blurRad="38100" dist="38100" dir="2700000" algn="tl">
                    <a:srgbClr val="000000">
                      <a:alpha val="43137"/>
                    </a:srgbClr>
                  </a:outerShdw>
                </a:effectLst>
                <a:latin typeface="Dosis ExtraBold" pitchFamily="2" charset="0"/>
              </a:rPr>
              <a:t>Correct Notes</a:t>
            </a:r>
          </a:p>
        </p:txBody>
      </p:sp>
      <p:sp>
        <p:nvSpPr>
          <p:cNvPr id="3" name="Content Placeholder 2">
            <a:extLst>
              <a:ext uri="{FF2B5EF4-FFF2-40B4-BE49-F238E27FC236}">
                <a16:creationId xmlns:a16="http://schemas.microsoft.com/office/drawing/2014/main" id="{E3A8DC9F-ED2A-F5B2-B94C-6ED17A727EA9}"/>
              </a:ext>
            </a:extLst>
          </p:cNvPr>
          <p:cNvSpPr>
            <a:spLocks noGrp="1"/>
          </p:cNvSpPr>
          <p:nvPr>
            <p:ph idx="1"/>
          </p:nvPr>
        </p:nvSpPr>
        <p:spPr>
          <a:xfrm>
            <a:off x="382042" y="1289984"/>
            <a:ext cx="11427919" cy="5769364"/>
          </a:xfrm>
        </p:spPr>
        <p:txBody>
          <a:bodyPr>
            <a:normAutofit/>
          </a:bodyPr>
          <a:lstStyle/>
          <a:p>
            <a:r>
              <a:rPr lang="en-US" sz="2399" dirty="0">
                <a:latin typeface="Open Sans" panose="020B0606030504020204" pitchFamily="34" charset="0"/>
                <a:ea typeface="Open Sans" panose="020B0606030504020204" pitchFamily="34" charset="0"/>
                <a:cs typeface="Open Sans" panose="020B0606030504020204" pitchFamily="34" charset="0"/>
              </a:rPr>
              <a:t>Consistent L2F Notes Needed for Accountability &amp; Compliance</a:t>
            </a:r>
          </a:p>
          <a:p>
            <a:pPr marL="913989" lvl="1" indent="-457063">
              <a:buFont typeface="+mj-lt"/>
              <a:buAutoNum type="arabicPeriod"/>
            </a:pPr>
            <a:r>
              <a:rPr lang="en-US" sz="1999" b="1" dirty="0">
                <a:latin typeface="Open Sans" panose="020B0606030504020204" pitchFamily="34" charset="0"/>
                <a:ea typeface="Open Sans" panose="020B0606030504020204" pitchFamily="34" charset="0"/>
                <a:cs typeface="Open Sans" panose="020B0606030504020204" pitchFamily="34" charset="0"/>
              </a:rPr>
              <a:t>TEFAP Ineligible</a:t>
            </a:r>
            <a:r>
              <a:rPr lang="en-US" sz="1999" dirty="0">
                <a:latin typeface="Open Sans" panose="020B0606030504020204" pitchFamily="34" charset="0"/>
                <a:ea typeface="Open Sans" panose="020B0606030504020204" pitchFamily="34" charset="0"/>
                <a:cs typeface="Open Sans" panose="020B0606030504020204" pitchFamily="34" charset="0"/>
              </a:rPr>
              <a:t>: Notified on “Date”, TEFAP Ineligible</a:t>
            </a:r>
          </a:p>
          <a:p>
            <a:pPr marL="913989" lvl="1" indent="-457063">
              <a:buFont typeface="+mj-lt"/>
              <a:buAutoNum type="arabicPeriod"/>
            </a:pPr>
            <a:endParaRPr lang="en-US" sz="1999" dirty="0">
              <a:latin typeface="Open Sans" panose="020B0606030504020204" pitchFamily="34" charset="0"/>
              <a:ea typeface="Open Sans" panose="020B0606030504020204" pitchFamily="34" charset="0"/>
              <a:cs typeface="Open Sans" panose="020B0606030504020204" pitchFamily="34" charset="0"/>
            </a:endParaRPr>
          </a:p>
          <a:p>
            <a:pPr marL="913989" lvl="1" indent="-457063">
              <a:buFont typeface="+mj-lt"/>
              <a:buAutoNum type="arabicPeriod"/>
            </a:pPr>
            <a:endParaRPr lang="en-US" sz="1999" dirty="0">
              <a:latin typeface="Open Sans" panose="020B0606030504020204" pitchFamily="34" charset="0"/>
              <a:ea typeface="Open Sans" panose="020B0606030504020204" pitchFamily="34" charset="0"/>
              <a:cs typeface="Open Sans" panose="020B0606030504020204" pitchFamily="34" charset="0"/>
            </a:endParaRPr>
          </a:p>
          <a:p>
            <a:pPr marL="913989" lvl="1" indent="-457063">
              <a:buFont typeface="+mj-lt"/>
              <a:buAutoNum type="arabicPeriod"/>
            </a:pPr>
            <a:endParaRPr lang="en-US" sz="1999" dirty="0">
              <a:latin typeface="Open Sans" panose="020B0606030504020204" pitchFamily="34" charset="0"/>
              <a:ea typeface="Open Sans" panose="020B0606030504020204" pitchFamily="34" charset="0"/>
              <a:cs typeface="Open Sans" panose="020B0606030504020204" pitchFamily="34" charset="0"/>
            </a:endParaRPr>
          </a:p>
          <a:p>
            <a:pPr marL="913989" lvl="1" indent="-457063">
              <a:buFont typeface="+mj-lt"/>
              <a:buAutoNum type="arabicPeriod"/>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913989" lvl="1" indent="-457063">
              <a:buFont typeface="+mj-lt"/>
              <a:buAutoNum type="arabicPeriod"/>
            </a:pPr>
            <a:r>
              <a:rPr lang="en-US" sz="1999" b="1" dirty="0">
                <a:latin typeface="Open Sans" panose="020B0606030504020204" pitchFamily="34" charset="0"/>
                <a:ea typeface="Open Sans" panose="020B0606030504020204" pitchFamily="34" charset="0"/>
                <a:cs typeface="Open Sans" panose="020B0606030504020204" pitchFamily="34" charset="0"/>
              </a:rPr>
              <a:t>TEFAP needs Updating</a:t>
            </a:r>
            <a:r>
              <a:rPr lang="en-US" sz="1999" dirty="0">
                <a:latin typeface="Open Sans" panose="020B0606030504020204" pitchFamily="34" charset="0"/>
                <a:ea typeface="Open Sans" panose="020B0606030504020204" pitchFamily="34" charset="0"/>
                <a:cs typeface="Open Sans" panose="020B0606030504020204" pitchFamily="34" charset="0"/>
              </a:rPr>
              <a:t>: Notified on “Date”, needs to Update TEFAP</a:t>
            </a:r>
          </a:p>
          <a:p>
            <a:pPr marL="456926" lvl="1" indent="0">
              <a:buNone/>
            </a:pPr>
            <a:endParaRPr lang="en-US" sz="1999" dirty="0">
              <a:latin typeface="Open Sans" panose="020B0606030504020204" pitchFamily="34" charset="0"/>
              <a:ea typeface="Open Sans" panose="020B0606030504020204" pitchFamily="34" charset="0"/>
              <a:cs typeface="Open Sans" panose="020B0606030504020204" pitchFamily="34" charset="0"/>
            </a:endParaRPr>
          </a:p>
          <a:p>
            <a:pPr marL="456926" lvl="1" indent="0">
              <a:buNone/>
            </a:pPr>
            <a:endParaRPr lang="en-US" sz="1999" dirty="0">
              <a:latin typeface="Open Sans" panose="020B0606030504020204" pitchFamily="34" charset="0"/>
              <a:ea typeface="Open Sans" panose="020B0606030504020204" pitchFamily="34" charset="0"/>
              <a:cs typeface="Open Sans" panose="020B0606030504020204" pitchFamily="34" charset="0"/>
            </a:endParaRPr>
          </a:p>
          <a:p>
            <a:pPr marL="456926" lvl="1" indent="0">
              <a:buNone/>
            </a:pP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456926" lvl="1" indent="0">
              <a:buNone/>
            </a:pPr>
            <a:endParaRPr lang="en-US" sz="500" dirty="0">
              <a:latin typeface="Open Sans" panose="020B0606030504020204" pitchFamily="34" charset="0"/>
              <a:ea typeface="Open Sans" panose="020B0606030504020204" pitchFamily="34" charset="0"/>
              <a:cs typeface="Open Sans" panose="020B0606030504020204" pitchFamily="34" charset="0"/>
            </a:endParaRPr>
          </a:p>
          <a:p>
            <a:pPr marL="456926" lvl="1" indent="0">
              <a:buNone/>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456926" lvl="1" indent="0">
              <a:buNone/>
            </a:pPr>
            <a:r>
              <a:rPr lang="en-US" sz="1999" dirty="0">
                <a:latin typeface="Open Sans" panose="020B0606030504020204" pitchFamily="34" charset="0"/>
                <a:ea typeface="Open Sans" panose="020B0606030504020204" pitchFamily="34" charset="0"/>
                <a:cs typeface="Open Sans" panose="020B0606030504020204" pitchFamily="34" charset="0"/>
              </a:rPr>
              <a:t>4.    </a:t>
            </a:r>
            <a:r>
              <a:rPr lang="en-US" sz="1999" b="1" dirty="0">
                <a:latin typeface="Open Sans" panose="020B0606030504020204" pitchFamily="34" charset="0"/>
                <a:ea typeface="Open Sans" panose="020B0606030504020204" pitchFamily="34" charset="0"/>
                <a:cs typeface="Open Sans" panose="020B0606030504020204" pitchFamily="34" charset="0"/>
              </a:rPr>
              <a:t>TEFAP Filed</a:t>
            </a:r>
            <a:r>
              <a:rPr lang="en-US" sz="1999" dirty="0">
                <a:latin typeface="Open Sans" panose="020B0606030504020204" pitchFamily="34" charset="0"/>
                <a:ea typeface="Open Sans" panose="020B0606030504020204" pitchFamily="34" charset="0"/>
                <a:cs typeface="Open Sans" panose="020B0606030504020204" pitchFamily="34" charset="0"/>
              </a:rPr>
              <a:t>: TEFAP Filed on “Date”, Proxy “Full Name” or No Proxy</a:t>
            </a:r>
          </a:p>
          <a:p>
            <a:pPr lvl="1"/>
            <a:endParaRPr lang="en-US" sz="1999" dirty="0">
              <a:latin typeface="Open Sans" panose="020B0606030504020204" pitchFamily="34" charset="0"/>
              <a:ea typeface="Open Sans" panose="020B0606030504020204" pitchFamily="34" charset="0"/>
              <a:cs typeface="Open Sans" panose="020B0606030504020204" pitchFamily="34" charset="0"/>
            </a:endParaRPr>
          </a:p>
          <a:p>
            <a:pPr lvl="1"/>
            <a:endParaRPr lang="en-US" sz="1999" dirty="0">
              <a:latin typeface="Open Sans" panose="020B0606030504020204" pitchFamily="34" charset="0"/>
              <a:ea typeface="Open Sans" panose="020B0606030504020204" pitchFamily="34" charset="0"/>
              <a:cs typeface="Open Sans" panose="020B0606030504020204" pitchFamily="34" charset="0"/>
            </a:endParaRPr>
          </a:p>
          <a:p>
            <a:pPr lvl="1"/>
            <a:endParaRPr lang="en-US" sz="1999" dirty="0">
              <a:latin typeface="Open Sans" panose="020B0606030504020204" pitchFamily="34" charset="0"/>
              <a:ea typeface="Open Sans" panose="020B0606030504020204" pitchFamily="34" charset="0"/>
              <a:cs typeface="Open Sans" panose="020B0606030504020204" pitchFamily="34" charset="0"/>
            </a:endParaRPr>
          </a:p>
          <a:p>
            <a:pPr lvl="1"/>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F9EC313A-D96D-46AF-938B-CB522254B8B3}"/>
              </a:ext>
            </a:extLst>
          </p:cNvPr>
          <p:cNvSpPr>
            <a:spLocks noGrp="1"/>
          </p:cNvSpPr>
          <p:nvPr>
            <p:ph type="sldNum" sz="quarter" idx="12"/>
          </p:nvPr>
        </p:nvSpPr>
        <p:spPr/>
        <p:txBody>
          <a:bodyPr/>
          <a:lstStyle/>
          <a:p>
            <a:pPr defTabSz="1218621">
              <a:defRPr/>
            </a:pPr>
            <a:fld id="{34C99D79-8A4B-4031-B1E0-AF26F8EDF2BC}" type="slidenum">
              <a:rPr lang="en-US">
                <a:solidFill>
                  <a:prstClr val="black">
                    <a:tint val="75000"/>
                  </a:prstClr>
                </a:solidFill>
                <a:latin typeface="Calibri" panose="020F0502020204030204"/>
              </a:rPr>
              <a:pPr defTabSz="1218621">
                <a:defRPr/>
              </a:pPr>
              <a:t>9</a:t>
            </a:fld>
            <a:endParaRPr lang="en-US">
              <a:solidFill>
                <a:prstClr val="black">
                  <a:tint val="75000"/>
                </a:prstClr>
              </a:solidFill>
              <a:latin typeface="Calibri" panose="020F0502020204030204"/>
            </a:endParaRPr>
          </a:p>
        </p:txBody>
      </p:sp>
      <p:sp>
        <p:nvSpPr>
          <p:cNvPr id="15" name="Rectangle 14">
            <a:extLst>
              <a:ext uri="{FF2B5EF4-FFF2-40B4-BE49-F238E27FC236}">
                <a16:creationId xmlns:a16="http://schemas.microsoft.com/office/drawing/2014/main" id="{E1E6FAA4-3BB6-79D6-BBDB-CBC04EC1282A}"/>
              </a:ext>
            </a:extLst>
          </p:cNvPr>
          <p:cNvSpPr/>
          <p:nvPr/>
        </p:nvSpPr>
        <p:spPr>
          <a:xfrm>
            <a:off x="3176" y="893"/>
            <a:ext cx="303133" cy="6856214"/>
          </a:xfrm>
          <a:prstGeom prst="rect">
            <a:avLst/>
          </a:prstGeom>
          <a:solidFill>
            <a:srgbClr val="55BA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21">
              <a:defRPr/>
            </a:pPr>
            <a:endParaRPr lang="en-US" sz="2399">
              <a:solidFill>
                <a:srgbClr val="DC4064"/>
              </a:solidFill>
              <a:latin typeface="Calibri" panose="020F0502020204030204"/>
            </a:endParaRPr>
          </a:p>
        </p:txBody>
      </p:sp>
      <p:pic>
        <p:nvPicPr>
          <p:cNvPr id="6" name="Picture 5">
            <a:extLst>
              <a:ext uri="{FF2B5EF4-FFF2-40B4-BE49-F238E27FC236}">
                <a16:creationId xmlns:a16="http://schemas.microsoft.com/office/drawing/2014/main" id="{4E095142-648D-8164-439D-F52291BFF4FF}"/>
              </a:ext>
            </a:extLst>
          </p:cNvPr>
          <p:cNvPicPr>
            <a:picLocks noChangeAspect="1"/>
          </p:cNvPicPr>
          <p:nvPr/>
        </p:nvPicPr>
        <p:blipFill>
          <a:blip r:embed="rId3"/>
          <a:stretch>
            <a:fillRect/>
          </a:stretch>
        </p:blipFill>
        <p:spPr>
          <a:xfrm>
            <a:off x="1744028" y="2076906"/>
            <a:ext cx="2600011" cy="1219052"/>
          </a:xfrm>
          <a:prstGeom prst="rect">
            <a:avLst/>
          </a:prstGeom>
        </p:spPr>
      </p:pic>
      <p:pic>
        <p:nvPicPr>
          <p:cNvPr id="10" name="Picture 9">
            <a:extLst>
              <a:ext uri="{FF2B5EF4-FFF2-40B4-BE49-F238E27FC236}">
                <a16:creationId xmlns:a16="http://schemas.microsoft.com/office/drawing/2014/main" id="{1BB710A1-67F7-9E14-1B3A-AB98CE78EB93}"/>
              </a:ext>
            </a:extLst>
          </p:cNvPr>
          <p:cNvPicPr>
            <a:picLocks noChangeAspect="1"/>
          </p:cNvPicPr>
          <p:nvPr/>
        </p:nvPicPr>
        <p:blipFill>
          <a:blip r:embed="rId4"/>
          <a:stretch>
            <a:fillRect/>
          </a:stretch>
        </p:blipFill>
        <p:spPr>
          <a:xfrm>
            <a:off x="1744028" y="3674716"/>
            <a:ext cx="2600011" cy="1180957"/>
          </a:xfrm>
          <a:prstGeom prst="rect">
            <a:avLst/>
          </a:prstGeom>
        </p:spPr>
      </p:pic>
      <p:pic>
        <p:nvPicPr>
          <p:cNvPr id="14" name="Picture 13">
            <a:extLst>
              <a:ext uri="{FF2B5EF4-FFF2-40B4-BE49-F238E27FC236}">
                <a16:creationId xmlns:a16="http://schemas.microsoft.com/office/drawing/2014/main" id="{A29478C9-AC86-C20A-5306-31436B77BA00}"/>
              </a:ext>
            </a:extLst>
          </p:cNvPr>
          <p:cNvPicPr>
            <a:picLocks noChangeAspect="1"/>
          </p:cNvPicPr>
          <p:nvPr/>
        </p:nvPicPr>
        <p:blipFill>
          <a:blip r:embed="rId5"/>
          <a:stretch>
            <a:fillRect/>
          </a:stretch>
        </p:blipFill>
        <p:spPr>
          <a:xfrm>
            <a:off x="4876800" y="5285766"/>
            <a:ext cx="2886478" cy="1219370"/>
          </a:xfrm>
          <a:prstGeom prst="rect">
            <a:avLst/>
          </a:prstGeom>
        </p:spPr>
      </p:pic>
      <p:pic>
        <p:nvPicPr>
          <p:cNvPr id="7" name="Picture 6">
            <a:extLst>
              <a:ext uri="{FF2B5EF4-FFF2-40B4-BE49-F238E27FC236}">
                <a16:creationId xmlns:a16="http://schemas.microsoft.com/office/drawing/2014/main" id="{0E13FB62-36B4-3796-058A-2F1211500268}"/>
              </a:ext>
            </a:extLst>
          </p:cNvPr>
          <p:cNvPicPr>
            <a:picLocks noChangeAspect="1"/>
          </p:cNvPicPr>
          <p:nvPr/>
        </p:nvPicPr>
        <p:blipFill>
          <a:blip r:embed="rId6"/>
          <a:stretch>
            <a:fillRect/>
          </a:stretch>
        </p:blipFill>
        <p:spPr>
          <a:xfrm>
            <a:off x="1744028" y="5334306"/>
            <a:ext cx="2600011" cy="1209977"/>
          </a:xfrm>
          <a:prstGeom prst="rect">
            <a:avLst/>
          </a:prstGeom>
        </p:spPr>
      </p:pic>
    </p:spTree>
    <p:extLst>
      <p:ext uri="{BB962C8B-B14F-4D97-AF65-F5344CB8AC3E}">
        <p14:creationId xmlns:p14="http://schemas.microsoft.com/office/powerpoint/2010/main" val="165460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AFFB">
      <a:dk1>
        <a:sysClr val="windowText" lastClr="000000"/>
      </a:dk1>
      <a:lt1>
        <a:sysClr val="window" lastClr="FFFFFF"/>
      </a:lt1>
      <a:dk2>
        <a:srgbClr val="44546A"/>
      </a:dk2>
      <a:lt2>
        <a:srgbClr val="E7E6E6"/>
      </a:lt2>
      <a:accent1>
        <a:srgbClr val="56B046"/>
      </a:accent1>
      <a:accent2>
        <a:srgbClr val="ED952C"/>
      </a:accent2>
      <a:accent3>
        <a:srgbClr val="821433"/>
      </a:accent3>
      <a:accent4>
        <a:srgbClr val="DC4064"/>
      </a:accent4>
      <a:accent5>
        <a:srgbClr val="92C33F"/>
      </a:accent5>
      <a:accent6>
        <a:srgbClr val="56B046"/>
      </a:accent6>
      <a:hlink>
        <a:srgbClr val="56B046"/>
      </a:hlink>
      <a:folHlink>
        <a:srgbClr val="82143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2_Office Theme">
  <a:themeElements>
    <a:clrScheme name="AFFB">
      <a:dk1>
        <a:sysClr val="windowText" lastClr="000000"/>
      </a:dk1>
      <a:lt1>
        <a:sysClr val="window" lastClr="FFFFFF"/>
      </a:lt1>
      <a:dk2>
        <a:srgbClr val="44546A"/>
      </a:dk2>
      <a:lt2>
        <a:srgbClr val="E7E6E6"/>
      </a:lt2>
      <a:accent1>
        <a:srgbClr val="56B046"/>
      </a:accent1>
      <a:accent2>
        <a:srgbClr val="ED952C"/>
      </a:accent2>
      <a:accent3>
        <a:srgbClr val="821433"/>
      </a:accent3>
      <a:accent4>
        <a:srgbClr val="DC4064"/>
      </a:accent4>
      <a:accent5>
        <a:srgbClr val="92C33F"/>
      </a:accent5>
      <a:accent6>
        <a:srgbClr val="56B046"/>
      </a:accent6>
      <a:hlink>
        <a:srgbClr val="56B046"/>
      </a:hlink>
      <a:folHlink>
        <a:srgbClr val="82143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TotalTime>
  <Words>707</Words>
  <Application>Microsoft Office PowerPoint</Application>
  <PresentationFormat>Widescreen</PresentationFormat>
  <Paragraphs>123</Paragraphs>
  <Slides>9</Slides>
  <Notes>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9</vt:i4>
      </vt:variant>
    </vt:vector>
  </HeadingPairs>
  <TitlesOfParts>
    <vt:vector size="21" baseType="lpstr">
      <vt:lpstr>Aptos</vt:lpstr>
      <vt:lpstr>Arial</vt:lpstr>
      <vt:lpstr>Calibri</vt:lpstr>
      <vt:lpstr>Calibri Light</vt:lpstr>
      <vt:lpstr>Constantia</vt:lpstr>
      <vt:lpstr>Dosis</vt:lpstr>
      <vt:lpstr>Dosis ExtraBold</vt:lpstr>
      <vt:lpstr>Open Sans</vt:lpstr>
      <vt:lpstr>Source Sans Pro</vt:lpstr>
      <vt:lpstr>Source Sans Pro Web</vt:lpstr>
      <vt:lpstr>1_Office Theme</vt:lpstr>
      <vt:lpstr>2_Office Theme</vt:lpstr>
      <vt:lpstr>TEFAP Process &amp; NOtes</vt:lpstr>
      <vt:lpstr>TEFAP Qualifications</vt:lpstr>
      <vt:lpstr>TEFAP Form</vt:lpstr>
      <vt:lpstr>L2F Services Page Where the Pantry Visit is recorded</vt:lpstr>
      <vt:lpstr>New TEFAP Services Entry</vt:lpstr>
      <vt:lpstr>Already Filed TEFAP Services Entry</vt:lpstr>
      <vt:lpstr>Notes page You must click on the Notes Tab to  go to this page</vt:lpstr>
      <vt:lpstr>Standard New L2F Note</vt:lpstr>
      <vt:lpstr>Correct 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Erin EverGreen</dc:creator>
  <cp:lastModifiedBy>Erin EverGreen</cp:lastModifiedBy>
  <cp:revision>4</cp:revision>
  <dcterms:created xsi:type="dcterms:W3CDTF">2025-05-20T14:52:35Z</dcterms:created>
  <dcterms:modified xsi:type="dcterms:W3CDTF">2025-05-20T15:24:02Z</dcterms:modified>
</cp:coreProperties>
</file>