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2" r:id="rId7"/>
    <p:sldId id="261" r:id="rId8"/>
    <p:sldId id="263" r:id="rId9"/>
    <p:sldId id="264" r:id="rId10"/>
    <p:sldId id="265" r:id="rId11"/>
    <p:sldId id="266" r:id="rId12"/>
    <p:sldId id="293" r:id="rId13"/>
    <p:sldId id="267" r:id="rId14"/>
    <p:sldId id="268" r:id="rId15"/>
    <p:sldId id="269" r:id="rId16"/>
    <p:sldId id="270" r:id="rId17"/>
    <p:sldId id="271" r:id="rId18"/>
    <p:sldId id="294" r:id="rId19"/>
    <p:sldId id="272" r:id="rId20"/>
    <p:sldId id="273" r:id="rId21"/>
    <p:sldId id="274" r:id="rId22"/>
    <p:sldId id="275" r:id="rId23"/>
    <p:sldId id="276" r:id="rId24"/>
    <p:sldId id="277" r:id="rId25"/>
    <p:sldId id="278" r:id="rId26"/>
    <p:sldId id="279" r:id="rId27"/>
    <p:sldId id="280" r:id="rId28"/>
    <p:sldId id="295" r:id="rId29"/>
    <p:sldId id="296"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2192000" cy="6858000"/>
  <p:notesSz cx="6858000" cy="12192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A0936-5C3C-FAC5-551B-D8A90A23E62B}" v="24" dt="2026-04-21T15:18:37.17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Evergreen" userId="e6ea3dc2-5cec-4cea-a9c9-312313c59624" providerId="ADAL" clId="{7CF13425-A73C-477E-AE42-61D54175B77F}"/>
    <pc:docChg chg="undo custSel addSld modSld sldOrd modNotesMaster">
      <pc:chgData name="Erin Evergreen" userId="e6ea3dc2-5cec-4cea-a9c9-312313c59624" providerId="ADAL" clId="{7CF13425-A73C-477E-AE42-61D54175B77F}" dt="2025-08-20T13:30:32.045" v="307"/>
      <pc:docMkLst>
        <pc:docMk/>
      </pc:docMkLst>
      <pc:sldChg chg="delSp modSp mod">
        <pc:chgData name="Erin Evergreen" userId="e6ea3dc2-5cec-4cea-a9c9-312313c59624" providerId="ADAL" clId="{7CF13425-A73C-477E-AE42-61D54175B77F}" dt="2025-08-12T16:11:46.493" v="2"/>
        <pc:sldMkLst>
          <pc:docMk/>
          <pc:sldMk cId="0" sldId="257"/>
        </pc:sldMkLst>
      </pc:sldChg>
      <pc:sldChg chg="modNotesTx">
        <pc:chgData name="Erin Evergreen" userId="e6ea3dc2-5cec-4cea-a9c9-312313c59624" providerId="ADAL" clId="{7CF13425-A73C-477E-AE42-61D54175B77F}" dt="2025-08-12T16:14:39.318" v="10" actId="20577"/>
        <pc:sldMkLst>
          <pc:docMk/>
          <pc:sldMk cId="0" sldId="258"/>
        </pc:sldMkLst>
      </pc:sldChg>
      <pc:sldChg chg="ord">
        <pc:chgData name="Erin Evergreen" userId="e6ea3dc2-5cec-4cea-a9c9-312313c59624" providerId="ADAL" clId="{7CF13425-A73C-477E-AE42-61D54175B77F}" dt="2025-08-12T16:24:56.490" v="23"/>
        <pc:sldMkLst>
          <pc:docMk/>
          <pc:sldMk cId="0" sldId="261"/>
        </pc:sldMkLst>
      </pc:sldChg>
      <pc:sldChg chg="ord modNotesTx">
        <pc:chgData name="Erin Evergreen" userId="e6ea3dc2-5cec-4cea-a9c9-312313c59624" providerId="ADAL" clId="{7CF13425-A73C-477E-AE42-61D54175B77F}" dt="2025-08-12T16:24:11.666" v="19"/>
        <pc:sldMkLst>
          <pc:docMk/>
          <pc:sldMk cId="0" sldId="262"/>
        </pc:sldMkLst>
      </pc:sldChg>
      <pc:sldChg chg="modNotesTx">
        <pc:chgData name="Erin Evergreen" userId="e6ea3dc2-5cec-4cea-a9c9-312313c59624" providerId="ADAL" clId="{7CF13425-A73C-477E-AE42-61D54175B77F}" dt="2025-08-12T16:26:40.555" v="26" actId="113"/>
        <pc:sldMkLst>
          <pc:docMk/>
          <pc:sldMk cId="0" sldId="263"/>
        </pc:sldMkLst>
      </pc:sldChg>
      <pc:sldChg chg="ord">
        <pc:chgData name="Erin Evergreen" userId="e6ea3dc2-5cec-4cea-a9c9-312313c59624" providerId="ADAL" clId="{7CF13425-A73C-477E-AE42-61D54175B77F}" dt="2025-08-12T16:25:43.796" v="25"/>
        <pc:sldMkLst>
          <pc:docMk/>
          <pc:sldMk cId="0" sldId="266"/>
        </pc:sldMkLst>
      </pc:sldChg>
      <pc:sldChg chg="modSp mod modNotesTx">
        <pc:chgData name="Erin Evergreen" userId="e6ea3dc2-5cec-4cea-a9c9-312313c59624" providerId="ADAL" clId="{7CF13425-A73C-477E-AE42-61D54175B77F}" dt="2025-08-12T16:33:57.439" v="53" actId="20577"/>
        <pc:sldMkLst>
          <pc:docMk/>
          <pc:sldMk cId="0" sldId="268"/>
        </pc:sldMkLst>
        <pc:spChg chg="mod">
          <ac:chgData name="Erin Evergreen" userId="e6ea3dc2-5cec-4cea-a9c9-312313c59624" providerId="ADAL" clId="{7CF13425-A73C-477E-AE42-61D54175B77F}" dt="2025-08-12T16:27:33.757" v="28" actId="1076"/>
          <ac:spMkLst>
            <pc:docMk/>
            <pc:sldMk cId="0" sldId="268"/>
            <ac:spMk id="4" creationId="{00000000-0000-0000-0000-000000000000}"/>
          </ac:spMkLst>
        </pc:spChg>
      </pc:sldChg>
      <pc:sldChg chg="modNotesTx">
        <pc:chgData name="Erin Evergreen" userId="e6ea3dc2-5cec-4cea-a9c9-312313c59624" providerId="ADAL" clId="{7CF13425-A73C-477E-AE42-61D54175B77F}" dt="2025-08-12T16:35:56.485" v="167" actId="20577"/>
        <pc:sldMkLst>
          <pc:docMk/>
          <pc:sldMk cId="0" sldId="269"/>
        </pc:sldMkLst>
      </pc:sldChg>
      <pc:sldChg chg="modNotesTx">
        <pc:chgData name="Erin Evergreen" userId="e6ea3dc2-5cec-4cea-a9c9-312313c59624" providerId="ADAL" clId="{7CF13425-A73C-477E-AE42-61D54175B77F}" dt="2025-08-12T16:39:35.855" v="171" actId="113"/>
        <pc:sldMkLst>
          <pc:docMk/>
          <pc:sldMk cId="0" sldId="272"/>
        </pc:sldMkLst>
      </pc:sldChg>
      <pc:sldChg chg="modNotesTx">
        <pc:chgData name="Erin Evergreen" userId="e6ea3dc2-5cec-4cea-a9c9-312313c59624" providerId="ADAL" clId="{7CF13425-A73C-477E-AE42-61D54175B77F}" dt="2025-08-12T16:45:23.099" v="217" actId="20577"/>
        <pc:sldMkLst>
          <pc:docMk/>
          <pc:sldMk cId="0" sldId="274"/>
        </pc:sldMkLst>
      </pc:sldChg>
      <pc:sldChg chg="modNotesTx">
        <pc:chgData name="Erin Evergreen" userId="e6ea3dc2-5cec-4cea-a9c9-312313c59624" providerId="ADAL" clId="{7CF13425-A73C-477E-AE42-61D54175B77F}" dt="2025-08-12T16:46:35.985" v="218" actId="113"/>
        <pc:sldMkLst>
          <pc:docMk/>
          <pc:sldMk cId="0" sldId="276"/>
        </pc:sldMkLst>
      </pc:sldChg>
      <pc:sldChg chg="modNotesTx">
        <pc:chgData name="Erin Evergreen" userId="e6ea3dc2-5cec-4cea-a9c9-312313c59624" providerId="ADAL" clId="{7CF13425-A73C-477E-AE42-61D54175B77F}" dt="2025-08-12T16:47:34.117" v="220" actId="20577"/>
        <pc:sldMkLst>
          <pc:docMk/>
          <pc:sldMk cId="0" sldId="277"/>
        </pc:sldMkLst>
      </pc:sldChg>
      <pc:sldChg chg="modNotesTx">
        <pc:chgData name="Erin Evergreen" userId="e6ea3dc2-5cec-4cea-a9c9-312313c59624" providerId="ADAL" clId="{7CF13425-A73C-477E-AE42-61D54175B77F}" dt="2025-08-12T16:52:06.457" v="226" actId="113"/>
        <pc:sldMkLst>
          <pc:docMk/>
          <pc:sldMk cId="0" sldId="286"/>
        </pc:sldMkLst>
      </pc:sldChg>
      <pc:sldChg chg="modNotesTx">
        <pc:chgData name="Erin Evergreen" userId="e6ea3dc2-5cec-4cea-a9c9-312313c59624" providerId="ADAL" clId="{7CF13425-A73C-477E-AE42-61D54175B77F}" dt="2025-08-12T16:54:07.171" v="248" actId="20577"/>
        <pc:sldMkLst>
          <pc:docMk/>
          <pc:sldMk cId="0" sldId="289"/>
        </pc:sldMkLst>
      </pc:sldChg>
      <pc:sldChg chg="modNotesTx">
        <pc:chgData name="Erin Evergreen" userId="e6ea3dc2-5cec-4cea-a9c9-312313c59624" providerId="ADAL" clId="{7CF13425-A73C-477E-AE42-61D54175B77F}" dt="2025-08-12T16:58:56.108" v="306" actId="20577"/>
        <pc:sldMkLst>
          <pc:docMk/>
          <pc:sldMk cId="0" sldId="291"/>
        </pc:sldMkLst>
      </pc:sldChg>
      <pc:sldChg chg="modSp mod">
        <pc:chgData name="Erin Evergreen" userId="e6ea3dc2-5cec-4cea-a9c9-312313c59624" providerId="ADAL" clId="{7CF13425-A73C-477E-AE42-61D54175B77F}" dt="2025-08-12T16:57:33.714" v="304" actId="20577"/>
        <pc:sldMkLst>
          <pc:docMk/>
          <pc:sldMk cId="0" sldId="292"/>
        </pc:sldMkLst>
        <pc:spChg chg="mod">
          <ac:chgData name="Erin Evergreen" userId="e6ea3dc2-5cec-4cea-a9c9-312313c59624" providerId="ADAL" clId="{7CF13425-A73C-477E-AE42-61D54175B77F}" dt="2025-08-12T16:57:33.714" v="304" actId="20577"/>
          <ac:spMkLst>
            <pc:docMk/>
            <pc:sldMk cId="0" sldId="292"/>
            <ac:spMk id="7" creationId="{00000000-0000-0000-0000-000000000000}"/>
          </ac:spMkLst>
        </pc:spChg>
        <pc:spChg chg="mod">
          <ac:chgData name="Erin Evergreen" userId="e6ea3dc2-5cec-4cea-a9c9-312313c59624" providerId="ADAL" clId="{7CF13425-A73C-477E-AE42-61D54175B77F}" dt="2025-08-12T16:57:13.050" v="255" actId="20577"/>
          <ac:spMkLst>
            <pc:docMk/>
            <pc:sldMk cId="0" sldId="292"/>
            <ac:spMk id="8" creationId="{00000000-0000-0000-0000-000000000000}"/>
          </ac:spMkLst>
        </pc:spChg>
      </pc:sldChg>
      <pc:sldChg chg="modSp add mod">
        <pc:chgData name="Erin Evergreen" userId="e6ea3dc2-5cec-4cea-a9c9-312313c59624" providerId="ADAL" clId="{7CF13425-A73C-477E-AE42-61D54175B77F}" dt="2025-08-12T16:38:03.200" v="169" actId="27636"/>
        <pc:sldMkLst>
          <pc:docMk/>
          <pc:sldMk cId="2485396402" sldId="293"/>
        </pc:sldMkLst>
        <pc:spChg chg="mod">
          <ac:chgData name="Erin Evergreen" userId="e6ea3dc2-5cec-4cea-a9c9-312313c59624" providerId="ADAL" clId="{7CF13425-A73C-477E-AE42-61D54175B77F}" dt="2025-08-12T16:38:03.200" v="169" actId="27636"/>
          <ac:spMkLst>
            <pc:docMk/>
            <pc:sldMk cId="2485396402" sldId="293"/>
            <ac:spMk id="5" creationId="{00000000-0000-0000-0000-000000000000}"/>
          </ac:spMkLst>
        </pc:spChg>
      </pc:sldChg>
      <pc:sldChg chg="add">
        <pc:chgData name="Erin Evergreen" userId="e6ea3dc2-5cec-4cea-a9c9-312313c59624" providerId="ADAL" clId="{7CF13425-A73C-477E-AE42-61D54175B77F}" dt="2025-08-12T16:38:54.003" v="170"/>
        <pc:sldMkLst>
          <pc:docMk/>
          <pc:sldMk cId="3823473760" sldId="294"/>
        </pc:sldMkLst>
      </pc:sldChg>
      <pc:sldChg chg="modSp add mod">
        <pc:chgData name="Erin Evergreen" userId="e6ea3dc2-5cec-4cea-a9c9-312313c59624" providerId="ADAL" clId="{7CF13425-A73C-477E-AE42-61D54175B77F}" dt="2025-08-12T16:49:26.137" v="222" actId="27636"/>
        <pc:sldMkLst>
          <pc:docMk/>
          <pc:sldMk cId="3310676385" sldId="295"/>
        </pc:sldMkLst>
        <pc:spChg chg="mod">
          <ac:chgData name="Erin Evergreen" userId="e6ea3dc2-5cec-4cea-a9c9-312313c59624" providerId="ADAL" clId="{7CF13425-A73C-477E-AE42-61D54175B77F}" dt="2025-08-12T16:49:26.137" v="222" actId="27636"/>
          <ac:spMkLst>
            <pc:docMk/>
            <pc:sldMk cId="3310676385" sldId="295"/>
            <ac:spMk id="5" creationId="{00000000-0000-0000-0000-000000000000}"/>
          </ac:spMkLst>
        </pc:spChg>
      </pc:sldChg>
      <pc:sldChg chg="add">
        <pc:chgData name="Erin Evergreen" userId="e6ea3dc2-5cec-4cea-a9c9-312313c59624" providerId="ADAL" clId="{7CF13425-A73C-477E-AE42-61D54175B77F}" dt="2025-08-12T16:49:26.063" v="221"/>
        <pc:sldMkLst>
          <pc:docMk/>
          <pc:sldMk cId="216900651" sldId="296"/>
        </pc:sldMkLst>
      </pc:sldChg>
    </pc:docChg>
  </pc:docChgLst>
  <pc:docChgLst>
    <pc:chgData name="Erin Evergreen" userId="S::eevergreen@allfaithsfoodbank.org::e6ea3dc2-5cec-4cea-a9c9-312313c59624" providerId="AD" clId="Web-{085A0936-5C3C-FAC5-551B-D8A90A23E62B}"/>
    <pc:docChg chg="modSld">
      <pc:chgData name="Erin Evergreen" userId="S::eevergreen@allfaithsfoodbank.org::e6ea3dc2-5cec-4cea-a9c9-312313c59624" providerId="AD" clId="Web-{085A0936-5C3C-FAC5-551B-D8A90A23E62B}" dt="2026-04-21T15:18:37.178" v="11" actId="20577"/>
      <pc:docMkLst>
        <pc:docMk/>
      </pc:docMkLst>
      <pc:sldChg chg="modSp">
        <pc:chgData name="Erin Evergreen" userId="S::eevergreen@allfaithsfoodbank.org::e6ea3dc2-5cec-4cea-a9c9-312313c59624" providerId="AD" clId="Web-{085A0936-5C3C-FAC5-551B-D8A90A23E62B}" dt="2026-04-21T15:18:37.178" v="11" actId="20577"/>
        <pc:sldMkLst>
          <pc:docMk/>
          <pc:sldMk cId="0" sldId="292"/>
        </pc:sldMkLst>
        <pc:spChg chg="mod">
          <ac:chgData name="Erin Evergreen" userId="S::eevergreen@allfaithsfoodbank.org::e6ea3dc2-5cec-4cea-a9c9-312313c59624" providerId="AD" clId="Web-{085A0936-5C3C-FAC5-551B-D8A90A23E62B}" dt="2026-04-21T15:18:37.178" v="11" actId="20577"/>
          <ac:spMkLst>
            <pc:docMk/>
            <pc:sldMk cId="0" sldId="292"/>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64321FB2-45DF-4B5B-B4A4-FB01D75813DA}" type="datetimeFigureOut">
              <a:rPr lang="en-US" smtClean="0"/>
              <a:t>4/21/2026</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166865E3-9C69-446A-8D64-0AA1B4C3BB1F}" type="slidenum">
              <a:rPr lang="en-US" smtClean="0"/>
              <a:t>‹#›</a:t>
            </a:fld>
            <a:endParaRPr lang="en-US"/>
          </a:p>
        </p:txBody>
      </p:sp>
    </p:spTree>
    <p:extLst>
      <p:ext uri="{BB962C8B-B14F-4D97-AF65-F5344CB8AC3E}">
        <p14:creationId xmlns:p14="http://schemas.microsoft.com/office/powerpoint/2010/main" val="381440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Today we will go over all the areas required by USDA</a:t>
            </a:r>
            <a:r>
              <a:rPr lang="en-US" sz="1200" baseline="0"/>
              <a:t> to complete annual Civil Rights training. The goals of this training are to learn:</a:t>
            </a:r>
          </a:p>
          <a:p>
            <a:pPr marL="174708" indent="-174708">
              <a:buFont typeface="Arial" panose="020B0604020202020204" pitchFamily="34" charset="0"/>
              <a:buChar char="•"/>
            </a:pPr>
            <a:r>
              <a:rPr lang="en-US" sz="1200" baseline="0"/>
              <a:t>How the federal government defines discrimination in TEFAP;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t>What racial and ethnic data is required to be collected; </a:t>
            </a:r>
          </a:p>
          <a:p>
            <a:pPr marL="174708" indent="-174708">
              <a:buFont typeface="Arial" panose="020B0604020202020204" pitchFamily="34" charset="0"/>
              <a:buChar char="•"/>
            </a:pPr>
            <a:r>
              <a:rPr lang="en-US" sz="1200"/>
              <a:t>The</a:t>
            </a:r>
            <a:r>
              <a:rPr lang="en-US" sz="1200" baseline="0"/>
              <a:t> requirements for communicating with clients and potential clients who do not speak English;</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t>How to ensure our facilities and outreach tools do not discriminate against persons with disabilities;</a:t>
            </a:r>
          </a:p>
          <a:p>
            <a:pPr marL="174708" indent="-174708">
              <a:buFont typeface="Arial" panose="020B0604020202020204" pitchFamily="34" charset="0"/>
              <a:buChar char="•"/>
            </a:pPr>
            <a:r>
              <a:rPr lang="en-US" sz="1200" baseline="0"/>
              <a:t>How to notify clients and potential clients of our programs and their civil rights as it relates to them;</a:t>
            </a:r>
          </a:p>
          <a:p>
            <a:pPr marL="174708" indent="-174708">
              <a:buFont typeface="Arial" panose="020B0604020202020204" pitchFamily="34" charset="0"/>
              <a:buChar char="•"/>
            </a:pPr>
            <a:r>
              <a:rPr lang="en-US" sz="1200" baseline="0"/>
              <a:t>How to identify and process a civil rights complaint;</a:t>
            </a:r>
          </a:p>
          <a:p>
            <a:pPr marL="174708" indent="-174708">
              <a:buFont typeface="Arial" panose="020B0604020202020204" pitchFamily="34" charset="0"/>
              <a:buChar char="•"/>
            </a:pPr>
            <a:r>
              <a:rPr lang="en-US" sz="1200" baseline="0"/>
              <a:t>The process for monitoring agencies for civil rights compliance;</a:t>
            </a:r>
          </a:p>
          <a:p>
            <a:pPr marL="174708" indent="-174708">
              <a:buFont typeface="Arial" panose="020B0604020202020204" pitchFamily="34" charset="0"/>
              <a:buChar char="•"/>
            </a:pPr>
            <a:r>
              <a:rPr lang="en-US" sz="1200" baseline="0"/>
              <a:t>What happens when an agency is not in compliance;</a:t>
            </a:r>
          </a:p>
          <a:p>
            <a:pPr marL="174708" indent="-174708">
              <a:buFont typeface="Arial" panose="020B0604020202020204" pitchFamily="34" charset="0"/>
              <a:buChar char="•"/>
            </a:pPr>
            <a:r>
              <a:rPr lang="en-US" sz="1200" baseline="0"/>
              <a:t>And effective customer service and conflict resolution techniques.</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3</a:t>
            </a:fld>
            <a:endParaRPr lang="en-US"/>
          </a:p>
        </p:txBody>
      </p:sp>
    </p:spTree>
    <p:extLst>
      <p:ext uri="{BB962C8B-B14F-4D97-AF65-F5344CB8AC3E}">
        <p14:creationId xmlns:p14="http://schemas.microsoft.com/office/powerpoint/2010/main" val="221221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DOES NOT APPLY TO AFFB Food Banks.</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16</a:t>
            </a:fld>
            <a:endParaRPr lang="en-US"/>
          </a:p>
        </p:txBody>
      </p:sp>
    </p:spTree>
    <p:extLst>
      <p:ext uri="{BB962C8B-B14F-4D97-AF65-F5344CB8AC3E}">
        <p14:creationId xmlns:p14="http://schemas.microsoft.com/office/powerpoint/2010/main" val="248190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a:t>Public notification, or “outreach,” is required and</a:t>
            </a:r>
            <a:r>
              <a:rPr lang="en-US" sz="1200" baseline="0"/>
              <a:t> agencies should do Public Notification of the program(s) at least annually.</a:t>
            </a:r>
          </a:p>
          <a:p>
            <a:pPr marL="174708" indent="-174708">
              <a:buFont typeface="Arial" panose="020B0604020202020204" pitchFamily="34" charset="0"/>
              <a:buChar char="•"/>
            </a:pPr>
            <a:r>
              <a:rPr lang="en-US" sz="1200" baseline="0"/>
              <a:t>A best practice is to do outreach continually through the year</a:t>
            </a:r>
            <a:endParaRPr lang="en-US" sz="1200"/>
          </a:p>
          <a:p>
            <a:pPr marL="174708" indent="-174708">
              <a:buFont typeface="Arial" panose="020B0604020202020204" pitchFamily="34" charset="0"/>
              <a:buChar char="•"/>
            </a:pPr>
            <a:r>
              <a:rPr lang="en-US" sz="1200"/>
              <a:t>Public notification informs potential clients of program availability, rights</a:t>
            </a:r>
            <a:r>
              <a:rPr lang="en-US" sz="1200" baseline="0"/>
              <a:t> and responsibilities</a:t>
            </a:r>
            <a:r>
              <a:rPr lang="en-US" sz="1200"/>
              <a:t> and complaint procedures</a:t>
            </a:r>
          </a:p>
          <a:p>
            <a:pPr marL="174708" indent="-174708">
              <a:buFont typeface="Arial" panose="020B0604020202020204" pitchFamily="34" charset="0"/>
              <a:buChar char="•"/>
            </a:pPr>
            <a:r>
              <a:rPr lang="en-US" sz="1200"/>
              <a:t>Try to reach underserved groups who may qualify using a variety of formats and languages – think about how to reach clients</a:t>
            </a:r>
            <a:r>
              <a:rPr lang="en-US" sz="1200" baseline="0"/>
              <a:t> that may be </a:t>
            </a:r>
            <a:r>
              <a:rPr lang="en-US" sz="1200"/>
              <a:t>disabled, limited in English proficiency</a:t>
            </a:r>
            <a:r>
              <a:rPr lang="en-US" sz="1200" baseline="0"/>
              <a:t> and those who may have low education levels.</a:t>
            </a:r>
          </a:p>
          <a:p>
            <a:pPr marL="174708" indent="-174708">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17</a:t>
            </a:fld>
            <a:endParaRPr lang="en-US"/>
          </a:p>
        </p:txBody>
      </p:sp>
    </p:spTree>
    <p:extLst>
      <p:ext uri="{BB962C8B-B14F-4D97-AF65-F5344CB8AC3E}">
        <p14:creationId xmlns:p14="http://schemas.microsoft.com/office/powerpoint/2010/main" val="157218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The answer is no. It is never okay to distribute program information without the non-discrimination statement. </a:t>
            </a:r>
          </a:p>
        </p:txBody>
      </p:sp>
      <p:sp>
        <p:nvSpPr>
          <p:cNvPr id="4" name="Slide Number Placeholder 3"/>
          <p:cNvSpPr>
            <a:spLocks noGrp="1"/>
          </p:cNvSpPr>
          <p:nvPr>
            <p:ph type="sldNum" sz="quarter" idx="10"/>
          </p:nvPr>
        </p:nvSpPr>
        <p:spPr/>
        <p:txBody>
          <a:bodyPr/>
          <a:lstStyle/>
          <a:p>
            <a:fld id="{79489409-BB79-4ED0-BBA0-3E14E4862B1B}" type="slidenum">
              <a:rPr lang="en-US" smtClean="0"/>
              <a:t>18</a:t>
            </a:fld>
            <a:endParaRPr lang="en-US"/>
          </a:p>
        </p:txBody>
      </p:sp>
    </p:spTree>
    <p:extLst>
      <p:ext uri="{BB962C8B-B14F-4D97-AF65-F5344CB8AC3E}">
        <p14:creationId xmlns:p14="http://schemas.microsoft.com/office/powerpoint/2010/main" val="165530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ct val="20000"/>
              </a:spcBef>
              <a:buClr>
                <a:srgbClr val="FFCC00"/>
              </a:buClr>
              <a:defRPr/>
            </a:pPr>
            <a:r>
              <a:rPr lang="en-US" sz="1200">
                <a:latin typeface="+mn-lt"/>
              </a:rPr>
              <a:t>Agencies must take into consideration individuals who do not speak English as their primary language and who have a limited ability to read, speak, write, or understand English. If someone came to your agency and they only spoke Creole, would you be prepared to offer them service? If not, there is a potential for a “National Origin” civil</a:t>
            </a:r>
            <a:r>
              <a:rPr lang="en-US" sz="1200" baseline="0">
                <a:latin typeface="+mn-lt"/>
              </a:rPr>
              <a:t> rights complaint. </a:t>
            </a:r>
            <a:endParaRPr lang="en-US" sz="1200">
              <a:latin typeface="+mn-lt"/>
            </a:endParaRPr>
          </a:p>
          <a:p>
            <a:pPr marL="349415" indent="-349415">
              <a:spcBef>
                <a:spcPct val="20000"/>
              </a:spcBef>
              <a:buClr>
                <a:srgbClr val="FFCC00"/>
              </a:buClr>
              <a:defRPr/>
            </a:pPr>
            <a:endParaRPr lang="en-US" sz="1200">
              <a:latin typeface="+mn-lt"/>
            </a:endParaRPr>
          </a:p>
          <a:p>
            <a:pPr marL="349415" indent="-349415">
              <a:spcBef>
                <a:spcPct val="20000"/>
              </a:spcBef>
              <a:buClr>
                <a:srgbClr val="FFCC00"/>
              </a:buClr>
              <a:defRPr/>
            </a:pPr>
            <a:r>
              <a:rPr lang="en-US" sz="1200">
                <a:latin typeface="+mn-lt"/>
              </a:rPr>
              <a:t>All agencies participating in TEFAP have the responsibility to take reasonable steps to ensure meaningful access to their programs and activities by persons with limited English proficiency (LEP). </a:t>
            </a:r>
            <a:endParaRPr lang="en-US" altLang="en-US" sz="1200">
              <a:solidFill>
                <a:schemeClr val="bg1"/>
              </a:solidFill>
              <a:latin typeface="+mn-lt"/>
            </a:endParaRPr>
          </a:p>
          <a:p>
            <a:pPr eaLnBrk="1" hangingPunct="1">
              <a:buClr>
                <a:schemeClr val="bg1"/>
              </a:buClr>
            </a:pPr>
            <a:endParaRPr lang="en-US" altLang="en-US" sz="1200">
              <a:solidFill>
                <a:schemeClr val="bg1"/>
              </a:solidFill>
              <a:latin typeface="+mn-lt"/>
            </a:endParaRPr>
          </a:p>
          <a:p>
            <a:pPr eaLnBrk="1" hangingPunct="1">
              <a:buClr>
                <a:schemeClr val="bg1"/>
              </a:buClr>
            </a:pPr>
            <a:r>
              <a:rPr lang="en-US" altLang="en-US" sz="1200">
                <a:solidFill>
                  <a:schemeClr val="bg1"/>
                </a:solidFill>
                <a:latin typeface="+mn-lt"/>
              </a:rPr>
              <a:t>Interpreters: Volunteers may be used as interpreters and must maintain participant confidentiality. </a:t>
            </a:r>
            <a:r>
              <a:rPr lang="en-US" altLang="en-US" sz="1200" b="1">
                <a:solidFill>
                  <a:schemeClr val="bg1"/>
                </a:solidFill>
                <a:latin typeface="+mn-lt"/>
              </a:rPr>
              <a:t>Children should not be used as interpreters.</a:t>
            </a:r>
          </a:p>
          <a:p>
            <a:endParaRPr lang="en-US" b="1"/>
          </a:p>
        </p:txBody>
      </p:sp>
      <p:sp>
        <p:nvSpPr>
          <p:cNvPr id="4" name="Slide Number Placeholder 3"/>
          <p:cNvSpPr>
            <a:spLocks noGrp="1"/>
          </p:cNvSpPr>
          <p:nvPr>
            <p:ph type="sldNum" sz="quarter" idx="5"/>
          </p:nvPr>
        </p:nvSpPr>
        <p:spPr/>
        <p:txBody>
          <a:bodyPr/>
          <a:lstStyle/>
          <a:p>
            <a:fld id="{166865E3-9C69-446A-8D64-0AA1B4C3BB1F}" type="slidenum">
              <a:rPr lang="en-US" smtClean="0"/>
              <a:t>19</a:t>
            </a:fld>
            <a:endParaRPr lang="en-US"/>
          </a:p>
        </p:txBody>
      </p:sp>
    </p:spTree>
    <p:extLst>
      <p:ext uri="{BB962C8B-B14F-4D97-AF65-F5344CB8AC3E}">
        <p14:creationId xmlns:p14="http://schemas.microsoft.com/office/powerpoint/2010/main" val="61495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Clr>
                <a:srgbClr val="FFCC00"/>
              </a:buClr>
              <a:defRPr/>
            </a:pPr>
            <a:r>
              <a:rPr lang="en-US" altLang="en-US" sz="1200">
                <a:solidFill>
                  <a:schemeClr val="bg1"/>
                </a:solidFill>
                <a:latin typeface="+mn-lt"/>
              </a:rPr>
              <a:t>Service must be provided, but there is some flexibility on methods used.</a:t>
            </a:r>
          </a:p>
          <a:p>
            <a:pPr marL="349415" indent="-349415">
              <a:spcBef>
                <a:spcPct val="20000"/>
              </a:spcBef>
              <a:buClr>
                <a:srgbClr val="FFCC00"/>
              </a:buClr>
              <a:defRPr/>
            </a:pPr>
            <a:r>
              <a:rPr lang="en-US" sz="1200">
                <a:latin typeface="+mn-lt"/>
              </a:rPr>
              <a:t>Factors to consider with addressing Limited English Proficiency are</a:t>
            </a:r>
          </a:p>
          <a:p>
            <a:pPr marL="349415" indent="-349415">
              <a:spcBef>
                <a:spcPct val="20000"/>
              </a:spcBef>
              <a:buClr>
                <a:srgbClr val="FFCC00"/>
              </a:buClr>
              <a:buFontTx/>
              <a:buChar char="•"/>
              <a:defRPr/>
            </a:pPr>
            <a:r>
              <a:rPr lang="en-US" sz="1200">
                <a:latin typeface="+mn-lt"/>
              </a:rPr>
              <a:t>Number or proportion of LEP persons served or encountered in the eligible population</a:t>
            </a:r>
          </a:p>
          <a:p>
            <a:pPr marL="349415" indent="-349415">
              <a:spcBef>
                <a:spcPct val="20000"/>
              </a:spcBef>
              <a:buClr>
                <a:srgbClr val="FFCC00"/>
              </a:buClr>
              <a:buFontTx/>
              <a:buChar char="•"/>
              <a:defRPr/>
            </a:pPr>
            <a:r>
              <a:rPr lang="en-US" sz="1200">
                <a:latin typeface="+mn-lt"/>
              </a:rPr>
              <a:t>Frequency with which LEP individuals come in contact with the program</a:t>
            </a:r>
          </a:p>
          <a:p>
            <a:pPr marL="349415" indent="-349415">
              <a:spcBef>
                <a:spcPct val="20000"/>
              </a:spcBef>
              <a:buClr>
                <a:srgbClr val="FFCC00"/>
              </a:buClr>
              <a:buFontTx/>
              <a:buChar char="•"/>
              <a:defRPr/>
            </a:pPr>
            <a:r>
              <a:rPr lang="en-US" sz="1200">
                <a:latin typeface="+mn-lt"/>
              </a:rPr>
              <a:t>Nature and importance of the program, activity, or service provided by the program</a:t>
            </a:r>
          </a:p>
          <a:p>
            <a:pPr marL="349415" indent="-349415">
              <a:spcBef>
                <a:spcPct val="20000"/>
              </a:spcBef>
              <a:buClr>
                <a:srgbClr val="FFCC00"/>
              </a:buClr>
              <a:buFontTx/>
              <a:buChar char="•"/>
              <a:defRPr/>
            </a:pPr>
            <a:r>
              <a:rPr lang="en-US" sz="1200">
                <a:latin typeface="+mn-lt"/>
              </a:rPr>
              <a:t>Resources available to the recipient </a:t>
            </a:r>
          </a:p>
          <a:p>
            <a:pPr marL="349415" indent="-349415">
              <a:spcBef>
                <a:spcPct val="20000"/>
              </a:spcBef>
              <a:buClr>
                <a:srgbClr val="FFCC00"/>
              </a:buClr>
              <a:buFontTx/>
              <a:buChar char="•"/>
              <a:defRPr/>
            </a:pPr>
            <a:r>
              <a:rPr lang="en-US" sz="1200">
                <a:latin typeface="+mn-lt"/>
              </a:rPr>
              <a:t>Costs</a:t>
            </a:r>
          </a:p>
          <a:p>
            <a:pPr marL="349415" indent="-349415">
              <a:spcBef>
                <a:spcPct val="20000"/>
              </a:spcBef>
              <a:buClr>
                <a:srgbClr val="FFCC00"/>
              </a:buClr>
              <a:defRPr/>
            </a:pPr>
            <a:endParaRPr lang="en-US" sz="1200">
              <a:latin typeface="+mn-lt"/>
            </a:endParaRPr>
          </a:p>
          <a:p>
            <a:pPr defTabSz="931774">
              <a:buClr>
                <a:schemeClr val="bg1"/>
              </a:buClr>
              <a:defRPr/>
            </a:pPr>
            <a:r>
              <a:rPr lang="en-US" sz="1200">
                <a:latin typeface="+mn-lt"/>
              </a:rPr>
              <a:t>If an agency has a need for a language translation other than the ones provided by FDACS, please contact our office for assistance.</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20</a:t>
            </a:fld>
            <a:endParaRPr lang="en-US"/>
          </a:p>
        </p:txBody>
      </p:sp>
    </p:spTree>
    <p:extLst>
      <p:ext uri="{BB962C8B-B14F-4D97-AF65-F5344CB8AC3E}">
        <p14:creationId xmlns:p14="http://schemas.microsoft.com/office/powerpoint/2010/main" val="296346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Simply:</a:t>
            </a:r>
          </a:p>
          <a:p>
            <a:r>
              <a:rPr lang="en-US" b="1"/>
              <a:t>Americans with Disabilities Act (ADA):</a:t>
            </a:r>
            <a:r>
              <a:rPr lang="en-US"/>
              <a:t> Broad law that requires us to provide equal access for people with disabilities in all public activities. Our responsibility is to make reasonable accommodations (e.g., providing a ramp, communicating effectively).</a:t>
            </a:r>
          </a:p>
          <a:p>
            <a:r>
              <a:rPr lang="en-US" b="1"/>
              <a:t>Section 504 of the Rehabilitation Act:</a:t>
            </a:r>
            <a:r>
              <a:rPr lang="en-US"/>
              <a:t> This law specifically applies to us because we receive federal funds. It means we cannot discriminate against anyone with a disability in our programs.</a:t>
            </a:r>
          </a:p>
          <a:p>
            <a:r>
              <a:rPr lang="en-US" b="1"/>
              <a:t>7 CFR Part 15b:</a:t>
            </a:r>
            <a:r>
              <a:rPr lang="en-US"/>
              <a:t> This is the specific federal regulation that gives us the detailed instructions on how to comply with Section 504. It's the "rulebook" we must follow to ensure our programs are accessible.</a:t>
            </a:r>
          </a:p>
          <a:p>
            <a:endParaRPr lang="en-US" b="1"/>
          </a:p>
          <a:p>
            <a:r>
              <a:rPr lang="en-US" b="1"/>
              <a:t>More Details:</a:t>
            </a:r>
          </a:p>
          <a:p>
            <a:r>
              <a:rPr lang="en-US" b="1"/>
              <a:t>Americans with Disabilities Act (ADA)</a:t>
            </a:r>
          </a:p>
          <a:p>
            <a:r>
              <a:rPr lang="en-US"/>
              <a:t>The </a:t>
            </a:r>
            <a:r>
              <a:rPr lang="en-US" b="1"/>
              <a:t>ADA</a:t>
            </a:r>
            <a:r>
              <a:rPr lang="en-US"/>
              <a:t> is a broad law that prohibits discrimination against people with disabilities in all areas of public life, including jobs, schools, transportation, and all public and private places open to the general public. For a food bank, it means you must make reasonable efforts to accommodate a person's disability to allow them to access services. For example, ensuring ramps are available for people who use wheelchairs or providing a sign language interpreter for a deaf person during a food distribution event if requested.</a:t>
            </a:r>
          </a:p>
          <a:p>
            <a:r>
              <a:rPr lang="en-US" b="1"/>
              <a:t>Section 504 of the Rehabilitation Act of 1973</a:t>
            </a:r>
          </a:p>
          <a:p>
            <a:r>
              <a:rPr lang="en-US" b="1"/>
              <a:t>Section 504</a:t>
            </a:r>
            <a:r>
              <a:rPr lang="en-US"/>
              <a:t> is an earlier law that prohibits discrimination on the basis of disability in programs that receive federal financial assistance. Since food banks often receive federal funding for programs like TEFAP and CSFP, they fall under this law. It requires that these programs be accessible to people with disabilities. While similar to the ADA, it applies specifically to organizations receiving federal funds, making it highly relevant for food assistance programs.</a:t>
            </a:r>
          </a:p>
          <a:p>
            <a:r>
              <a:rPr lang="en-US" b="1"/>
              <a:t>7 CFR Part 15b</a:t>
            </a:r>
          </a:p>
          <a:p>
            <a:r>
              <a:rPr lang="en-US"/>
              <a:t>This is the specific </a:t>
            </a:r>
            <a:r>
              <a:rPr lang="en-US" b="1"/>
              <a:t>federal regulation</a:t>
            </a:r>
            <a:r>
              <a:rPr lang="en-US"/>
              <a:t> that outlines the rules for compliance with Section 504 of the Rehabilitation Act. It provides detailed instructions and procedures for how agencies and organizations receiving federal assistance must ensure their programs are nondiscriminatory toward people with disabilities. Think of it as the detailed rulebook that tells a food bank exactly what actions it must take to be in compliance with Section 504.</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21</a:t>
            </a:fld>
            <a:endParaRPr lang="en-US"/>
          </a:p>
        </p:txBody>
      </p:sp>
    </p:spTree>
    <p:extLst>
      <p:ext uri="{BB962C8B-B14F-4D97-AF65-F5344CB8AC3E}">
        <p14:creationId xmlns:p14="http://schemas.microsoft.com/office/powerpoint/2010/main" val="1846985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Clr>
                <a:schemeClr val="bg1"/>
              </a:buClr>
              <a:buFont typeface="Arial" panose="020B0604020202020204" pitchFamily="34" charset="0"/>
              <a:buChar char="•"/>
            </a:pPr>
            <a:r>
              <a:rPr lang="en-US" altLang="en-US" sz="1200"/>
              <a:t>Always have assistance available for people with disabilities</a:t>
            </a:r>
          </a:p>
          <a:p>
            <a:pPr marL="174708" indent="-174708">
              <a:buClr>
                <a:schemeClr val="bg1"/>
              </a:buClr>
              <a:buFont typeface="Arial" panose="020B0604020202020204" pitchFamily="34" charset="0"/>
              <a:buChar char="•"/>
            </a:pPr>
            <a:r>
              <a:rPr lang="en-US" altLang="en-US" sz="1200"/>
              <a:t>Provide alternative arrangements for service</a:t>
            </a:r>
          </a:p>
          <a:p>
            <a:pPr marL="174708" indent="-174708">
              <a:buClr>
                <a:schemeClr val="bg1"/>
              </a:buClr>
              <a:buFont typeface="Arial" panose="020B0604020202020204" pitchFamily="34" charset="0"/>
              <a:buChar char="•"/>
            </a:pPr>
            <a:r>
              <a:rPr lang="en-US" altLang="en-US" sz="1200"/>
              <a:t>Sign language interpreters may be needed: </a:t>
            </a:r>
            <a:r>
              <a:rPr lang="en-US" sz="1200"/>
              <a:t>Providing American Sign Language (ASL) interpreters for persons with hearing disabilities may be necessary to be able to adequately communicate with these applicants and participants. </a:t>
            </a:r>
            <a:endParaRPr lang="en-US" altLang="en-US" sz="1200"/>
          </a:p>
          <a:p>
            <a:pPr marL="174708" indent="-174708">
              <a:buClr>
                <a:schemeClr val="bg1"/>
              </a:buClr>
              <a:buFont typeface="Arial" panose="020B0604020202020204" pitchFamily="34" charset="0"/>
              <a:buChar char="•"/>
            </a:pPr>
            <a:r>
              <a:rPr lang="en-US" altLang="en-US" sz="1200"/>
              <a:t>Service</a:t>
            </a:r>
            <a:r>
              <a:rPr lang="en-US" altLang="en-US" sz="1200" baseline="0"/>
              <a:t> animals must be allowed in facilities</a:t>
            </a:r>
          </a:p>
          <a:p>
            <a:pPr marL="174708" indent="-174708">
              <a:buClr>
                <a:schemeClr val="bg1"/>
              </a:buClr>
              <a:buFont typeface="Arial" panose="020B0604020202020204" pitchFamily="34" charset="0"/>
              <a:buChar char="•"/>
            </a:pPr>
            <a:r>
              <a:rPr lang="en-US" altLang="en-US" sz="1200" b="1" baseline="0"/>
              <a:t>2 Questions allowed:  Is the animal a service animal required because of a disability?  What work or task has the dog been trained to perform?</a:t>
            </a:r>
            <a:endParaRPr lang="en-US" altLang="en-US" sz="1200" b="1"/>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23</a:t>
            </a:fld>
            <a:endParaRPr lang="en-US"/>
          </a:p>
        </p:txBody>
      </p:sp>
    </p:spTree>
    <p:extLst>
      <p:ext uri="{BB962C8B-B14F-4D97-AF65-F5344CB8AC3E}">
        <p14:creationId xmlns:p14="http://schemas.microsoft.com/office/powerpoint/2010/main" val="198553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buFontTx/>
              <a:buChar char="•"/>
              <a:defRPr/>
            </a:pPr>
            <a:r>
              <a:rPr lang="en-US" sz="1100">
                <a:latin typeface="+mn-lt"/>
              </a:rPr>
              <a:t>Can be verbal or written</a:t>
            </a:r>
          </a:p>
          <a:p>
            <a:pPr>
              <a:buClr>
                <a:schemeClr val="accent1"/>
              </a:buClr>
              <a:buFontTx/>
              <a:buChar char="•"/>
              <a:defRPr/>
            </a:pPr>
            <a:r>
              <a:rPr lang="en-US" sz="1100">
                <a:latin typeface="+mn-lt"/>
              </a:rPr>
              <a:t>Must be discrimination based on one or more of the 6 protected classes</a:t>
            </a:r>
          </a:p>
          <a:p>
            <a:pPr>
              <a:buClr>
                <a:schemeClr val="accent1"/>
              </a:buClr>
              <a:buFontTx/>
              <a:buChar char="•"/>
              <a:defRPr/>
            </a:pPr>
            <a:r>
              <a:rPr lang="en-US" sz="1100">
                <a:latin typeface="+mn-lt"/>
              </a:rPr>
              <a:t>Can be made to any volunteer or staff member at the sub-distributor/agency, the CDA/food ban, the Florida Department of Agriculture and Consumer Services or USDA</a:t>
            </a:r>
          </a:p>
          <a:p>
            <a:pPr>
              <a:buClr>
                <a:schemeClr val="accent1"/>
              </a:buClr>
              <a:buFontTx/>
              <a:buChar char="•"/>
              <a:defRPr/>
            </a:pPr>
            <a:r>
              <a:rPr lang="en-US" sz="1100" b="1">
                <a:latin typeface="+mn-lt"/>
              </a:rPr>
              <a:t>Agencies should have a specific complaint process and procedure</a:t>
            </a:r>
          </a:p>
          <a:p>
            <a:endParaRPr lang="en-US" sz="1100">
              <a:latin typeface="+mn-lt"/>
            </a:endParaRP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24</a:t>
            </a:fld>
            <a:endParaRPr lang="en-US"/>
          </a:p>
        </p:txBody>
      </p:sp>
    </p:spTree>
    <p:extLst>
      <p:ext uri="{BB962C8B-B14F-4D97-AF65-F5344CB8AC3E}">
        <p14:creationId xmlns:p14="http://schemas.microsoft.com/office/powerpoint/2010/main" val="30883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ct val="20000"/>
              </a:spcBef>
              <a:buClr>
                <a:srgbClr val="FFCC00"/>
              </a:buClr>
              <a:defRPr/>
            </a:pPr>
            <a:r>
              <a:rPr lang="en-US" sz="1100">
                <a:latin typeface="+mn-lt"/>
              </a:rPr>
              <a:t>Make sure</a:t>
            </a:r>
            <a:r>
              <a:rPr lang="en-US" sz="1100" baseline="0">
                <a:latin typeface="+mn-lt"/>
              </a:rPr>
              <a:t> to recognize the difference between a program complaint and a civil rights complaint. </a:t>
            </a:r>
          </a:p>
          <a:p>
            <a:pPr marL="349415" indent="-349415">
              <a:spcBef>
                <a:spcPct val="20000"/>
              </a:spcBef>
              <a:buClr>
                <a:srgbClr val="FFCC00"/>
              </a:buClr>
              <a:defRPr/>
            </a:pPr>
            <a:r>
              <a:rPr lang="en-US" sz="1100" u="sng">
                <a:solidFill>
                  <a:srgbClr val="FFCC00"/>
                </a:solidFill>
                <a:latin typeface="+mn-lt"/>
              </a:rPr>
              <a:t>PROGRAM</a:t>
            </a:r>
            <a:r>
              <a:rPr lang="en-US" sz="1100">
                <a:solidFill>
                  <a:schemeClr val="bg1"/>
                </a:solidFill>
                <a:effectLst>
                  <a:outerShdw blurRad="38100" dist="38100" dir="2700000" algn="tl">
                    <a:srgbClr val="000000"/>
                  </a:outerShdw>
                </a:effectLst>
                <a:latin typeface="+mn-lt"/>
              </a:rPr>
              <a:t> </a:t>
            </a:r>
            <a:r>
              <a:rPr lang="en-US" sz="1100">
                <a:latin typeface="+mn-lt"/>
              </a:rPr>
              <a:t>complaints are not civil rights complaints, although equally important, and are NOT based on one of the 6 protected classes. You should have a different complaint process for handling these.</a:t>
            </a:r>
          </a:p>
          <a:p>
            <a:pPr marL="349415" indent="-349415">
              <a:spcBef>
                <a:spcPct val="20000"/>
              </a:spcBef>
              <a:buClr>
                <a:srgbClr val="FFCC00"/>
              </a:buClr>
              <a:defRPr/>
            </a:pPr>
            <a:r>
              <a:rPr lang="en-US" sz="1100">
                <a:latin typeface="+mn-lt"/>
              </a:rPr>
              <a:t>Examples of program complaints:</a:t>
            </a:r>
          </a:p>
          <a:p>
            <a:pPr marL="757066" lvl="1" indent="-291179">
              <a:spcBef>
                <a:spcPct val="20000"/>
              </a:spcBef>
              <a:buClr>
                <a:srgbClr val="FFCC00"/>
              </a:buClr>
              <a:buFontTx/>
              <a:buChar char="–"/>
              <a:defRPr/>
            </a:pPr>
            <a:r>
              <a:rPr lang="en-US" sz="1100">
                <a:latin typeface="+mn-lt"/>
              </a:rPr>
              <a:t>Classes NOT protected by the TEFAP program</a:t>
            </a:r>
          </a:p>
          <a:p>
            <a:pPr marL="757066" lvl="1" indent="-291179">
              <a:spcBef>
                <a:spcPct val="20000"/>
              </a:spcBef>
              <a:buClr>
                <a:srgbClr val="FFCC00"/>
              </a:buClr>
              <a:buFontTx/>
              <a:buChar char="–"/>
              <a:defRPr/>
            </a:pPr>
            <a:r>
              <a:rPr lang="en-US" sz="1100">
                <a:latin typeface="+mn-lt"/>
              </a:rPr>
              <a:t>Food Safety/Quality</a:t>
            </a:r>
          </a:p>
          <a:p>
            <a:pPr marL="757066" lvl="1" indent="-291179">
              <a:spcBef>
                <a:spcPct val="20000"/>
              </a:spcBef>
              <a:buClr>
                <a:srgbClr val="FFCC00"/>
              </a:buClr>
              <a:buFontTx/>
              <a:buChar char="–"/>
              <a:defRPr/>
            </a:pPr>
            <a:r>
              <a:rPr lang="en-US" sz="1100">
                <a:latin typeface="+mn-lt"/>
              </a:rPr>
              <a:t>Customer Service such as standing in a long line to receive the foods</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25</a:t>
            </a:fld>
            <a:endParaRPr lang="en-US"/>
          </a:p>
        </p:txBody>
      </p:sp>
    </p:spTree>
    <p:extLst>
      <p:ext uri="{BB962C8B-B14F-4D97-AF65-F5344CB8AC3E}">
        <p14:creationId xmlns:p14="http://schemas.microsoft.com/office/powerpoint/2010/main" val="3891454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489409-BB79-4ED0-BBA0-3E14E4862B1B}" type="slidenum">
              <a:rPr lang="en-US" smtClean="0"/>
              <a:t>28</a:t>
            </a:fld>
            <a:endParaRPr lang="en-US"/>
          </a:p>
        </p:txBody>
      </p:sp>
    </p:spTree>
    <p:extLst>
      <p:ext uri="{BB962C8B-B14F-4D97-AF65-F5344CB8AC3E}">
        <p14:creationId xmlns:p14="http://schemas.microsoft.com/office/powerpoint/2010/main" val="356624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4</a:t>
            </a:fld>
            <a:endParaRPr lang="en-US"/>
          </a:p>
        </p:txBody>
      </p:sp>
    </p:spTree>
    <p:extLst>
      <p:ext uri="{BB962C8B-B14F-4D97-AF65-F5344CB8AC3E}">
        <p14:creationId xmlns:p14="http://schemas.microsoft.com/office/powerpoint/2010/main" val="1453959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sz="1100">
                <a:latin typeface="+mn-lt"/>
              </a:rPr>
              <a:t>While it is okay to refer a client to other nutrition programs, you cannot turn someone away due to their age. He could file a civil rights complaint.</a:t>
            </a:r>
          </a:p>
          <a:p>
            <a:pPr marL="232943" indent="-232943">
              <a:buAutoNum type="arabicPeriod"/>
            </a:pPr>
            <a:r>
              <a:rPr lang="en-US" sz="1100">
                <a:latin typeface="+mn-lt"/>
              </a:rPr>
              <a:t>Religion</a:t>
            </a:r>
            <a:r>
              <a:rPr lang="en-US" sz="1100" baseline="0">
                <a:latin typeface="+mn-lt"/>
              </a:rPr>
              <a:t> is not a protected class in TEFAP and would be a program complaint. </a:t>
            </a:r>
          </a:p>
          <a:p>
            <a:pPr marL="232943" indent="-232943">
              <a:buAutoNum type="arabicPeriod"/>
            </a:pPr>
            <a:endParaRPr lang="en-US"/>
          </a:p>
          <a:p>
            <a:pPr marL="232943" indent="-232943">
              <a:buAutoNum type="arabicPeriod"/>
            </a:pPr>
            <a:endParaRPr lang="en-US"/>
          </a:p>
        </p:txBody>
      </p:sp>
      <p:sp>
        <p:nvSpPr>
          <p:cNvPr id="4" name="Slide Number Placeholder 3"/>
          <p:cNvSpPr>
            <a:spLocks noGrp="1"/>
          </p:cNvSpPr>
          <p:nvPr>
            <p:ph type="sldNum" sz="quarter" idx="10"/>
          </p:nvPr>
        </p:nvSpPr>
        <p:spPr/>
        <p:txBody>
          <a:bodyPr/>
          <a:lstStyle/>
          <a:p>
            <a:fld id="{79489409-BB79-4ED0-BBA0-3E14E4862B1B}" type="slidenum">
              <a:rPr lang="en-US" smtClean="0"/>
              <a:t>29</a:t>
            </a:fld>
            <a:endParaRPr lang="en-US"/>
          </a:p>
        </p:txBody>
      </p:sp>
    </p:spTree>
    <p:extLst>
      <p:ext uri="{BB962C8B-B14F-4D97-AF65-F5344CB8AC3E}">
        <p14:creationId xmlns:p14="http://schemas.microsoft.com/office/powerpoint/2010/main" val="285110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Pre-award</a:t>
            </a:r>
            <a:r>
              <a:rPr lang="en-US" sz="1200" baseline="0"/>
              <a:t> compliance reviews for Local Distributing Agencies are conducted by their Contracted Distributing Agency</a:t>
            </a:r>
          </a:p>
          <a:p>
            <a:r>
              <a:rPr lang="en-US" sz="1200" baseline="0"/>
              <a:t>Ensures the agency is ready to comply with Civil Rights regulations before distributing food</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31</a:t>
            </a:fld>
            <a:endParaRPr lang="en-US"/>
          </a:p>
        </p:txBody>
      </p:sp>
    </p:spTree>
    <p:extLst>
      <p:ext uri="{BB962C8B-B14F-4D97-AF65-F5344CB8AC3E}">
        <p14:creationId xmlns:p14="http://schemas.microsoft.com/office/powerpoint/2010/main" val="438297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buClr>
                <a:schemeClr val="bg1"/>
              </a:buClr>
              <a:defRPr/>
            </a:pPr>
            <a:r>
              <a:rPr lang="en-US" altLang="en-US" sz="1200">
                <a:solidFill>
                  <a:schemeClr val="bg1"/>
                </a:solidFill>
                <a:latin typeface="+mn-lt"/>
              </a:rPr>
              <a:t>Make sure that the clients receive equal treatment and service. </a:t>
            </a:r>
            <a:r>
              <a:rPr lang="en-US" altLang="en-US" sz="1200" b="1">
                <a:solidFill>
                  <a:schemeClr val="bg1"/>
                </a:solidFill>
                <a:latin typeface="+mn-lt"/>
              </a:rPr>
              <a:t>“Equal” does not mean “Identical”. For example, one participant can receive corn while another receives green beans. </a:t>
            </a:r>
          </a:p>
          <a:p>
            <a:pPr defTabSz="931774">
              <a:lnSpc>
                <a:spcPct val="90000"/>
              </a:lnSpc>
              <a:buClr>
                <a:schemeClr val="bg1"/>
              </a:buClr>
              <a:defRPr/>
            </a:pPr>
            <a:endParaRPr lang="en-US" altLang="en-US" sz="1200" b="1">
              <a:solidFill>
                <a:schemeClr val="bg1"/>
              </a:solidFill>
              <a:latin typeface="+mn-lt"/>
            </a:endParaRPr>
          </a:p>
          <a:p>
            <a:pPr defTabSz="931774">
              <a:lnSpc>
                <a:spcPct val="90000"/>
              </a:lnSpc>
              <a:buClr>
                <a:schemeClr val="bg1"/>
              </a:buClr>
              <a:defRPr/>
            </a:pPr>
            <a:r>
              <a:rPr lang="en-US" sz="1200">
                <a:latin typeface="+mn-lt"/>
              </a:rPr>
              <a:t>Make people feel welcomed - </a:t>
            </a:r>
            <a:r>
              <a:rPr lang="en-US" altLang="en-US" sz="1200" b="1">
                <a:solidFill>
                  <a:schemeClr val="bg1"/>
                </a:solidFill>
                <a:latin typeface="+mn-lt"/>
              </a:rPr>
              <a:t>Treat everyone with dignity and respect and make people feel welcomed. Be patient and polite.</a:t>
            </a:r>
          </a:p>
          <a:p>
            <a:pPr defTabSz="931774">
              <a:lnSpc>
                <a:spcPct val="90000"/>
              </a:lnSpc>
              <a:buClr>
                <a:schemeClr val="bg1"/>
              </a:buClr>
              <a:defRPr/>
            </a:pPr>
            <a:endParaRPr lang="en-US" altLang="en-US" sz="1200">
              <a:solidFill>
                <a:schemeClr val="bg1"/>
              </a:solidFill>
              <a:latin typeface="+mn-lt"/>
            </a:endParaRPr>
          </a:p>
          <a:p>
            <a:pPr defTabSz="931774">
              <a:lnSpc>
                <a:spcPct val="90000"/>
              </a:lnSpc>
              <a:buClr>
                <a:schemeClr val="bg1"/>
              </a:buClr>
              <a:defRPr/>
            </a:pPr>
            <a:r>
              <a:rPr lang="en-US" altLang="en-US" sz="1200">
                <a:solidFill>
                  <a:schemeClr val="bg1"/>
                </a:solidFill>
                <a:latin typeface="+mn-lt"/>
              </a:rPr>
              <a:t>Communicate – It is important to </a:t>
            </a:r>
            <a:r>
              <a:rPr lang="en-US" altLang="en-US" sz="1200" b="1">
                <a:solidFill>
                  <a:schemeClr val="bg1"/>
                </a:solidFill>
                <a:latin typeface="+mn-lt"/>
              </a:rPr>
              <a:t>communicate the clients’ rights as well as the process for picking up food or receiving meals</a:t>
            </a:r>
            <a:r>
              <a:rPr lang="en-US" altLang="en-US" sz="1200">
                <a:solidFill>
                  <a:schemeClr val="bg1"/>
                </a:solidFill>
                <a:latin typeface="+mn-lt"/>
              </a:rPr>
              <a:t>. Respond to any questions in a non-threatening manner.</a:t>
            </a:r>
          </a:p>
          <a:p>
            <a:pPr eaLnBrk="1" hangingPunct="1">
              <a:lnSpc>
                <a:spcPct val="90000"/>
              </a:lnSpc>
              <a:buClr>
                <a:schemeClr val="bg1"/>
              </a:buClr>
            </a:pPr>
            <a:endParaRPr lang="en-US" altLang="en-US" sz="1200">
              <a:solidFill>
                <a:schemeClr val="bg1"/>
              </a:solidFill>
              <a:latin typeface="+mn-lt"/>
            </a:endParaRPr>
          </a:p>
          <a:p>
            <a:pPr defTabSz="931774">
              <a:lnSpc>
                <a:spcPct val="90000"/>
              </a:lnSpc>
              <a:buClr>
                <a:schemeClr val="bg1"/>
              </a:buClr>
              <a:defRPr/>
            </a:pPr>
            <a:r>
              <a:rPr lang="en-US" sz="1200">
                <a:latin typeface="+mn-lt"/>
              </a:rPr>
              <a:t>No special favors</a:t>
            </a:r>
            <a:r>
              <a:rPr lang="en-US" sz="1200" baseline="0">
                <a:latin typeface="+mn-lt"/>
              </a:rPr>
              <a:t> - </a:t>
            </a:r>
            <a:r>
              <a:rPr lang="en-US" altLang="en-US" sz="1200" b="1">
                <a:solidFill>
                  <a:schemeClr val="bg1"/>
                </a:solidFill>
                <a:latin typeface="+mn-lt"/>
              </a:rPr>
              <a:t>Do not do special favors for anyone that you are not prepared to provide for everyone</a:t>
            </a:r>
            <a:r>
              <a:rPr lang="en-US" altLang="en-US" sz="1200">
                <a:solidFill>
                  <a:schemeClr val="bg1"/>
                </a:solidFill>
                <a:latin typeface="+mn-lt"/>
              </a:rPr>
              <a:t>. Disabilities and Language needs are not considered “special favors” since they are required.</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35</a:t>
            </a:fld>
            <a:endParaRPr lang="en-US"/>
          </a:p>
        </p:txBody>
      </p:sp>
    </p:spTree>
    <p:extLst>
      <p:ext uri="{BB962C8B-B14F-4D97-AF65-F5344CB8AC3E}">
        <p14:creationId xmlns:p14="http://schemas.microsoft.com/office/powerpoint/2010/main" val="16476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bg1"/>
              </a:buClr>
            </a:pPr>
            <a:r>
              <a:rPr lang="en-US" altLang="en-US" sz="1200">
                <a:solidFill>
                  <a:schemeClr val="bg1"/>
                </a:solidFill>
                <a:latin typeface="+mn-lt"/>
              </a:rPr>
              <a:t>Have a written and </a:t>
            </a:r>
            <a:r>
              <a:rPr lang="en-US" altLang="en-US" sz="1200" u="sng">
                <a:solidFill>
                  <a:schemeClr val="bg1"/>
                </a:solidFill>
                <a:latin typeface="+mn-lt"/>
              </a:rPr>
              <a:t>posted</a:t>
            </a:r>
            <a:r>
              <a:rPr lang="en-US" altLang="en-US" sz="1200">
                <a:solidFill>
                  <a:schemeClr val="bg1"/>
                </a:solidFill>
                <a:latin typeface="+mn-lt"/>
              </a:rPr>
              <a:t> policy for dealing with unacceptable behavior and conflicts.</a:t>
            </a:r>
          </a:p>
          <a:p>
            <a:pPr eaLnBrk="1" hangingPunct="1">
              <a:buClr>
                <a:schemeClr val="bg1"/>
              </a:buClr>
            </a:pPr>
            <a:r>
              <a:rPr lang="en-US" altLang="en-US" sz="1200">
                <a:solidFill>
                  <a:schemeClr val="bg1"/>
                </a:solidFill>
                <a:latin typeface="+mn-lt"/>
              </a:rPr>
              <a:t>When a situation arises:</a:t>
            </a:r>
          </a:p>
          <a:p>
            <a:pPr eaLnBrk="1" hangingPunct="1">
              <a:buClr>
                <a:schemeClr val="bg1"/>
              </a:buClr>
            </a:pPr>
            <a:r>
              <a:rPr lang="en-US" altLang="en-US" sz="1200">
                <a:solidFill>
                  <a:schemeClr val="bg1"/>
                </a:solidFill>
                <a:latin typeface="+mn-lt"/>
              </a:rPr>
              <a:t>Try to remain calm. Do not interrupt the client – give them the full opportunity to explain the situation.</a:t>
            </a:r>
          </a:p>
          <a:p>
            <a:pPr eaLnBrk="1" hangingPunct="1">
              <a:buClr>
                <a:schemeClr val="bg1"/>
              </a:buClr>
            </a:pPr>
            <a:r>
              <a:rPr lang="en-US" altLang="en-US" sz="1200">
                <a:solidFill>
                  <a:schemeClr val="bg1"/>
                </a:solidFill>
                <a:latin typeface="+mn-lt"/>
              </a:rPr>
              <a:t>Listen to concerns and questions. Be empathetic and understanding. Do not be judgmental.</a:t>
            </a:r>
          </a:p>
          <a:p>
            <a:pPr eaLnBrk="1" hangingPunct="1">
              <a:buClr>
                <a:schemeClr val="bg1"/>
              </a:buClr>
            </a:pPr>
            <a:r>
              <a:rPr lang="en-US" altLang="en-US" sz="1200">
                <a:solidFill>
                  <a:schemeClr val="bg1"/>
                </a:solidFill>
                <a:latin typeface="+mn-lt"/>
              </a:rPr>
              <a:t>Identify the problem and determine possible solutions. Personally follow up with the client to make sure the issue gets resolved. </a:t>
            </a:r>
          </a:p>
          <a:p>
            <a:pPr eaLnBrk="1" hangingPunct="1">
              <a:buClr>
                <a:schemeClr val="bg1"/>
              </a:buClr>
            </a:pPr>
            <a:r>
              <a:rPr lang="en-US" altLang="en-US" sz="1200">
                <a:solidFill>
                  <a:schemeClr val="bg1"/>
                </a:solidFill>
                <a:latin typeface="+mn-lt"/>
              </a:rPr>
              <a:t>If the client becomes threatening, violent or makes you feel uncomfortable, get help immediately.</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36</a:t>
            </a:fld>
            <a:endParaRPr lang="en-US"/>
          </a:p>
        </p:txBody>
      </p:sp>
    </p:spTree>
    <p:extLst>
      <p:ext uri="{BB962C8B-B14F-4D97-AF65-F5344CB8AC3E}">
        <p14:creationId xmlns:p14="http://schemas.microsoft.com/office/powerpoint/2010/main" val="2767181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explains that any organization, including our partners, must follow the federal rule requiring us to inform all clients of their civil rights. This is why we use the "And Justice for All" poster and the nondiscrimination statement.</a:t>
            </a:r>
          </a:p>
        </p:txBody>
      </p:sp>
      <p:sp>
        <p:nvSpPr>
          <p:cNvPr id="4" name="Slide Number Placeholder 3"/>
          <p:cNvSpPr>
            <a:spLocks noGrp="1"/>
          </p:cNvSpPr>
          <p:nvPr>
            <p:ph type="sldNum" sz="quarter" idx="5"/>
          </p:nvPr>
        </p:nvSpPr>
        <p:spPr/>
        <p:txBody>
          <a:bodyPr/>
          <a:lstStyle/>
          <a:p>
            <a:fld id="{166865E3-9C69-446A-8D64-0AA1B4C3BB1F}" type="slidenum">
              <a:rPr lang="en-US" smtClean="0"/>
              <a:t>37</a:t>
            </a:fld>
            <a:endParaRPr lang="en-US"/>
          </a:p>
        </p:txBody>
      </p:sp>
    </p:spTree>
    <p:extLst>
      <p:ext uri="{BB962C8B-B14F-4D97-AF65-F5344CB8AC3E}">
        <p14:creationId xmlns:p14="http://schemas.microsoft.com/office/powerpoint/2010/main" val="2886287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APPLICABLE AT AFFB</a:t>
            </a:r>
          </a:p>
        </p:txBody>
      </p:sp>
      <p:sp>
        <p:nvSpPr>
          <p:cNvPr id="4" name="Slide Number Placeholder 3"/>
          <p:cNvSpPr>
            <a:spLocks noGrp="1"/>
          </p:cNvSpPr>
          <p:nvPr>
            <p:ph type="sldNum" sz="quarter" idx="5"/>
          </p:nvPr>
        </p:nvSpPr>
        <p:spPr/>
        <p:txBody>
          <a:bodyPr/>
          <a:lstStyle/>
          <a:p>
            <a:fld id="{166865E3-9C69-446A-8D64-0AA1B4C3BB1F}" type="slidenum">
              <a:rPr lang="en-US" smtClean="0"/>
              <a:t>38</a:t>
            </a:fld>
            <a:endParaRPr lang="en-US"/>
          </a:p>
        </p:txBody>
      </p:sp>
    </p:spTree>
    <p:extLst>
      <p:ext uri="{BB962C8B-B14F-4D97-AF65-F5344CB8AC3E}">
        <p14:creationId xmlns:p14="http://schemas.microsoft.com/office/powerpoint/2010/main" val="2831096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short, it's a rule that requires us to do more than just inform clients of their rights in our program. We also have to point them to other resources they might be able to get from other organizations in their community.</a:t>
            </a:r>
          </a:p>
          <a:p>
            <a:endParaRPr lang="en-US"/>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40</a:t>
            </a:fld>
            <a:endParaRPr lang="en-US"/>
          </a:p>
        </p:txBody>
      </p:sp>
    </p:spTree>
    <p:extLst>
      <p:ext uri="{BB962C8B-B14F-4D97-AF65-F5344CB8AC3E}">
        <p14:creationId xmlns:p14="http://schemas.microsoft.com/office/powerpoint/2010/main" val="1278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Discrimination happens when a person is treated differently than others for reasons outside of their control, such as their age, race, disability, etc.</a:t>
            </a:r>
            <a:r>
              <a:rPr lang="en-US" sz="1200" baseline="0"/>
              <a:t> Sometimes discrimination happens on purpose- and sometimes it happens because organizations were not properly prepared to meet the needs of all program participants.</a:t>
            </a:r>
            <a:endParaRPr lang="en-US" sz="1200"/>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5</a:t>
            </a:fld>
            <a:endParaRPr lang="en-US"/>
          </a:p>
        </p:txBody>
      </p:sp>
    </p:spTree>
    <p:extLst>
      <p:ext uri="{BB962C8B-B14F-4D97-AF65-F5344CB8AC3E}">
        <p14:creationId xmlns:p14="http://schemas.microsoft.com/office/powerpoint/2010/main" val="239440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Disparate Treatment (Intentional)</a:t>
            </a:r>
          </a:p>
          <a:p>
            <a:r>
              <a:rPr lang="en-US"/>
              <a:t>This is when a food bank intentionally treats someone differently based on a protected characteristic.</a:t>
            </a:r>
          </a:p>
          <a:p>
            <a:r>
              <a:rPr lang="en-US" b="1"/>
              <a:t>Example:</a:t>
            </a:r>
            <a:r>
              <a:rPr lang="en-US"/>
              <a:t> A food bank manager tells a volunteer not to give food to a person because they are from a specific country, even though that person is eligible for assistance. The manager is intentionally discriminating based on national origin.</a:t>
            </a:r>
          </a:p>
          <a:p>
            <a:endParaRPr lang="en-US" b="1"/>
          </a:p>
          <a:p>
            <a:r>
              <a:rPr lang="en-US" b="1"/>
              <a:t>Disparate Impact (Unintentional)</a:t>
            </a:r>
          </a:p>
          <a:p>
            <a:r>
              <a:rPr lang="en-US"/>
              <a:t>This happens when a food bank has a neutral policy that unintentionally harms a protected group.</a:t>
            </a:r>
          </a:p>
          <a:p>
            <a:r>
              <a:rPr lang="en-US" b="1"/>
              <a:t>Example:</a:t>
            </a:r>
            <a:r>
              <a:rPr lang="en-US"/>
              <a:t> A food bank requires all clients to show a driver's license to receive food. This rule might seem fair, but it could unintentionally create a barrier for elderly people, recent immigrants, or low-income individuals who are less likely to have a driver's license, disproportionately impacting these groups.</a:t>
            </a:r>
          </a:p>
          <a:p>
            <a:endParaRPr lang="en-US" b="1"/>
          </a:p>
          <a:p>
            <a:r>
              <a:rPr lang="en-US" b="1"/>
              <a:t>Reprisal/Retaliation (Intentional)</a:t>
            </a:r>
          </a:p>
          <a:p>
            <a:r>
              <a:rPr lang="en-US"/>
              <a:t>This is when a food bank punishes someone for speaking up about discrimination.</a:t>
            </a:r>
          </a:p>
          <a:p>
            <a:r>
              <a:rPr lang="en-US" b="1"/>
              <a:t>Example:</a:t>
            </a:r>
            <a:r>
              <a:rPr lang="en-US"/>
              <a:t> A volunteer at the food bank complains to the director that a supervisor is making discriminatory remarks. In response, the supervisor intentionally removes the volunteer from the schedule and refuses to let them work, punishing them for reporting the issue.</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6</a:t>
            </a:fld>
            <a:endParaRPr lang="en-US"/>
          </a:p>
        </p:txBody>
      </p:sp>
    </p:spTree>
    <p:extLst>
      <p:ext uri="{BB962C8B-B14F-4D97-AF65-F5344CB8AC3E}">
        <p14:creationId xmlns:p14="http://schemas.microsoft.com/office/powerpoint/2010/main" val="121135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a:t>TEFAP recipients are protected from being</a:t>
            </a:r>
            <a:r>
              <a:rPr lang="en-US" sz="1200" baseline="0"/>
              <a:t> treated differently because of any of the following reasons – disability, national origin, age, race, color and sex. These are called the protected classes. If someone files a civil rights complaint, they are also protected from retaliation. Retaliation happens when they are treated differently because they filed a complaint. </a:t>
            </a:r>
          </a:p>
          <a:p>
            <a:pPr defTabSz="931774">
              <a:defRPr/>
            </a:pPr>
            <a:endParaRPr lang="en-US" sz="1200" baseline="0"/>
          </a:p>
          <a:p>
            <a:pPr defTabSz="931774">
              <a:defRPr/>
            </a:pPr>
            <a:r>
              <a:rPr lang="en-US" sz="1200" baseline="0"/>
              <a:t>Do you think this scenario could be discriminatory? A food pantry that distributes TEFAP foods is located on the second floor of a building that does not have an elevator. Is this discriminatory? Why or why not?</a:t>
            </a:r>
          </a:p>
          <a:p>
            <a:pPr defTabSz="931774">
              <a:defRPr/>
            </a:pPr>
            <a:endParaRPr lang="en-US" sz="1200" baseline="0"/>
          </a:p>
          <a:p>
            <a:pPr defTabSz="931774">
              <a:defRPr/>
            </a:pPr>
            <a:r>
              <a:rPr lang="en-US" sz="1200" baseline="0"/>
              <a:t>The answer is yes, it could be discriminatory against people with disabilities. The pantry should attempt to make their building handicap accessible. If that is not possible, some other options would be bringing distribution for USDA programs downstairs or providing home delivery service for people with disabilities.</a:t>
            </a:r>
            <a:endParaRPr lang="en-US" sz="1200"/>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7</a:t>
            </a:fld>
            <a:endParaRPr lang="en-US"/>
          </a:p>
        </p:txBody>
      </p:sp>
    </p:spTree>
    <p:extLst>
      <p:ext uri="{BB962C8B-B14F-4D97-AF65-F5344CB8AC3E}">
        <p14:creationId xmlns:p14="http://schemas.microsoft.com/office/powerpoint/2010/main" val="65387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bg1"/>
                </a:solidFill>
                <a:latin typeface="+mn-lt"/>
              </a:rPr>
              <a:t>The “USDA Non-Discrimination Statement” must be included on </a:t>
            </a:r>
            <a:r>
              <a:rPr lang="en-US" sz="1200" u="sng">
                <a:solidFill>
                  <a:schemeClr val="bg1"/>
                </a:solidFill>
                <a:latin typeface="+mn-lt"/>
              </a:rPr>
              <a:t>all</a:t>
            </a:r>
            <a:r>
              <a:rPr lang="en-US" sz="1200">
                <a:solidFill>
                  <a:schemeClr val="bg1"/>
                </a:solidFill>
                <a:latin typeface="+mn-lt"/>
              </a:rPr>
              <a:t> materials that mentions TEFAP or CSFP.</a:t>
            </a:r>
          </a:p>
          <a:p>
            <a:pPr>
              <a:defRPr/>
            </a:pPr>
            <a:endParaRPr lang="en-US" sz="1200">
              <a:solidFill>
                <a:schemeClr val="bg1"/>
              </a:solidFill>
              <a:latin typeface="+mn-lt"/>
            </a:endParaRPr>
          </a:p>
          <a:p>
            <a:pPr>
              <a:defRPr/>
            </a:pPr>
            <a:r>
              <a:rPr lang="en-US" sz="1200">
                <a:solidFill>
                  <a:schemeClr val="bg1"/>
                </a:solidFill>
                <a:latin typeface="+mn-lt"/>
              </a:rPr>
              <a:t>There is both a “long’ and “short’ version. If there is room on your document, please use the long version. It is ok to use the short version when you do not have room for the full version. However, client eligibility forms or any materials explaining client rights and responsibilities must have the long version.</a:t>
            </a:r>
          </a:p>
          <a:p>
            <a:pPr marL="349415" indent="-349415">
              <a:spcBef>
                <a:spcPct val="20000"/>
              </a:spcBef>
              <a:buClr>
                <a:srgbClr val="FFCC00"/>
              </a:buClr>
              <a:buFontTx/>
              <a:buChar char="•"/>
              <a:defRPr/>
            </a:pPr>
            <a:r>
              <a:rPr lang="en-US" sz="1200">
                <a:latin typeface="+mn-lt"/>
              </a:rPr>
              <a:t>Any public program material must have the non-discrimination statement printed on it. This includes handouts, signs, web sites, forms, etc.</a:t>
            </a:r>
          </a:p>
          <a:p>
            <a:pPr marL="349415" indent="-349415">
              <a:spcBef>
                <a:spcPct val="20000"/>
              </a:spcBef>
              <a:buClr>
                <a:srgbClr val="FFCC00"/>
              </a:buClr>
              <a:buFontTx/>
              <a:buChar char="•"/>
              <a:defRPr/>
            </a:pPr>
            <a:r>
              <a:rPr lang="en-US" sz="1200">
                <a:latin typeface="+mn-lt"/>
              </a:rPr>
              <a:t>Web sites must have the statement on the first page only. It is not required to be on each page of the site</a:t>
            </a:r>
          </a:p>
          <a:p>
            <a:pPr>
              <a:defRPr/>
            </a:pPr>
            <a:endParaRPr lang="en-US" sz="1200">
              <a:solidFill>
                <a:schemeClr val="bg1"/>
              </a:solidFill>
              <a:latin typeface="+mn-lt"/>
            </a:endParaRPr>
          </a:p>
          <a:p>
            <a:pPr>
              <a:defRPr/>
            </a:pPr>
            <a:r>
              <a:rPr lang="en-US" sz="1200" b="1">
                <a:solidFill>
                  <a:schemeClr val="bg1"/>
                </a:solidFill>
                <a:latin typeface="+mn-lt"/>
              </a:rPr>
              <a:t>The font size should not be any smaller than the rest of your text to ensure that participants can read it.</a:t>
            </a:r>
          </a:p>
          <a:p>
            <a:endParaRPr lang="en-US"/>
          </a:p>
        </p:txBody>
      </p:sp>
      <p:sp>
        <p:nvSpPr>
          <p:cNvPr id="4" name="Slide Number Placeholder 3"/>
          <p:cNvSpPr>
            <a:spLocks noGrp="1"/>
          </p:cNvSpPr>
          <p:nvPr>
            <p:ph type="sldNum" sz="quarter" idx="5"/>
          </p:nvPr>
        </p:nvSpPr>
        <p:spPr/>
        <p:txBody>
          <a:bodyPr/>
          <a:lstStyle/>
          <a:p>
            <a:fld id="{166865E3-9C69-446A-8D64-0AA1B4C3BB1F}" type="slidenum">
              <a:rPr lang="en-US" smtClean="0"/>
              <a:t>8</a:t>
            </a:fld>
            <a:endParaRPr lang="en-US"/>
          </a:p>
        </p:txBody>
      </p:sp>
    </p:spTree>
    <p:extLst>
      <p:ext uri="{BB962C8B-B14F-4D97-AF65-F5344CB8AC3E}">
        <p14:creationId xmlns:p14="http://schemas.microsoft.com/office/powerpoint/2010/main" val="70396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lvl="1">
              <a:buClr>
                <a:schemeClr val="accent5"/>
              </a:buClr>
            </a:pPr>
            <a:r>
              <a:rPr lang="en-US" sz="1100"/>
              <a:t>The answer is National Origin. That means people cannot be treated unfairly based on</a:t>
            </a:r>
            <a:r>
              <a:rPr lang="en-US" sz="1100" baseline="0"/>
              <a:t> their ethnicity or accent or because they appear to be of a certain ethnic background.</a:t>
            </a:r>
          </a:p>
          <a:p>
            <a:pPr marL="349415" lvl="1">
              <a:buClr>
                <a:schemeClr val="accent5"/>
              </a:buClr>
            </a:pPr>
            <a:endParaRPr lang="en-US" sz="1100"/>
          </a:p>
          <a:p>
            <a:endParaRPr lang="en-US"/>
          </a:p>
        </p:txBody>
      </p:sp>
      <p:sp>
        <p:nvSpPr>
          <p:cNvPr id="4" name="Slide Number Placeholder 3"/>
          <p:cNvSpPr>
            <a:spLocks noGrp="1"/>
          </p:cNvSpPr>
          <p:nvPr>
            <p:ph type="sldNum" sz="quarter" idx="10"/>
          </p:nvPr>
        </p:nvSpPr>
        <p:spPr/>
        <p:txBody>
          <a:bodyPr/>
          <a:lstStyle/>
          <a:p>
            <a:fld id="{79489409-BB79-4ED0-BBA0-3E14E4862B1B}" type="slidenum">
              <a:rPr lang="en-US" smtClean="0"/>
              <a:t>12</a:t>
            </a:fld>
            <a:endParaRPr lang="en-US"/>
          </a:p>
        </p:txBody>
      </p:sp>
    </p:spTree>
    <p:extLst>
      <p:ext uri="{BB962C8B-B14F-4D97-AF65-F5344CB8AC3E}">
        <p14:creationId xmlns:p14="http://schemas.microsoft.com/office/powerpoint/2010/main" val="3846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FNS Instruction 113-1 Appendix C</a:t>
            </a:r>
            <a:r>
              <a:rPr lang="en-US"/>
              <a:t> </a:t>
            </a:r>
          </a:p>
          <a:p>
            <a:r>
              <a:rPr lang="en-US"/>
              <a:t>This document serves as the </a:t>
            </a:r>
            <a:r>
              <a:rPr lang="en-US" b="1"/>
              <a:t>legal and regulatory foundation</a:t>
            </a:r>
            <a:r>
              <a:rPr lang="en-US"/>
              <a:t> for our civil rights obligations. </a:t>
            </a:r>
            <a:r>
              <a:rPr lang="en-US" b="1"/>
              <a:t>FNS Instruction 113-1 Appendix C</a:t>
            </a:r>
            <a:r>
              <a:rPr lang="en-US"/>
              <a:t> is the official directive from the U.S. Department of Agriculture's Food and Nutrition Service. It provides the specific guidelines and requirements we must adhere to in our food distribution programs to ensure nondiscrimination and uphold the civil rights of all program participants.</a:t>
            </a:r>
          </a:p>
          <a:p>
            <a:endParaRPr lang="en-US"/>
          </a:p>
          <a:p>
            <a:r>
              <a:rPr lang="en-US"/>
              <a:t>In other words, This is the </a:t>
            </a:r>
            <a:r>
              <a:rPr lang="en-US" b="1"/>
              <a:t>official rule from the USDA</a:t>
            </a:r>
            <a:r>
              <a:rPr lang="en-US"/>
              <a:t> that tells us how to operate our food programs fairly and without discrimination. It's the reason we do things like collect data or put up posters. We have to follow these rules to get federal food.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25">
                <a:latin typeface="Arial"/>
                <a:cs typeface="Arial"/>
              </a:rPr>
              <a:t>TEFAP</a:t>
            </a:r>
            <a:r>
              <a:rPr lang="en-US" sz="1200" b="1" spc="-145">
                <a:latin typeface="Arial"/>
                <a:cs typeface="Arial"/>
              </a:rPr>
              <a:t> </a:t>
            </a:r>
            <a:r>
              <a:rPr lang="en-US" sz="1200" b="1">
                <a:latin typeface="Arial"/>
                <a:cs typeface="Arial"/>
              </a:rPr>
              <a:t>is</a:t>
            </a:r>
            <a:r>
              <a:rPr lang="en-US" sz="1200" b="1" spc="-85">
                <a:latin typeface="Arial"/>
                <a:cs typeface="Arial"/>
              </a:rPr>
              <a:t> </a:t>
            </a:r>
            <a:r>
              <a:rPr lang="en-US" sz="1200" b="1">
                <a:latin typeface="Arial"/>
                <a:cs typeface="Arial"/>
              </a:rPr>
              <a:t>exempt</a:t>
            </a:r>
            <a:r>
              <a:rPr lang="en-US" sz="1200" b="1" spc="-90">
                <a:latin typeface="Arial"/>
                <a:cs typeface="Arial"/>
              </a:rPr>
              <a:t> </a:t>
            </a:r>
            <a:r>
              <a:rPr lang="en-US" sz="1200" b="1">
                <a:latin typeface="Arial"/>
                <a:cs typeface="Arial"/>
              </a:rPr>
              <a:t>from</a:t>
            </a:r>
            <a:r>
              <a:rPr lang="en-US" sz="1200" b="1" spc="-95">
                <a:latin typeface="Arial"/>
                <a:cs typeface="Arial"/>
              </a:rPr>
              <a:t> </a:t>
            </a:r>
            <a:r>
              <a:rPr lang="en-US" sz="1200" b="1">
                <a:latin typeface="Arial"/>
                <a:cs typeface="Arial"/>
              </a:rPr>
              <a:t>data</a:t>
            </a:r>
            <a:r>
              <a:rPr lang="en-US" sz="1200" b="1" spc="-85">
                <a:latin typeface="Arial"/>
                <a:cs typeface="Arial"/>
              </a:rPr>
              <a:t> </a:t>
            </a:r>
            <a:r>
              <a:rPr lang="en-US" sz="1200" b="1">
                <a:latin typeface="Arial"/>
                <a:cs typeface="Arial"/>
              </a:rPr>
              <a:t>collection</a:t>
            </a:r>
            <a:r>
              <a:rPr lang="en-US" sz="1200" b="1" spc="-100">
                <a:latin typeface="Arial"/>
                <a:cs typeface="Arial"/>
              </a:rPr>
              <a:t> </a:t>
            </a:r>
            <a:r>
              <a:rPr lang="en-US" sz="1200" b="1" spc="-10">
                <a:latin typeface="Arial"/>
                <a:cs typeface="Arial"/>
              </a:rPr>
              <a:t>requirements</a:t>
            </a:r>
            <a:endParaRPr lang="en-US" sz="1200">
              <a:latin typeface="Arial"/>
              <a:cs typeface="Arial"/>
            </a:endParaRPr>
          </a:p>
          <a:p>
            <a:r>
              <a:rPr lang="en-US"/>
              <a:t>For TEFAP, we are </a:t>
            </a:r>
            <a:r>
              <a:rPr lang="en-US" b="1"/>
              <a:t>not required</a:t>
            </a:r>
            <a:r>
              <a:rPr lang="en-US"/>
              <a:t> to collect race and ethnicity information from clients, but we still </a:t>
            </a:r>
            <a:r>
              <a:rPr lang="en-US" b="1"/>
              <a:t>must follow all other civil rights rules</a:t>
            </a:r>
            <a:r>
              <a:rPr lang="en-US"/>
              <a:t> like checking eligibility and treating everyone fairly. This makes the process simpler and faster for sites that only distribute TEFAP food.</a:t>
            </a:r>
          </a:p>
        </p:txBody>
      </p:sp>
      <p:sp>
        <p:nvSpPr>
          <p:cNvPr id="4" name="Slide Number Placeholder 3"/>
          <p:cNvSpPr>
            <a:spLocks noGrp="1"/>
          </p:cNvSpPr>
          <p:nvPr>
            <p:ph type="sldNum" sz="quarter" idx="5"/>
          </p:nvPr>
        </p:nvSpPr>
        <p:spPr/>
        <p:txBody>
          <a:bodyPr/>
          <a:lstStyle/>
          <a:p>
            <a:fld id="{166865E3-9C69-446A-8D64-0AA1B4C3BB1F}" type="slidenum">
              <a:rPr lang="en-US" smtClean="0"/>
              <a:t>14</a:t>
            </a:fld>
            <a:endParaRPr lang="en-US"/>
          </a:p>
        </p:txBody>
      </p:sp>
    </p:spTree>
    <p:extLst>
      <p:ext uri="{BB962C8B-B14F-4D97-AF65-F5344CB8AC3E}">
        <p14:creationId xmlns:p14="http://schemas.microsoft.com/office/powerpoint/2010/main" val="201196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 NOT APPLY TO AFFB Food Banks.</a:t>
            </a:r>
          </a:p>
        </p:txBody>
      </p:sp>
      <p:sp>
        <p:nvSpPr>
          <p:cNvPr id="4" name="Slide Number Placeholder 3"/>
          <p:cNvSpPr>
            <a:spLocks noGrp="1"/>
          </p:cNvSpPr>
          <p:nvPr>
            <p:ph type="sldNum" sz="quarter" idx="5"/>
          </p:nvPr>
        </p:nvSpPr>
        <p:spPr/>
        <p:txBody>
          <a:bodyPr/>
          <a:lstStyle/>
          <a:p>
            <a:fld id="{166865E3-9C69-446A-8D64-0AA1B4C3BB1F}" type="slidenum">
              <a:rPr lang="en-US" smtClean="0"/>
              <a:t>15</a:t>
            </a:fld>
            <a:endParaRPr lang="en-US"/>
          </a:p>
        </p:txBody>
      </p:sp>
    </p:spTree>
    <p:extLst>
      <p:ext uri="{BB962C8B-B14F-4D97-AF65-F5344CB8AC3E}">
        <p14:creationId xmlns:p14="http://schemas.microsoft.com/office/powerpoint/2010/main" val="68953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3300" b="1" i="0">
                <a:solidFill>
                  <a:srgbClr val="004178"/>
                </a:solidFill>
                <a:latin typeface="Arial"/>
                <a:cs typeface="Aria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00417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004178"/>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00417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Slide">
    <p:spTree>
      <p:nvGrpSpPr>
        <p:cNvPr id="1" name=""/>
        <p:cNvGrpSpPr/>
        <p:nvPr/>
      </p:nvGrpSpPr>
      <p:grpSpPr>
        <a:xfrm>
          <a:off x="0" y="0"/>
          <a:ext cx="0" cy="0"/>
          <a:chOff x="0" y="0"/>
          <a:chExt cx="0" cy="0"/>
        </a:xfrm>
      </p:grpSpPr>
      <p:pic>
        <p:nvPicPr>
          <p:cNvPr id="8" name="Picture 7" descr="FNW_PPT_Template_SlideSm-02.png"/>
          <p:cNvPicPr>
            <a:picLocks noChangeAspect="1"/>
          </p:cNvPicPr>
          <p:nvPr userDrawn="1"/>
        </p:nvPicPr>
        <p:blipFill rotWithShape="1">
          <a:blip r:embed="rId2"/>
          <a:srcRect b="65965"/>
          <a:stretch/>
        </p:blipFill>
        <p:spPr>
          <a:xfrm>
            <a:off x="0" y="0"/>
            <a:ext cx="12192000" cy="2334126"/>
          </a:xfrm>
          <a:prstGeom prst="rect">
            <a:avLst/>
          </a:prstGeom>
        </p:spPr>
      </p:pic>
      <p:sp>
        <p:nvSpPr>
          <p:cNvPr id="5" name="Title 1"/>
          <p:cNvSpPr>
            <a:spLocks noGrp="1"/>
          </p:cNvSpPr>
          <p:nvPr>
            <p:ph type="ctrTitle"/>
          </p:nvPr>
        </p:nvSpPr>
        <p:spPr>
          <a:xfrm>
            <a:off x="1751012" y="1832841"/>
            <a:ext cx="8686800" cy="1881910"/>
          </a:xfrm>
        </p:spPr>
        <p:txBody>
          <a:bodyPr>
            <a:normAutofit/>
          </a:bodyPr>
          <a:lstStyle>
            <a:lvl1pPr algn="ctr">
              <a:defRPr sz="7200" b="1"/>
            </a:lvl1pPr>
          </a:lstStyle>
          <a:p>
            <a:endParaRPr lang="en-US"/>
          </a:p>
        </p:txBody>
      </p:sp>
    </p:spTree>
    <p:extLst>
      <p:ext uri="{BB962C8B-B14F-4D97-AF65-F5344CB8AC3E}">
        <p14:creationId xmlns:p14="http://schemas.microsoft.com/office/powerpoint/2010/main" val="178844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with Caption">
    <p:spTree>
      <p:nvGrpSpPr>
        <p:cNvPr id="1" name=""/>
        <p:cNvGrpSpPr/>
        <p:nvPr/>
      </p:nvGrpSpPr>
      <p:grpSpPr>
        <a:xfrm>
          <a:off x="0" y="0"/>
          <a:ext cx="0" cy="0"/>
          <a:chOff x="0" y="0"/>
          <a:chExt cx="0" cy="0"/>
        </a:xfrm>
      </p:grpSpPr>
      <p:pic>
        <p:nvPicPr>
          <p:cNvPr id="5" name="Picture 4" descr="FNW_PPT_Template_SlideSm-06.png"/>
          <p:cNvPicPr>
            <a:picLocks noChangeAspect="1"/>
          </p:cNvPicPr>
          <p:nvPr userDrawn="1"/>
        </p:nvPicPr>
        <p:blipFill rotWithShape="1">
          <a:blip r:embed="rId2"/>
          <a:srcRect l="-3027" r="9348"/>
          <a:stretch/>
        </p:blipFill>
        <p:spPr>
          <a:xfrm>
            <a:off x="770634" y="0"/>
            <a:ext cx="11421367" cy="6858000"/>
          </a:xfrm>
          <a:prstGeom prst="rect">
            <a:avLst/>
          </a:prstGeom>
        </p:spPr>
      </p:pic>
      <p:sp>
        <p:nvSpPr>
          <p:cNvPr id="4" name="Title 3"/>
          <p:cNvSpPr>
            <a:spLocks noGrp="1"/>
          </p:cNvSpPr>
          <p:nvPr>
            <p:ph type="title"/>
          </p:nvPr>
        </p:nvSpPr>
        <p:spPr>
          <a:xfrm>
            <a:off x="532437" y="1041031"/>
            <a:ext cx="9302752" cy="507831"/>
          </a:xfrm>
        </p:spPr>
        <p:txBody>
          <a:bodyPr/>
          <a:lstStyle>
            <a:lvl1pPr>
              <a:defRPr b="1">
                <a:solidFill>
                  <a:srgbClr val="124479"/>
                </a:solidFill>
              </a:defRPr>
            </a:lvl1pPr>
          </a:lstStyle>
          <a:p>
            <a:endParaRPr lang="en-US"/>
          </a:p>
        </p:txBody>
      </p:sp>
      <p:sp>
        <p:nvSpPr>
          <p:cNvPr id="7" name="Text Placeholder 5"/>
          <p:cNvSpPr>
            <a:spLocks noGrp="1"/>
          </p:cNvSpPr>
          <p:nvPr>
            <p:ph type="body" sz="half" idx="13"/>
          </p:nvPr>
        </p:nvSpPr>
        <p:spPr>
          <a:xfrm>
            <a:off x="806871" y="3778474"/>
            <a:ext cx="8752299" cy="594788"/>
          </a:xfrm>
        </p:spPr>
        <p:txBody>
          <a:bodyPr>
            <a:normAutofit/>
          </a:bodyPr>
          <a:lstStyle>
            <a:lvl1pPr marL="0" indent="0" algn="ctr">
              <a:buNone/>
              <a:defRPr sz="2400"/>
            </a:lvl1pPr>
          </a:lstStyle>
          <a:p>
            <a:endParaRPr lang="en-US"/>
          </a:p>
        </p:txBody>
      </p:sp>
      <p:sp>
        <p:nvSpPr>
          <p:cNvPr id="8" name="Text Placeholder 4"/>
          <p:cNvSpPr>
            <a:spLocks noGrp="1"/>
          </p:cNvSpPr>
          <p:nvPr>
            <p:ph type="body" sz="half" idx="2"/>
          </p:nvPr>
        </p:nvSpPr>
        <p:spPr>
          <a:xfrm>
            <a:off x="1" y="4541240"/>
            <a:ext cx="10364452" cy="1421053"/>
          </a:xfrm>
        </p:spPr>
        <p:txBody>
          <a:bodyPr>
            <a:normAutofit/>
          </a:bodyPr>
          <a:lstStyle>
            <a:lvl1pPr marL="0" indent="0" algn="ctr">
              <a:buNone/>
              <a:defRPr sz="2400"/>
            </a:lvl1pPr>
          </a:lstStyle>
          <a:p>
            <a:endParaRPr lang="en-US"/>
          </a:p>
        </p:txBody>
      </p:sp>
    </p:spTree>
    <p:extLst>
      <p:ext uri="{BB962C8B-B14F-4D97-AF65-F5344CB8AC3E}">
        <p14:creationId xmlns:p14="http://schemas.microsoft.com/office/powerpoint/2010/main" val="157834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3816" y="236423"/>
            <a:ext cx="11570716" cy="2204948"/>
          </a:xfrm>
          <a:prstGeom prst="rect">
            <a:avLst/>
          </a:prstGeom>
        </p:spPr>
        <p:txBody>
          <a:bodyPr wrap="square" lIns="0" tIns="0" rIns="0" bIns="0">
            <a:spAutoFit/>
          </a:bodyPr>
          <a:lstStyle>
            <a:lvl1pPr>
              <a:defRPr sz="3300" b="1" i="0">
                <a:solidFill>
                  <a:srgbClr val="004178"/>
                </a:solidFill>
                <a:latin typeface="Arial"/>
                <a:cs typeface="Arial"/>
              </a:defRPr>
            </a:lvl1pPr>
          </a:lstStyle>
          <a:p>
            <a:endParaRPr/>
          </a:p>
        </p:txBody>
      </p:sp>
      <p:sp>
        <p:nvSpPr>
          <p:cNvPr id="3" name="Holder 3"/>
          <p:cNvSpPr>
            <a:spLocks noGrp="1"/>
          </p:cNvSpPr>
          <p:nvPr>
            <p:ph type="body" idx="1"/>
          </p:nvPr>
        </p:nvSpPr>
        <p:spPr>
          <a:xfrm>
            <a:off x="3430346" y="2494836"/>
            <a:ext cx="5984875" cy="267716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4/21/2026</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Hernandez@AllFaithsFoodBank.or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dacs.gov/content/download/115493/file/Complaint-Form-English-ad-3027.pd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s://www.fdacs.gov/content/download/115495/file/ad3027-haitian-creole.pdf" TargetMode="External"/><Relationship Id="rId4" Type="http://schemas.openxmlformats.org/officeDocument/2006/relationships/hyperlink" Target="https://www.fdacs.gov/content/download/115494/file/Complaint-Form-Spanish-ad-3027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25354" y="1142631"/>
            <a:ext cx="4540681" cy="4571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2"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xfrm>
            <a:off x="3116059" y="1488503"/>
            <a:ext cx="5960110" cy="1001394"/>
          </a:xfrm>
          <a:prstGeom prst="rect">
            <a:avLst/>
          </a:prstGeom>
        </p:spPr>
        <p:txBody>
          <a:bodyPr vert="horz" wrap="square" lIns="0" tIns="12700" rIns="0" bIns="0" rtlCol="0">
            <a:spAutoFit/>
          </a:bodyPr>
          <a:lstStyle/>
          <a:p>
            <a:pPr algn="ctr">
              <a:lnSpc>
                <a:spcPct val="100000"/>
              </a:lnSpc>
              <a:spcBef>
                <a:spcPts val="100"/>
              </a:spcBef>
            </a:pPr>
            <a:r>
              <a:rPr sz="2800" spc="-25">
                <a:solidFill>
                  <a:srgbClr val="005477"/>
                </a:solidFill>
              </a:rPr>
              <a:t>NONDISCRIMINATION</a:t>
            </a:r>
            <a:r>
              <a:rPr sz="2800" spc="-70">
                <a:solidFill>
                  <a:srgbClr val="005477"/>
                </a:solidFill>
              </a:rPr>
              <a:t> </a:t>
            </a:r>
            <a:r>
              <a:rPr sz="2800" spc="-10">
                <a:solidFill>
                  <a:srgbClr val="005477"/>
                </a:solidFill>
              </a:rPr>
              <a:t>STATEMENT</a:t>
            </a:r>
            <a:endParaRPr sz="2800"/>
          </a:p>
          <a:p>
            <a:pPr algn="ctr">
              <a:lnSpc>
                <a:spcPct val="100000"/>
              </a:lnSpc>
            </a:pPr>
            <a:r>
              <a:rPr sz="3600" b="0">
                <a:solidFill>
                  <a:srgbClr val="005477"/>
                </a:solidFill>
                <a:latin typeface="Arial Black"/>
                <a:cs typeface="Arial Black"/>
              </a:rPr>
              <a:t>SHORT</a:t>
            </a:r>
            <a:r>
              <a:rPr sz="3600" b="0" spc="-210">
                <a:solidFill>
                  <a:srgbClr val="005477"/>
                </a:solidFill>
                <a:latin typeface="Arial Black"/>
                <a:cs typeface="Arial Black"/>
              </a:rPr>
              <a:t> </a:t>
            </a:r>
            <a:r>
              <a:rPr sz="3600" b="0" spc="-10">
                <a:solidFill>
                  <a:srgbClr val="005477"/>
                </a:solidFill>
                <a:latin typeface="Arial Black"/>
                <a:cs typeface="Arial Black"/>
              </a:rPr>
              <a:t>VERSION</a:t>
            </a:r>
            <a:endParaRPr sz="3600">
              <a:latin typeface="Arial Black"/>
              <a:cs typeface="Arial Black"/>
            </a:endParaRPr>
          </a:p>
        </p:txBody>
      </p:sp>
      <p:sp>
        <p:nvSpPr>
          <p:cNvPr id="6" name="object 6"/>
          <p:cNvSpPr txBox="1"/>
          <p:nvPr/>
        </p:nvSpPr>
        <p:spPr>
          <a:xfrm>
            <a:off x="3713657" y="3135490"/>
            <a:ext cx="5499735" cy="330835"/>
          </a:xfrm>
          <a:prstGeom prst="rect">
            <a:avLst/>
          </a:prstGeom>
        </p:spPr>
        <p:txBody>
          <a:bodyPr vert="horz" wrap="square" lIns="0" tIns="12700" rIns="0" bIns="0" rtlCol="0">
            <a:spAutoFit/>
          </a:bodyPr>
          <a:lstStyle/>
          <a:p>
            <a:pPr marL="12700">
              <a:lnSpc>
                <a:spcPct val="100000"/>
              </a:lnSpc>
              <a:spcBef>
                <a:spcPts val="100"/>
              </a:spcBef>
            </a:pPr>
            <a:r>
              <a:rPr sz="2000" i="1">
                <a:latin typeface="Arial"/>
                <a:cs typeface="Arial"/>
              </a:rPr>
              <a:t>“This</a:t>
            </a:r>
            <a:r>
              <a:rPr sz="2000" i="1" spc="-30">
                <a:latin typeface="Arial"/>
                <a:cs typeface="Arial"/>
              </a:rPr>
              <a:t> </a:t>
            </a:r>
            <a:r>
              <a:rPr sz="2000" i="1">
                <a:latin typeface="Arial"/>
                <a:cs typeface="Arial"/>
              </a:rPr>
              <a:t>institution</a:t>
            </a:r>
            <a:r>
              <a:rPr sz="2000" i="1" spc="-30">
                <a:latin typeface="Arial"/>
                <a:cs typeface="Arial"/>
              </a:rPr>
              <a:t> </a:t>
            </a:r>
            <a:r>
              <a:rPr sz="2000" i="1">
                <a:latin typeface="Arial"/>
                <a:cs typeface="Arial"/>
              </a:rPr>
              <a:t>is</a:t>
            </a:r>
            <a:r>
              <a:rPr sz="2000" i="1" spc="-25">
                <a:latin typeface="Arial"/>
                <a:cs typeface="Arial"/>
              </a:rPr>
              <a:t> </a:t>
            </a:r>
            <a:r>
              <a:rPr sz="2000" i="1">
                <a:latin typeface="Arial"/>
                <a:cs typeface="Arial"/>
              </a:rPr>
              <a:t>an</a:t>
            </a:r>
            <a:r>
              <a:rPr sz="2000" i="1" spc="-30">
                <a:latin typeface="Arial"/>
                <a:cs typeface="Arial"/>
              </a:rPr>
              <a:t> </a:t>
            </a:r>
            <a:r>
              <a:rPr sz="2000" i="1">
                <a:latin typeface="Arial"/>
                <a:cs typeface="Arial"/>
              </a:rPr>
              <a:t>equal</a:t>
            </a:r>
            <a:r>
              <a:rPr sz="2000" i="1" spc="-35">
                <a:latin typeface="Arial"/>
                <a:cs typeface="Arial"/>
              </a:rPr>
              <a:t> </a:t>
            </a:r>
            <a:r>
              <a:rPr sz="2000" i="1">
                <a:latin typeface="Arial"/>
                <a:cs typeface="Arial"/>
              </a:rPr>
              <a:t>opportunity</a:t>
            </a:r>
            <a:r>
              <a:rPr sz="2000" i="1" spc="-30">
                <a:latin typeface="Arial"/>
                <a:cs typeface="Arial"/>
              </a:rPr>
              <a:t> </a:t>
            </a:r>
            <a:r>
              <a:rPr sz="2000" i="1" spc="-10">
                <a:latin typeface="Arial"/>
                <a:cs typeface="Arial"/>
              </a:rPr>
              <a:t>provider.”</a:t>
            </a:r>
            <a:endParaRPr sz="2000">
              <a:latin typeface="Arial"/>
              <a:cs typeface="Arial"/>
            </a:endParaRPr>
          </a:p>
        </p:txBody>
      </p:sp>
      <p:sp>
        <p:nvSpPr>
          <p:cNvPr id="7" name="object 7"/>
          <p:cNvSpPr txBox="1"/>
          <p:nvPr/>
        </p:nvSpPr>
        <p:spPr>
          <a:xfrm>
            <a:off x="1618094" y="3731013"/>
            <a:ext cx="114935" cy="1397000"/>
          </a:xfrm>
          <a:prstGeom prst="rect">
            <a:avLst/>
          </a:prstGeom>
        </p:spPr>
        <p:txBody>
          <a:bodyPr vert="horz" wrap="square" lIns="0" tIns="165100" rIns="0" bIns="0" rtlCol="0">
            <a:spAutoFit/>
          </a:bodyPr>
          <a:lstStyle/>
          <a:p>
            <a:pPr marL="12700">
              <a:lnSpc>
                <a:spcPct val="100000"/>
              </a:lnSpc>
              <a:spcBef>
                <a:spcPts val="1300"/>
              </a:spcBef>
            </a:pPr>
            <a:r>
              <a:rPr sz="2000" spc="-50">
                <a:latin typeface="Arial"/>
                <a:cs typeface="Arial"/>
              </a:rPr>
              <a:t>•</a:t>
            </a:r>
            <a:endParaRPr sz="2000">
              <a:latin typeface="Arial"/>
              <a:cs typeface="Arial"/>
            </a:endParaRPr>
          </a:p>
          <a:p>
            <a:pPr marL="12700">
              <a:lnSpc>
                <a:spcPct val="100000"/>
              </a:lnSpc>
              <a:spcBef>
                <a:spcPts val="1200"/>
              </a:spcBef>
            </a:pPr>
            <a:r>
              <a:rPr sz="2000" spc="-50">
                <a:latin typeface="Arial"/>
                <a:cs typeface="Arial"/>
              </a:rPr>
              <a:t>•</a:t>
            </a:r>
            <a:endParaRPr sz="2000">
              <a:latin typeface="Arial"/>
              <a:cs typeface="Arial"/>
            </a:endParaRPr>
          </a:p>
          <a:p>
            <a:pPr marL="12700">
              <a:lnSpc>
                <a:spcPct val="100000"/>
              </a:lnSpc>
              <a:spcBef>
                <a:spcPts val="1200"/>
              </a:spcBef>
            </a:pPr>
            <a:r>
              <a:rPr sz="2000" spc="-50">
                <a:latin typeface="Arial"/>
                <a:cs typeface="Arial"/>
              </a:rPr>
              <a:t>•</a:t>
            </a:r>
            <a:endParaRPr sz="2000">
              <a:latin typeface="Arial"/>
              <a:cs typeface="Arial"/>
            </a:endParaRPr>
          </a:p>
        </p:txBody>
      </p:sp>
      <p:sp>
        <p:nvSpPr>
          <p:cNvPr id="8" name="object 8"/>
          <p:cNvSpPr txBox="1"/>
          <p:nvPr/>
        </p:nvSpPr>
        <p:spPr>
          <a:xfrm>
            <a:off x="1961184" y="3745415"/>
            <a:ext cx="8509635" cy="1397000"/>
          </a:xfrm>
          <a:prstGeom prst="rect">
            <a:avLst/>
          </a:prstGeom>
        </p:spPr>
        <p:txBody>
          <a:bodyPr vert="horz" wrap="square" lIns="0" tIns="165100" rIns="0" bIns="0" rtlCol="0">
            <a:spAutoFit/>
          </a:bodyPr>
          <a:lstStyle/>
          <a:p>
            <a:pPr marL="12700">
              <a:lnSpc>
                <a:spcPct val="100000"/>
              </a:lnSpc>
              <a:spcBef>
                <a:spcPts val="1300"/>
              </a:spcBef>
              <a:tabLst>
                <a:tab pos="1609725" algn="l"/>
              </a:tabLst>
            </a:pPr>
            <a:r>
              <a:rPr sz="2000">
                <a:latin typeface="Arial"/>
                <a:cs typeface="Arial"/>
              </a:rPr>
              <a:t>May</a:t>
            </a:r>
            <a:r>
              <a:rPr sz="2000" spc="-5">
                <a:latin typeface="Arial"/>
                <a:cs typeface="Arial"/>
              </a:rPr>
              <a:t> </a:t>
            </a:r>
            <a:r>
              <a:rPr sz="2000">
                <a:latin typeface="Arial"/>
                <a:cs typeface="Arial"/>
              </a:rPr>
              <a:t>be</a:t>
            </a:r>
            <a:r>
              <a:rPr sz="2000" spc="-5">
                <a:latin typeface="Arial"/>
                <a:cs typeface="Arial"/>
              </a:rPr>
              <a:t> </a:t>
            </a:r>
            <a:r>
              <a:rPr sz="2000" spc="-20">
                <a:latin typeface="Arial"/>
                <a:cs typeface="Arial"/>
              </a:rPr>
              <a:t>used</a:t>
            </a:r>
            <a:r>
              <a:rPr sz="2000">
                <a:latin typeface="Arial"/>
                <a:cs typeface="Arial"/>
              </a:rPr>
              <a:t>	in</a:t>
            </a:r>
            <a:r>
              <a:rPr sz="2000" spc="-20">
                <a:latin typeface="Arial"/>
                <a:cs typeface="Arial"/>
              </a:rPr>
              <a:t> </a:t>
            </a:r>
            <a:r>
              <a:rPr sz="2000">
                <a:latin typeface="Arial"/>
                <a:cs typeface="Arial"/>
              </a:rPr>
              <a:t>special</a:t>
            </a:r>
            <a:r>
              <a:rPr sz="2000" spc="-25">
                <a:latin typeface="Arial"/>
                <a:cs typeface="Arial"/>
              </a:rPr>
              <a:t> </a:t>
            </a:r>
            <a:r>
              <a:rPr sz="2000">
                <a:latin typeface="Arial"/>
                <a:cs typeface="Arial"/>
              </a:rPr>
              <a:t>circumstances</a:t>
            </a:r>
            <a:r>
              <a:rPr sz="2000" spc="-15">
                <a:latin typeface="Arial"/>
                <a:cs typeface="Arial"/>
              </a:rPr>
              <a:t> </a:t>
            </a:r>
            <a:r>
              <a:rPr sz="2000" spc="-10">
                <a:latin typeface="Arial"/>
                <a:cs typeface="Arial"/>
              </a:rPr>
              <a:t>only.</a:t>
            </a:r>
            <a:endParaRPr sz="2000">
              <a:latin typeface="Arial"/>
              <a:cs typeface="Arial"/>
            </a:endParaRPr>
          </a:p>
          <a:p>
            <a:pPr marL="12700" marR="5080">
              <a:lnSpc>
                <a:spcPct val="150000"/>
              </a:lnSpc>
            </a:pPr>
            <a:r>
              <a:rPr sz="2000">
                <a:latin typeface="Arial"/>
                <a:cs typeface="Arial"/>
              </a:rPr>
              <a:t>May</a:t>
            </a:r>
            <a:r>
              <a:rPr sz="2000" spc="-15">
                <a:latin typeface="Arial"/>
                <a:cs typeface="Arial"/>
              </a:rPr>
              <a:t> </a:t>
            </a:r>
            <a:r>
              <a:rPr sz="2000" u="sng">
                <a:uFill>
                  <a:solidFill>
                    <a:srgbClr val="000000"/>
                  </a:solidFill>
                </a:uFill>
                <a:latin typeface="Arial"/>
                <a:cs typeface="Arial"/>
              </a:rPr>
              <a:t>not</a:t>
            </a:r>
            <a:r>
              <a:rPr sz="2000" u="none" spc="-15">
                <a:latin typeface="Arial"/>
                <a:cs typeface="Arial"/>
              </a:rPr>
              <a:t> </a:t>
            </a:r>
            <a:r>
              <a:rPr sz="2000" u="none">
                <a:latin typeface="Arial"/>
                <a:cs typeface="Arial"/>
              </a:rPr>
              <a:t>be</a:t>
            </a:r>
            <a:r>
              <a:rPr sz="2000" u="none" spc="-15">
                <a:latin typeface="Arial"/>
                <a:cs typeface="Arial"/>
              </a:rPr>
              <a:t> </a:t>
            </a:r>
            <a:r>
              <a:rPr sz="2000" u="none">
                <a:latin typeface="Arial"/>
                <a:cs typeface="Arial"/>
              </a:rPr>
              <a:t>used</a:t>
            </a:r>
            <a:r>
              <a:rPr sz="2000" u="none" spc="-20">
                <a:latin typeface="Arial"/>
                <a:cs typeface="Arial"/>
              </a:rPr>
              <a:t> </a:t>
            </a:r>
            <a:r>
              <a:rPr sz="2000" u="none">
                <a:latin typeface="Arial"/>
                <a:cs typeface="Arial"/>
              </a:rPr>
              <a:t>in</a:t>
            </a:r>
            <a:r>
              <a:rPr sz="2000" u="none" spc="-15">
                <a:latin typeface="Arial"/>
                <a:cs typeface="Arial"/>
              </a:rPr>
              <a:t> </a:t>
            </a:r>
            <a:r>
              <a:rPr sz="2000" u="none">
                <a:latin typeface="Arial"/>
                <a:cs typeface="Arial"/>
              </a:rPr>
              <a:t>place</a:t>
            </a:r>
            <a:r>
              <a:rPr sz="2000" u="none" spc="-20">
                <a:latin typeface="Arial"/>
                <a:cs typeface="Arial"/>
              </a:rPr>
              <a:t> </a:t>
            </a:r>
            <a:r>
              <a:rPr sz="2000" u="none">
                <a:latin typeface="Arial"/>
                <a:cs typeface="Arial"/>
              </a:rPr>
              <a:t>of</a:t>
            </a:r>
            <a:r>
              <a:rPr sz="2000" u="none" spc="-25">
                <a:latin typeface="Arial"/>
                <a:cs typeface="Arial"/>
              </a:rPr>
              <a:t> </a:t>
            </a:r>
            <a:r>
              <a:rPr sz="2000" u="none">
                <a:latin typeface="Arial"/>
                <a:cs typeface="Arial"/>
              </a:rPr>
              <a:t>long</a:t>
            </a:r>
            <a:r>
              <a:rPr sz="2000" u="none" spc="-15">
                <a:latin typeface="Arial"/>
                <a:cs typeface="Arial"/>
              </a:rPr>
              <a:t> </a:t>
            </a:r>
            <a:r>
              <a:rPr sz="2000" u="none">
                <a:latin typeface="Arial"/>
                <a:cs typeface="Arial"/>
              </a:rPr>
              <a:t>statement</a:t>
            </a:r>
            <a:r>
              <a:rPr sz="2000" u="none" spc="-25">
                <a:latin typeface="Arial"/>
                <a:cs typeface="Arial"/>
              </a:rPr>
              <a:t> </a:t>
            </a:r>
            <a:r>
              <a:rPr sz="2000" u="none">
                <a:latin typeface="Arial"/>
                <a:cs typeface="Arial"/>
              </a:rPr>
              <a:t>on</a:t>
            </a:r>
            <a:r>
              <a:rPr sz="2000" u="none" spc="-15">
                <a:latin typeface="Arial"/>
                <a:cs typeface="Arial"/>
              </a:rPr>
              <a:t> </a:t>
            </a:r>
            <a:r>
              <a:rPr sz="2000" u="none">
                <a:latin typeface="Arial"/>
                <a:cs typeface="Arial"/>
              </a:rPr>
              <a:t>recipients’</a:t>
            </a:r>
            <a:r>
              <a:rPr sz="2000" u="none" spc="-95">
                <a:latin typeface="Arial"/>
                <a:cs typeface="Arial"/>
              </a:rPr>
              <a:t> </a:t>
            </a:r>
            <a:r>
              <a:rPr sz="2000" u="none">
                <a:latin typeface="Arial"/>
                <a:cs typeface="Arial"/>
              </a:rPr>
              <a:t>rights</a:t>
            </a:r>
            <a:r>
              <a:rPr sz="2000" u="none" spc="-10">
                <a:latin typeface="Arial"/>
                <a:cs typeface="Arial"/>
              </a:rPr>
              <a:t> documents. </a:t>
            </a:r>
            <a:r>
              <a:rPr sz="2000" u="none">
                <a:latin typeface="Arial"/>
                <a:cs typeface="Arial"/>
              </a:rPr>
              <a:t>Must</a:t>
            </a:r>
            <a:r>
              <a:rPr sz="2000" u="none" spc="-15">
                <a:latin typeface="Arial"/>
                <a:cs typeface="Arial"/>
              </a:rPr>
              <a:t> </a:t>
            </a:r>
            <a:r>
              <a:rPr sz="2000" u="none">
                <a:latin typeface="Arial"/>
                <a:cs typeface="Arial"/>
              </a:rPr>
              <a:t>be</a:t>
            </a:r>
            <a:r>
              <a:rPr sz="2000" u="none" spc="-10">
                <a:latin typeface="Arial"/>
                <a:cs typeface="Arial"/>
              </a:rPr>
              <a:t> </a:t>
            </a:r>
            <a:r>
              <a:rPr sz="2000" u="none">
                <a:latin typeface="Arial"/>
                <a:cs typeface="Arial"/>
              </a:rPr>
              <a:t>in</a:t>
            </a:r>
            <a:r>
              <a:rPr sz="2000" u="none" spc="-10">
                <a:latin typeface="Arial"/>
                <a:cs typeface="Arial"/>
              </a:rPr>
              <a:t> </a:t>
            </a:r>
            <a:r>
              <a:rPr sz="2000" u="none">
                <a:latin typeface="Arial"/>
                <a:cs typeface="Arial"/>
              </a:rPr>
              <a:t>font</a:t>
            </a:r>
            <a:r>
              <a:rPr sz="2000" u="none" spc="-15">
                <a:latin typeface="Arial"/>
                <a:cs typeface="Arial"/>
              </a:rPr>
              <a:t> </a:t>
            </a:r>
            <a:r>
              <a:rPr sz="2000" u="none">
                <a:latin typeface="Arial"/>
                <a:cs typeface="Arial"/>
              </a:rPr>
              <a:t>size</a:t>
            </a:r>
            <a:r>
              <a:rPr sz="2000" u="none" spc="-10">
                <a:latin typeface="Arial"/>
                <a:cs typeface="Arial"/>
              </a:rPr>
              <a:t> </a:t>
            </a:r>
            <a:r>
              <a:rPr sz="2000" u="none">
                <a:latin typeface="Arial"/>
                <a:cs typeface="Arial"/>
              </a:rPr>
              <a:t>no</a:t>
            </a:r>
            <a:r>
              <a:rPr sz="2000" u="none" spc="-5">
                <a:latin typeface="Arial"/>
                <a:cs typeface="Arial"/>
              </a:rPr>
              <a:t> </a:t>
            </a:r>
            <a:r>
              <a:rPr sz="2000" u="none">
                <a:latin typeface="Arial"/>
                <a:cs typeface="Arial"/>
              </a:rPr>
              <a:t>smaller</a:t>
            </a:r>
            <a:r>
              <a:rPr sz="2000" u="none" spc="-5">
                <a:latin typeface="Arial"/>
                <a:cs typeface="Arial"/>
              </a:rPr>
              <a:t> </a:t>
            </a:r>
            <a:r>
              <a:rPr sz="2000" u="none">
                <a:latin typeface="Arial"/>
                <a:cs typeface="Arial"/>
              </a:rPr>
              <a:t>than</a:t>
            </a:r>
            <a:r>
              <a:rPr sz="2000" u="none" spc="-10">
                <a:latin typeface="Arial"/>
                <a:cs typeface="Arial"/>
              </a:rPr>
              <a:t> </a:t>
            </a:r>
            <a:r>
              <a:rPr sz="2000" u="none">
                <a:latin typeface="Arial"/>
                <a:cs typeface="Arial"/>
              </a:rPr>
              <a:t>the</a:t>
            </a:r>
            <a:r>
              <a:rPr sz="2000" u="none" spc="-10">
                <a:latin typeface="Arial"/>
                <a:cs typeface="Arial"/>
              </a:rPr>
              <a:t> </a:t>
            </a:r>
            <a:r>
              <a:rPr sz="2000" u="none">
                <a:latin typeface="Arial"/>
                <a:cs typeface="Arial"/>
              </a:rPr>
              <a:t>font</a:t>
            </a:r>
            <a:r>
              <a:rPr sz="2000" u="none" spc="-15">
                <a:latin typeface="Arial"/>
                <a:cs typeface="Arial"/>
              </a:rPr>
              <a:t> </a:t>
            </a:r>
            <a:r>
              <a:rPr sz="2000" u="none">
                <a:latin typeface="Arial"/>
                <a:cs typeface="Arial"/>
              </a:rPr>
              <a:t>size</a:t>
            </a:r>
            <a:r>
              <a:rPr sz="2000" u="none" spc="-10">
                <a:latin typeface="Arial"/>
                <a:cs typeface="Arial"/>
              </a:rPr>
              <a:t> </a:t>
            </a:r>
            <a:r>
              <a:rPr sz="2000" u="none">
                <a:latin typeface="Arial"/>
                <a:cs typeface="Arial"/>
              </a:rPr>
              <a:t>used</a:t>
            </a:r>
            <a:r>
              <a:rPr sz="2000" u="none" spc="-5">
                <a:latin typeface="Arial"/>
                <a:cs typeface="Arial"/>
              </a:rPr>
              <a:t> </a:t>
            </a:r>
            <a:r>
              <a:rPr sz="2000" u="none">
                <a:latin typeface="Arial"/>
                <a:cs typeface="Arial"/>
              </a:rPr>
              <a:t>in</a:t>
            </a:r>
            <a:r>
              <a:rPr sz="2000" u="none" spc="-10">
                <a:latin typeface="Arial"/>
                <a:cs typeface="Arial"/>
              </a:rPr>
              <a:t> </a:t>
            </a:r>
            <a:r>
              <a:rPr sz="2000" u="none">
                <a:latin typeface="Arial"/>
                <a:cs typeface="Arial"/>
              </a:rPr>
              <a:t>rest</a:t>
            </a:r>
            <a:r>
              <a:rPr sz="2000" u="none" spc="-15">
                <a:latin typeface="Arial"/>
                <a:cs typeface="Arial"/>
              </a:rPr>
              <a:t> </a:t>
            </a:r>
            <a:r>
              <a:rPr sz="2000" u="none">
                <a:latin typeface="Arial"/>
                <a:cs typeface="Arial"/>
              </a:rPr>
              <a:t>of</a:t>
            </a:r>
            <a:r>
              <a:rPr sz="2000" u="none" spc="-15">
                <a:latin typeface="Arial"/>
                <a:cs typeface="Arial"/>
              </a:rPr>
              <a:t> </a:t>
            </a:r>
            <a:r>
              <a:rPr sz="2000" u="none" spc="-10">
                <a:latin typeface="Arial"/>
                <a:cs typeface="Arial"/>
              </a:rPr>
              <a:t>publication.</a:t>
            </a:r>
            <a:endParaRPr sz="20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75666"/>
            <a:ext cx="12192000" cy="6682105"/>
            <a:chOff x="0" y="175666"/>
            <a:chExt cx="12192000" cy="668210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pic>
          <p:nvPicPr>
            <p:cNvPr id="4" name="object 4"/>
            <p:cNvPicPr/>
            <p:nvPr/>
          </p:nvPicPr>
          <p:blipFill>
            <a:blip r:embed="rId2" cstate="print"/>
            <a:stretch>
              <a:fillRect/>
            </a:stretch>
          </p:blipFill>
          <p:spPr>
            <a:xfrm>
              <a:off x="810361" y="175666"/>
              <a:ext cx="4488840" cy="6559220"/>
            </a:xfrm>
            <a:prstGeom prst="rect">
              <a:avLst/>
            </a:prstGeom>
          </p:spPr>
        </p:pic>
        <p:pic>
          <p:nvPicPr>
            <p:cNvPr id="5" name="object 5"/>
            <p:cNvPicPr/>
            <p:nvPr/>
          </p:nvPicPr>
          <p:blipFill>
            <a:blip r:embed="rId3" cstate="print"/>
            <a:stretch>
              <a:fillRect/>
            </a:stretch>
          </p:blipFill>
          <p:spPr>
            <a:xfrm>
              <a:off x="834478" y="199796"/>
              <a:ext cx="4387316" cy="6458038"/>
            </a:xfrm>
            <a:prstGeom prst="rect">
              <a:avLst/>
            </a:prstGeom>
          </p:spPr>
        </p:pic>
      </p:grpSp>
      <p:sp>
        <p:nvSpPr>
          <p:cNvPr id="6" name="object 6"/>
          <p:cNvSpPr txBox="1">
            <a:spLocks noGrp="1"/>
          </p:cNvSpPr>
          <p:nvPr>
            <p:ph type="title"/>
          </p:nvPr>
        </p:nvSpPr>
        <p:spPr>
          <a:prstGeom prst="rect">
            <a:avLst/>
          </a:prstGeom>
        </p:spPr>
        <p:txBody>
          <a:bodyPr vert="horz" wrap="square" lIns="0" tIns="1146339" rIns="0" bIns="0" rtlCol="0">
            <a:spAutoFit/>
          </a:bodyPr>
          <a:lstStyle/>
          <a:p>
            <a:pPr marL="5666740">
              <a:lnSpc>
                <a:spcPts val="3554"/>
              </a:lnSpc>
              <a:spcBef>
                <a:spcPts val="100"/>
              </a:spcBef>
            </a:pPr>
            <a:r>
              <a:rPr sz="3200" spc="-20"/>
              <a:t>“AND</a:t>
            </a:r>
            <a:r>
              <a:rPr sz="3200" spc="-175"/>
              <a:t> </a:t>
            </a:r>
            <a:r>
              <a:rPr sz="3200" spc="-50"/>
              <a:t>JUSTICE</a:t>
            </a:r>
            <a:r>
              <a:rPr sz="3200" spc="-145"/>
              <a:t> </a:t>
            </a:r>
            <a:r>
              <a:rPr sz="3200" spc="-50"/>
              <a:t>FOR</a:t>
            </a:r>
            <a:r>
              <a:rPr sz="3200" spc="-220"/>
              <a:t> </a:t>
            </a:r>
            <a:r>
              <a:rPr sz="3200" spc="-20"/>
              <a:t>ALL”</a:t>
            </a:r>
            <a:endParaRPr sz="3200"/>
          </a:p>
          <a:p>
            <a:pPr marL="5666740">
              <a:lnSpc>
                <a:spcPts val="3554"/>
              </a:lnSpc>
            </a:pPr>
            <a:r>
              <a:rPr sz="3200" spc="-10"/>
              <a:t>Poster</a:t>
            </a:r>
            <a:endParaRPr sz="3200"/>
          </a:p>
        </p:txBody>
      </p:sp>
      <p:sp>
        <p:nvSpPr>
          <p:cNvPr id="7" name="object 7"/>
          <p:cNvSpPr txBox="1"/>
          <p:nvPr/>
        </p:nvSpPr>
        <p:spPr>
          <a:xfrm>
            <a:off x="5876544" y="2450563"/>
            <a:ext cx="132715" cy="988060"/>
          </a:xfrm>
          <a:prstGeom prst="rect">
            <a:avLst/>
          </a:prstGeom>
        </p:spPr>
        <p:txBody>
          <a:bodyPr vert="horz" wrap="square" lIns="0" tIns="128270" rIns="0" bIns="0" rtlCol="0">
            <a:spAutoFit/>
          </a:bodyPr>
          <a:lstStyle/>
          <a:p>
            <a:pPr marL="12700">
              <a:lnSpc>
                <a:spcPct val="100000"/>
              </a:lnSpc>
              <a:spcBef>
                <a:spcPts val="1010"/>
              </a:spcBef>
            </a:pPr>
            <a:r>
              <a:rPr sz="2400" spc="-50">
                <a:solidFill>
                  <a:srgbClr val="004178"/>
                </a:solidFill>
                <a:latin typeface="Arial"/>
                <a:cs typeface="Arial"/>
              </a:rPr>
              <a:t>•</a:t>
            </a:r>
            <a:endParaRPr sz="2400">
              <a:latin typeface="Arial"/>
              <a:cs typeface="Arial"/>
            </a:endParaRPr>
          </a:p>
          <a:p>
            <a:pPr marL="12700">
              <a:lnSpc>
                <a:spcPct val="100000"/>
              </a:lnSpc>
              <a:spcBef>
                <a:spcPts val="910"/>
              </a:spcBef>
            </a:pPr>
            <a:r>
              <a:rPr sz="2400" spc="-50">
                <a:solidFill>
                  <a:srgbClr val="004178"/>
                </a:solidFill>
                <a:latin typeface="Arial"/>
                <a:cs typeface="Arial"/>
              </a:rPr>
              <a:t>•</a:t>
            </a:r>
            <a:endParaRPr sz="2400">
              <a:latin typeface="Arial"/>
              <a:cs typeface="Arial"/>
            </a:endParaRPr>
          </a:p>
        </p:txBody>
      </p:sp>
      <p:sp>
        <p:nvSpPr>
          <p:cNvPr id="8" name="object 8"/>
          <p:cNvSpPr txBox="1"/>
          <p:nvPr/>
        </p:nvSpPr>
        <p:spPr>
          <a:xfrm>
            <a:off x="5876544" y="4186707"/>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solidFill>
                  <a:srgbClr val="004178"/>
                </a:solidFill>
                <a:latin typeface="Arial"/>
                <a:cs typeface="Arial"/>
              </a:rPr>
              <a:t>•</a:t>
            </a:r>
            <a:endParaRPr sz="2400">
              <a:latin typeface="Arial"/>
              <a:cs typeface="Arial"/>
            </a:endParaRPr>
          </a:p>
        </p:txBody>
      </p:sp>
      <p:sp>
        <p:nvSpPr>
          <p:cNvPr id="9" name="object 9"/>
          <p:cNvSpPr txBox="1"/>
          <p:nvPr/>
        </p:nvSpPr>
        <p:spPr>
          <a:xfrm>
            <a:off x="6219621" y="2462807"/>
            <a:ext cx="4850130" cy="2785745"/>
          </a:xfrm>
          <a:prstGeom prst="rect">
            <a:avLst/>
          </a:prstGeom>
        </p:spPr>
        <p:txBody>
          <a:bodyPr vert="horz" wrap="square" lIns="0" tIns="128270" rIns="0" bIns="0" rtlCol="0">
            <a:spAutoFit/>
          </a:bodyPr>
          <a:lstStyle/>
          <a:p>
            <a:pPr marL="12700">
              <a:lnSpc>
                <a:spcPct val="100000"/>
              </a:lnSpc>
              <a:spcBef>
                <a:spcPts val="1010"/>
              </a:spcBef>
            </a:pPr>
            <a:r>
              <a:rPr sz="2400">
                <a:solidFill>
                  <a:srgbClr val="3F3F3F"/>
                </a:solidFill>
                <a:latin typeface="Arial"/>
                <a:cs typeface="Arial"/>
              </a:rPr>
              <a:t>This</a:t>
            </a:r>
            <a:r>
              <a:rPr sz="2400" spc="-45">
                <a:solidFill>
                  <a:srgbClr val="3F3F3F"/>
                </a:solidFill>
                <a:latin typeface="Arial"/>
                <a:cs typeface="Arial"/>
              </a:rPr>
              <a:t> </a:t>
            </a:r>
            <a:r>
              <a:rPr sz="2400">
                <a:solidFill>
                  <a:srgbClr val="3F3F3F"/>
                </a:solidFill>
                <a:latin typeface="Arial"/>
                <a:cs typeface="Arial"/>
              </a:rPr>
              <a:t>is</a:t>
            </a:r>
            <a:r>
              <a:rPr sz="2400" spc="-45">
                <a:solidFill>
                  <a:srgbClr val="3F3F3F"/>
                </a:solidFill>
                <a:latin typeface="Arial"/>
                <a:cs typeface="Arial"/>
              </a:rPr>
              <a:t> </a:t>
            </a:r>
            <a:r>
              <a:rPr sz="2400">
                <a:solidFill>
                  <a:srgbClr val="3F3F3F"/>
                </a:solidFill>
                <a:latin typeface="Arial"/>
                <a:cs typeface="Arial"/>
              </a:rPr>
              <a:t>the</a:t>
            </a:r>
            <a:r>
              <a:rPr sz="2400" spc="-40">
                <a:solidFill>
                  <a:srgbClr val="3F3F3F"/>
                </a:solidFill>
                <a:latin typeface="Arial"/>
                <a:cs typeface="Arial"/>
              </a:rPr>
              <a:t> </a:t>
            </a:r>
            <a:r>
              <a:rPr sz="2400">
                <a:solidFill>
                  <a:srgbClr val="3F3F3F"/>
                </a:solidFill>
                <a:latin typeface="Arial"/>
                <a:cs typeface="Arial"/>
              </a:rPr>
              <a:t>most</a:t>
            </a:r>
            <a:r>
              <a:rPr sz="2400" spc="-40">
                <a:solidFill>
                  <a:srgbClr val="3F3F3F"/>
                </a:solidFill>
                <a:latin typeface="Arial"/>
                <a:cs typeface="Arial"/>
              </a:rPr>
              <a:t> </a:t>
            </a:r>
            <a:r>
              <a:rPr sz="2400">
                <a:solidFill>
                  <a:srgbClr val="3F3F3F"/>
                </a:solidFill>
                <a:latin typeface="Arial"/>
                <a:cs typeface="Arial"/>
              </a:rPr>
              <a:t>current</a:t>
            </a:r>
            <a:r>
              <a:rPr sz="2400" spc="-40">
                <a:solidFill>
                  <a:srgbClr val="3F3F3F"/>
                </a:solidFill>
                <a:latin typeface="Arial"/>
                <a:cs typeface="Arial"/>
              </a:rPr>
              <a:t> </a:t>
            </a:r>
            <a:r>
              <a:rPr sz="2400" spc="-10">
                <a:solidFill>
                  <a:srgbClr val="3F3F3F"/>
                </a:solidFill>
                <a:latin typeface="Arial"/>
                <a:cs typeface="Arial"/>
              </a:rPr>
              <a:t>poster.</a:t>
            </a:r>
            <a:endParaRPr sz="2400">
              <a:latin typeface="Arial"/>
              <a:cs typeface="Arial"/>
            </a:endParaRPr>
          </a:p>
          <a:p>
            <a:pPr marL="12700" marR="5080">
              <a:lnSpc>
                <a:spcPts val="2590"/>
              </a:lnSpc>
              <a:spcBef>
                <a:spcPts val="1235"/>
              </a:spcBef>
            </a:pPr>
            <a:r>
              <a:rPr sz="2400">
                <a:solidFill>
                  <a:srgbClr val="3F3F3F"/>
                </a:solidFill>
                <a:latin typeface="Arial"/>
                <a:cs typeface="Arial"/>
              </a:rPr>
              <a:t>Post</a:t>
            </a:r>
            <a:r>
              <a:rPr sz="2400" spc="-60">
                <a:solidFill>
                  <a:srgbClr val="3F3F3F"/>
                </a:solidFill>
                <a:latin typeface="Arial"/>
                <a:cs typeface="Arial"/>
              </a:rPr>
              <a:t> </a:t>
            </a:r>
            <a:r>
              <a:rPr sz="2400">
                <a:solidFill>
                  <a:srgbClr val="3F3F3F"/>
                </a:solidFill>
                <a:latin typeface="Arial"/>
                <a:cs typeface="Arial"/>
              </a:rPr>
              <a:t>in</a:t>
            </a:r>
            <a:r>
              <a:rPr sz="2400" spc="-65">
                <a:solidFill>
                  <a:srgbClr val="3F3F3F"/>
                </a:solidFill>
                <a:latin typeface="Arial"/>
                <a:cs typeface="Arial"/>
              </a:rPr>
              <a:t> </a:t>
            </a:r>
            <a:r>
              <a:rPr sz="2400">
                <a:solidFill>
                  <a:srgbClr val="3F3F3F"/>
                </a:solidFill>
                <a:latin typeface="Arial"/>
                <a:cs typeface="Arial"/>
              </a:rPr>
              <a:t>a</a:t>
            </a:r>
            <a:r>
              <a:rPr sz="2400" spc="-65">
                <a:solidFill>
                  <a:srgbClr val="3F3F3F"/>
                </a:solidFill>
                <a:latin typeface="Arial"/>
                <a:cs typeface="Arial"/>
              </a:rPr>
              <a:t> </a:t>
            </a:r>
            <a:r>
              <a:rPr sz="2400">
                <a:solidFill>
                  <a:srgbClr val="3F3F3F"/>
                </a:solidFill>
                <a:latin typeface="Arial"/>
                <a:cs typeface="Arial"/>
              </a:rPr>
              <a:t>prominent</a:t>
            </a:r>
            <a:r>
              <a:rPr sz="2400" spc="-60">
                <a:solidFill>
                  <a:srgbClr val="3F3F3F"/>
                </a:solidFill>
                <a:latin typeface="Arial"/>
                <a:cs typeface="Arial"/>
              </a:rPr>
              <a:t> </a:t>
            </a:r>
            <a:r>
              <a:rPr sz="2400">
                <a:solidFill>
                  <a:srgbClr val="3F3F3F"/>
                </a:solidFill>
                <a:latin typeface="Arial"/>
                <a:cs typeface="Arial"/>
              </a:rPr>
              <a:t>location</a:t>
            </a:r>
            <a:r>
              <a:rPr sz="2400" spc="-65">
                <a:solidFill>
                  <a:srgbClr val="3F3F3F"/>
                </a:solidFill>
                <a:latin typeface="Arial"/>
                <a:cs typeface="Arial"/>
              </a:rPr>
              <a:t> </a:t>
            </a:r>
            <a:r>
              <a:rPr sz="2400" spc="-10">
                <a:solidFill>
                  <a:srgbClr val="3F3F3F"/>
                </a:solidFill>
                <a:latin typeface="Arial"/>
                <a:cs typeface="Arial"/>
              </a:rPr>
              <a:t>where </a:t>
            </a:r>
            <a:r>
              <a:rPr sz="2400">
                <a:solidFill>
                  <a:srgbClr val="3F3F3F"/>
                </a:solidFill>
                <a:latin typeface="Arial"/>
                <a:cs typeface="Arial"/>
              </a:rPr>
              <a:t>recipients</a:t>
            </a:r>
            <a:r>
              <a:rPr sz="2400" spc="-85">
                <a:solidFill>
                  <a:srgbClr val="3F3F3F"/>
                </a:solidFill>
                <a:latin typeface="Arial"/>
                <a:cs typeface="Arial"/>
              </a:rPr>
              <a:t> </a:t>
            </a:r>
            <a:r>
              <a:rPr sz="2400">
                <a:solidFill>
                  <a:srgbClr val="3F3F3F"/>
                </a:solidFill>
                <a:latin typeface="Arial"/>
                <a:cs typeface="Arial"/>
              </a:rPr>
              <a:t>and</a:t>
            </a:r>
            <a:r>
              <a:rPr sz="2400" spc="-85">
                <a:solidFill>
                  <a:srgbClr val="3F3F3F"/>
                </a:solidFill>
                <a:latin typeface="Arial"/>
                <a:cs typeface="Arial"/>
              </a:rPr>
              <a:t> </a:t>
            </a:r>
            <a:r>
              <a:rPr sz="2400">
                <a:solidFill>
                  <a:srgbClr val="3F3F3F"/>
                </a:solidFill>
                <a:latin typeface="Arial"/>
                <a:cs typeface="Arial"/>
              </a:rPr>
              <a:t>applicants</a:t>
            </a:r>
            <a:r>
              <a:rPr sz="2400" spc="-85">
                <a:solidFill>
                  <a:srgbClr val="3F3F3F"/>
                </a:solidFill>
                <a:latin typeface="Arial"/>
                <a:cs typeface="Arial"/>
              </a:rPr>
              <a:t> </a:t>
            </a:r>
            <a:r>
              <a:rPr sz="2400">
                <a:solidFill>
                  <a:srgbClr val="3F3F3F"/>
                </a:solidFill>
                <a:latin typeface="Arial"/>
                <a:cs typeface="Arial"/>
              </a:rPr>
              <a:t>can</a:t>
            </a:r>
            <a:r>
              <a:rPr sz="2400" spc="-85">
                <a:solidFill>
                  <a:srgbClr val="3F3F3F"/>
                </a:solidFill>
                <a:latin typeface="Arial"/>
                <a:cs typeface="Arial"/>
              </a:rPr>
              <a:t> </a:t>
            </a:r>
            <a:r>
              <a:rPr sz="2400">
                <a:solidFill>
                  <a:srgbClr val="3F3F3F"/>
                </a:solidFill>
                <a:latin typeface="Arial"/>
                <a:cs typeface="Arial"/>
              </a:rPr>
              <a:t>see</a:t>
            </a:r>
            <a:r>
              <a:rPr sz="2400" spc="-85">
                <a:solidFill>
                  <a:srgbClr val="3F3F3F"/>
                </a:solidFill>
                <a:latin typeface="Arial"/>
                <a:cs typeface="Arial"/>
              </a:rPr>
              <a:t> </a:t>
            </a:r>
            <a:r>
              <a:rPr sz="2400" spc="-25">
                <a:solidFill>
                  <a:srgbClr val="3F3F3F"/>
                </a:solidFill>
                <a:latin typeface="Arial"/>
                <a:cs typeface="Arial"/>
              </a:rPr>
              <a:t>it. </a:t>
            </a:r>
            <a:r>
              <a:rPr sz="2400">
                <a:solidFill>
                  <a:srgbClr val="3F3F3F"/>
                </a:solidFill>
                <a:latin typeface="Arial"/>
                <a:cs typeface="Arial"/>
              </a:rPr>
              <a:t>(This</a:t>
            </a:r>
            <a:r>
              <a:rPr sz="2400" spc="-90">
                <a:solidFill>
                  <a:srgbClr val="3F3F3F"/>
                </a:solidFill>
                <a:latin typeface="Arial"/>
                <a:cs typeface="Arial"/>
              </a:rPr>
              <a:t> </a:t>
            </a:r>
            <a:r>
              <a:rPr sz="2400">
                <a:solidFill>
                  <a:srgbClr val="3F3F3F"/>
                </a:solidFill>
                <a:latin typeface="Arial"/>
                <a:cs typeface="Arial"/>
              </a:rPr>
              <a:t>includes</a:t>
            </a:r>
            <a:r>
              <a:rPr sz="2400" spc="-85">
                <a:solidFill>
                  <a:srgbClr val="3F3F3F"/>
                </a:solidFill>
                <a:latin typeface="Arial"/>
                <a:cs typeface="Arial"/>
              </a:rPr>
              <a:t> </a:t>
            </a:r>
            <a:r>
              <a:rPr sz="2400">
                <a:solidFill>
                  <a:srgbClr val="3F3F3F"/>
                </a:solidFill>
                <a:latin typeface="Arial"/>
                <a:cs typeface="Arial"/>
              </a:rPr>
              <a:t>mobile</a:t>
            </a:r>
            <a:r>
              <a:rPr sz="2400" spc="-90">
                <a:solidFill>
                  <a:srgbClr val="3F3F3F"/>
                </a:solidFill>
                <a:latin typeface="Arial"/>
                <a:cs typeface="Arial"/>
              </a:rPr>
              <a:t> </a:t>
            </a:r>
            <a:r>
              <a:rPr sz="2400" spc="-10">
                <a:solidFill>
                  <a:srgbClr val="3F3F3F"/>
                </a:solidFill>
                <a:latin typeface="Arial"/>
                <a:cs typeface="Arial"/>
              </a:rPr>
              <a:t>distributions).</a:t>
            </a:r>
            <a:endParaRPr sz="2400">
              <a:latin typeface="Arial"/>
              <a:cs typeface="Arial"/>
            </a:endParaRPr>
          </a:p>
          <a:p>
            <a:pPr marL="12700" marR="221615" algn="just">
              <a:lnSpc>
                <a:spcPts val="2590"/>
              </a:lnSpc>
              <a:spcBef>
                <a:spcPts val="1205"/>
              </a:spcBef>
            </a:pPr>
            <a:r>
              <a:rPr sz="2400">
                <a:solidFill>
                  <a:srgbClr val="3F3F3F"/>
                </a:solidFill>
                <a:latin typeface="Arial"/>
                <a:cs typeface="Arial"/>
              </a:rPr>
              <a:t>This</a:t>
            </a:r>
            <a:r>
              <a:rPr sz="2400" spc="-45">
                <a:solidFill>
                  <a:srgbClr val="3F3F3F"/>
                </a:solidFill>
                <a:latin typeface="Arial"/>
                <a:cs typeface="Arial"/>
              </a:rPr>
              <a:t> </a:t>
            </a:r>
            <a:r>
              <a:rPr sz="2400">
                <a:solidFill>
                  <a:srgbClr val="3F3F3F"/>
                </a:solidFill>
                <a:latin typeface="Arial"/>
                <a:cs typeface="Arial"/>
              </a:rPr>
              <a:t>poster</a:t>
            </a:r>
            <a:r>
              <a:rPr sz="2400" spc="-40">
                <a:solidFill>
                  <a:srgbClr val="3F3F3F"/>
                </a:solidFill>
                <a:latin typeface="Arial"/>
                <a:cs typeface="Arial"/>
              </a:rPr>
              <a:t> </a:t>
            </a:r>
            <a:r>
              <a:rPr sz="2400">
                <a:solidFill>
                  <a:srgbClr val="3F3F3F"/>
                </a:solidFill>
                <a:latin typeface="Arial"/>
                <a:cs typeface="Arial"/>
              </a:rPr>
              <a:t>serves</a:t>
            </a:r>
            <a:r>
              <a:rPr sz="2400" spc="-40">
                <a:solidFill>
                  <a:srgbClr val="3F3F3F"/>
                </a:solidFill>
                <a:latin typeface="Arial"/>
                <a:cs typeface="Arial"/>
              </a:rPr>
              <a:t> </a:t>
            </a:r>
            <a:r>
              <a:rPr sz="2400">
                <a:solidFill>
                  <a:srgbClr val="3F3F3F"/>
                </a:solidFill>
                <a:latin typeface="Arial"/>
                <a:cs typeface="Arial"/>
              </a:rPr>
              <a:t>as</a:t>
            </a:r>
            <a:r>
              <a:rPr sz="2400" spc="-40">
                <a:solidFill>
                  <a:srgbClr val="3F3F3F"/>
                </a:solidFill>
                <a:latin typeface="Arial"/>
                <a:cs typeface="Arial"/>
              </a:rPr>
              <a:t> </a:t>
            </a:r>
            <a:r>
              <a:rPr sz="2400">
                <a:solidFill>
                  <a:srgbClr val="3F3F3F"/>
                </a:solidFill>
                <a:latin typeface="Arial"/>
                <a:cs typeface="Arial"/>
              </a:rPr>
              <a:t>a</a:t>
            </a:r>
            <a:r>
              <a:rPr sz="2400" spc="-45">
                <a:solidFill>
                  <a:srgbClr val="3F3F3F"/>
                </a:solidFill>
                <a:latin typeface="Arial"/>
                <a:cs typeface="Arial"/>
              </a:rPr>
              <a:t> </a:t>
            </a:r>
            <a:r>
              <a:rPr sz="2400" spc="-10">
                <a:solidFill>
                  <a:srgbClr val="3F3F3F"/>
                </a:solidFill>
                <a:latin typeface="Arial"/>
                <a:cs typeface="Arial"/>
              </a:rPr>
              <a:t>trademark </a:t>
            </a:r>
            <a:r>
              <a:rPr sz="2400">
                <a:solidFill>
                  <a:srgbClr val="3F3F3F"/>
                </a:solidFill>
                <a:latin typeface="Arial"/>
                <a:cs typeface="Arial"/>
              </a:rPr>
              <a:t>indicating</a:t>
            </a:r>
            <a:r>
              <a:rPr sz="2400" spc="-90">
                <a:solidFill>
                  <a:srgbClr val="3F3F3F"/>
                </a:solidFill>
                <a:latin typeface="Arial"/>
                <a:cs typeface="Arial"/>
              </a:rPr>
              <a:t> </a:t>
            </a:r>
            <a:r>
              <a:rPr sz="2400">
                <a:solidFill>
                  <a:srgbClr val="3F3F3F"/>
                </a:solidFill>
                <a:latin typeface="Arial"/>
                <a:cs typeface="Arial"/>
              </a:rPr>
              <a:t>the</a:t>
            </a:r>
            <a:r>
              <a:rPr sz="2400" spc="-85">
                <a:solidFill>
                  <a:srgbClr val="3F3F3F"/>
                </a:solidFill>
                <a:latin typeface="Arial"/>
                <a:cs typeface="Arial"/>
              </a:rPr>
              <a:t> </a:t>
            </a:r>
            <a:r>
              <a:rPr sz="2400">
                <a:solidFill>
                  <a:srgbClr val="3F3F3F"/>
                </a:solidFill>
                <a:latin typeface="Arial"/>
                <a:cs typeface="Arial"/>
              </a:rPr>
              <a:t>site</a:t>
            </a:r>
            <a:r>
              <a:rPr sz="2400" spc="-85">
                <a:solidFill>
                  <a:srgbClr val="3F3F3F"/>
                </a:solidFill>
                <a:latin typeface="Arial"/>
                <a:cs typeface="Arial"/>
              </a:rPr>
              <a:t> </a:t>
            </a:r>
            <a:r>
              <a:rPr sz="2400">
                <a:solidFill>
                  <a:srgbClr val="3F3F3F"/>
                </a:solidFill>
                <a:latin typeface="Arial"/>
                <a:cs typeface="Arial"/>
              </a:rPr>
              <a:t>provides</a:t>
            </a:r>
            <a:r>
              <a:rPr sz="2400" spc="-85">
                <a:solidFill>
                  <a:srgbClr val="3F3F3F"/>
                </a:solidFill>
                <a:latin typeface="Arial"/>
                <a:cs typeface="Arial"/>
              </a:rPr>
              <a:t> </a:t>
            </a:r>
            <a:r>
              <a:rPr sz="2400" spc="-20">
                <a:solidFill>
                  <a:srgbClr val="3F3F3F"/>
                </a:solidFill>
                <a:latin typeface="Arial"/>
                <a:cs typeface="Arial"/>
              </a:rPr>
              <a:t>USDA </a:t>
            </a:r>
            <a:r>
              <a:rPr sz="2400">
                <a:solidFill>
                  <a:srgbClr val="3F3F3F"/>
                </a:solidFill>
                <a:latin typeface="Arial"/>
                <a:cs typeface="Arial"/>
              </a:rPr>
              <a:t>program</a:t>
            </a:r>
            <a:r>
              <a:rPr sz="2400" spc="-105">
                <a:solidFill>
                  <a:srgbClr val="3F3F3F"/>
                </a:solidFill>
                <a:latin typeface="Arial"/>
                <a:cs typeface="Arial"/>
              </a:rPr>
              <a:t> </a:t>
            </a:r>
            <a:r>
              <a:rPr sz="2400">
                <a:solidFill>
                  <a:srgbClr val="3F3F3F"/>
                </a:solidFill>
                <a:latin typeface="Arial"/>
                <a:cs typeface="Arial"/>
              </a:rPr>
              <a:t>without</a:t>
            </a:r>
            <a:r>
              <a:rPr sz="2400" spc="-100">
                <a:solidFill>
                  <a:srgbClr val="3F3F3F"/>
                </a:solidFill>
                <a:latin typeface="Arial"/>
                <a:cs typeface="Arial"/>
              </a:rPr>
              <a:t> </a:t>
            </a:r>
            <a:r>
              <a:rPr sz="2400" spc="-10">
                <a:solidFill>
                  <a:srgbClr val="3F3F3F"/>
                </a:solidFill>
                <a:latin typeface="Arial"/>
                <a:cs typeface="Arial"/>
              </a:rPr>
              <a:t>discrimination.</a:t>
            </a: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37259" y="1832842"/>
            <a:ext cx="6515100" cy="1551627"/>
          </a:xfrm>
        </p:spPr>
        <p:txBody>
          <a:bodyPr>
            <a:normAutofit/>
          </a:bodyPr>
          <a:lstStyle/>
          <a:p>
            <a:r>
              <a:rPr lang="en-US"/>
              <a:t>Question time!</a:t>
            </a:r>
          </a:p>
        </p:txBody>
      </p:sp>
      <p:sp>
        <p:nvSpPr>
          <p:cNvPr id="6" name="TextBox 5"/>
          <p:cNvSpPr txBox="1"/>
          <p:nvPr/>
        </p:nvSpPr>
        <p:spPr>
          <a:xfrm>
            <a:off x="1890945" y="4001985"/>
            <a:ext cx="8407729" cy="1569660"/>
          </a:xfrm>
          <a:prstGeom prst="rect">
            <a:avLst/>
          </a:prstGeom>
          <a:noFill/>
        </p:spPr>
        <p:txBody>
          <a:bodyPr wrap="square" rtlCol="0">
            <a:spAutoFit/>
          </a:bodyPr>
          <a:lstStyle/>
          <a:p>
            <a:pPr algn="ctr"/>
            <a:r>
              <a:rPr lang="en-US" sz="3200"/>
              <a:t>Name the missing protected class.</a:t>
            </a:r>
          </a:p>
          <a:p>
            <a:pPr algn="ctr"/>
            <a:endParaRPr lang="en-US" sz="3200"/>
          </a:p>
          <a:p>
            <a:pPr algn="ctr"/>
            <a:r>
              <a:rPr lang="en-US" sz="3200">
                <a:solidFill>
                  <a:srgbClr val="F47421"/>
                </a:solidFill>
              </a:rPr>
              <a:t>Age, Color, Race, Sex, Disability and </a:t>
            </a:r>
            <a:r>
              <a:rPr lang="en-US" sz="3200" b="1">
                <a:solidFill>
                  <a:srgbClr val="F47421"/>
                </a:solidFill>
              </a:rPr>
              <a:t>?</a:t>
            </a:r>
          </a:p>
        </p:txBody>
      </p:sp>
    </p:spTree>
    <p:extLst>
      <p:ext uri="{BB962C8B-B14F-4D97-AF65-F5344CB8AC3E}">
        <p14:creationId xmlns:p14="http://schemas.microsoft.com/office/powerpoint/2010/main" val="248539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1404" y="307809"/>
            <a:ext cx="2083676" cy="2083676"/>
          </a:xfrm>
          <a:prstGeom prst="rect">
            <a:avLst/>
          </a:prstGeom>
        </p:spPr>
      </p:pic>
      <p:sp>
        <p:nvSpPr>
          <p:cNvPr id="3" name="object 3"/>
          <p:cNvSpPr txBox="1"/>
          <p:nvPr/>
        </p:nvSpPr>
        <p:spPr>
          <a:xfrm>
            <a:off x="2654896" y="3106343"/>
            <a:ext cx="6872605" cy="1099820"/>
          </a:xfrm>
          <a:prstGeom prst="rect">
            <a:avLst/>
          </a:prstGeom>
        </p:spPr>
        <p:txBody>
          <a:bodyPr vert="horz" wrap="square" lIns="0" tIns="187325" rIns="0" bIns="0" rtlCol="0">
            <a:spAutoFit/>
          </a:bodyPr>
          <a:lstStyle/>
          <a:p>
            <a:pPr marL="1720214" marR="5080" indent="-1708150">
              <a:lnSpc>
                <a:spcPct val="72000"/>
              </a:lnSpc>
              <a:spcBef>
                <a:spcPts val="1475"/>
              </a:spcBef>
            </a:pPr>
            <a:r>
              <a:rPr sz="4100" spc="-150">
                <a:solidFill>
                  <a:srgbClr val="004178"/>
                </a:solidFill>
                <a:latin typeface="Arial Black"/>
                <a:cs typeface="Arial Black"/>
              </a:rPr>
              <a:t>DATA</a:t>
            </a:r>
            <a:r>
              <a:rPr sz="4100" spc="-195">
                <a:solidFill>
                  <a:srgbClr val="004178"/>
                </a:solidFill>
                <a:latin typeface="Arial Black"/>
                <a:cs typeface="Arial Black"/>
              </a:rPr>
              <a:t> </a:t>
            </a:r>
            <a:r>
              <a:rPr sz="4100">
                <a:solidFill>
                  <a:srgbClr val="004178"/>
                </a:solidFill>
                <a:latin typeface="Arial Black"/>
                <a:cs typeface="Arial Black"/>
              </a:rPr>
              <a:t>COLLECTION</a:t>
            </a:r>
            <a:r>
              <a:rPr sz="4100" spc="-280">
                <a:solidFill>
                  <a:srgbClr val="004178"/>
                </a:solidFill>
                <a:latin typeface="Arial Black"/>
                <a:cs typeface="Arial Black"/>
              </a:rPr>
              <a:t> </a:t>
            </a:r>
            <a:r>
              <a:rPr sz="4100" spc="-25">
                <a:solidFill>
                  <a:srgbClr val="004178"/>
                </a:solidFill>
                <a:latin typeface="Arial Black"/>
                <a:cs typeface="Arial Black"/>
              </a:rPr>
              <a:t>AND </a:t>
            </a:r>
            <a:r>
              <a:rPr sz="4100" spc="-10">
                <a:solidFill>
                  <a:srgbClr val="004178"/>
                </a:solidFill>
                <a:latin typeface="Arial Black"/>
                <a:cs typeface="Arial Black"/>
              </a:rPr>
              <a:t>REPORTING</a:t>
            </a:r>
            <a:endParaRPr sz="4100">
              <a:latin typeface="Arial Black"/>
              <a:cs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3" name="object 3"/>
          <p:cNvPicPr/>
          <p:nvPr/>
        </p:nvPicPr>
        <p:blipFill>
          <a:blip r:embed="rId3" cstate="print"/>
          <a:stretch>
            <a:fillRect/>
          </a:stretch>
        </p:blipFill>
        <p:spPr>
          <a:xfrm>
            <a:off x="311404" y="307809"/>
            <a:ext cx="2083676" cy="2083676"/>
          </a:xfrm>
          <a:prstGeom prst="rect">
            <a:avLst/>
          </a:prstGeom>
        </p:spPr>
      </p:pic>
      <p:sp>
        <p:nvSpPr>
          <p:cNvPr id="4" name="object 4"/>
          <p:cNvSpPr txBox="1"/>
          <p:nvPr/>
        </p:nvSpPr>
        <p:spPr>
          <a:xfrm>
            <a:off x="2928137" y="3394709"/>
            <a:ext cx="6576695" cy="452755"/>
          </a:xfrm>
          <a:prstGeom prst="rect">
            <a:avLst/>
          </a:prstGeom>
        </p:spPr>
        <p:txBody>
          <a:bodyPr vert="horz" wrap="square" lIns="0" tIns="12700" rIns="0" bIns="0" rtlCol="0">
            <a:spAutoFit/>
          </a:bodyPr>
          <a:lstStyle/>
          <a:p>
            <a:pPr marL="12700">
              <a:lnSpc>
                <a:spcPct val="100000"/>
              </a:lnSpc>
              <a:spcBef>
                <a:spcPts val="100"/>
              </a:spcBef>
            </a:pPr>
            <a:r>
              <a:rPr sz="2800" b="1">
                <a:latin typeface="Arial"/>
                <a:cs typeface="Arial"/>
              </a:rPr>
              <a:t>Per</a:t>
            </a:r>
            <a:r>
              <a:rPr sz="2800" b="1" spc="-75">
                <a:latin typeface="Arial"/>
                <a:cs typeface="Arial"/>
              </a:rPr>
              <a:t> </a:t>
            </a:r>
            <a:r>
              <a:rPr sz="2800" b="1">
                <a:latin typeface="Arial"/>
                <a:cs typeface="Arial"/>
              </a:rPr>
              <a:t>FNS</a:t>
            </a:r>
            <a:r>
              <a:rPr sz="2800" b="1" spc="-75">
                <a:latin typeface="Arial"/>
                <a:cs typeface="Arial"/>
              </a:rPr>
              <a:t> </a:t>
            </a:r>
            <a:r>
              <a:rPr sz="2800" b="1" spc="-10">
                <a:latin typeface="Arial"/>
                <a:cs typeface="Arial"/>
              </a:rPr>
              <a:t>Instruction</a:t>
            </a:r>
            <a:r>
              <a:rPr sz="2800" b="1" spc="-80">
                <a:latin typeface="Arial"/>
                <a:cs typeface="Arial"/>
              </a:rPr>
              <a:t> </a:t>
            </a:r>
            <a:r>
              <a:rPr sz="2800" b="1" spc="-65">
                <a:latin typeface="Arial"/>
                <a:cs typeface="Arial"/>
              </a:rPr>
              <a:t>113-</a:t>
            </a:r>
            <a:r>
              <a:rPr sz="2800" b="1">
                <a:latin typeface="Arial"/>
                <a:cs typeface="Arial"/>
              </a:rPr>
              <a:t>1.</a:t>
            </a:r>
            <a:r>
              <a:rPr sz="2800" b="1" spc="-175">
                <a:latin typeface="Arial"/>
                <a:cs typeface="Arial"/>
              </a:rPr>
              <a:t> </a:t>
            </a:r>
            <a:r>
              <a:rPr sz="2800" b="1">
                <a:latin typeface="Arial"/>
                <a:cs typeface="Arial"/>
              </a:rPr>
              <a:t>Appendix</a:t>
            </a:r>
            <a:r>
              <a:rPr sz="2800" b="1" spc="-70">
                <a:latin typeface="Arial"/>
                <a:cs typeface="Arial"/>
              </a:rPr>
              <a:t> </a:t>
            </a:r>
            <a:r>
              <a:rPr sz="2800" b="1" spc="-25">
                <a:latin typeface="Arial"/>
                <a:cs typeface="Arial"/>
              </a:rPr>
              <a:t>C.</a:t>
            </a:r>
            <a:endParaRPr sz="2800">
              <a:latin typeface="Arial"/>
              <a:cs typeface="Arial"/>
            </a:endParaRPr>
          </a:p>
        </p:txBody>
      </p:sp>
      <p:sp>
        <p:nvSpPr>
          <p:cNvPr id="5" name="object 5"/>
          <p:cNvSpPr txBox="1"/>
          <p:nvPr/>
        </p:nvSpPr>
        <p:spPr>
          <a:xfrm>
            <a:off x="1174216" y="4229188"/>
            <a:ext cx="150495" cy="452755"/>
          </a:xfrm>
          <a:prstGeom prst="rect">
            <a:avLst/>
          </a:prstGeom>
        </p:spPr>
        <p:txBody>
          <a:bodyPr vert="horz" wrap="square" lIns="0" tIns="12700" rIns="0" bIns="0" rtlCol="0">
            <a:spAutoFit/>
          </a:bodyPr>
          <a:lstStyle/>
          <a:p>
            <a:pPr marL="12700">
              <a:lnSpc>
                <a:spcPct val="100000"/>
              </a:lnSpc>
              <a:spcBef>
                <a:spcPts val="100"/>
              </a:spcBef>
            </a:pPr>
            <a:r>
              <a:rPr sz="2800" spc="-50">
                <a:latin typeface="Arial"/>
                <a:cs typeface="Arial"/>
              </a:rPr>
              <a:t>•</a:t>
            </a:r>
            <a:endParaRPr sz="2800">
              <a:latin typeface="Arial"/>
              <a:cs typeface="Arial"/>
            </a:endParaRPr>
          </a:p>
        </p:txBody>
      </p:sp>
      <p:sp>
        <p:nvSpPr>
          <p:cNvPr id="6" name="object 6"/>
          <p:cNvSpPr txBox="1"/>
          <p:nvPr/>
        </p:nvSpPr>
        <p:spPr>
          <a:xfrm>
            <a:off x="1631416" y="4248619"/>
            <a:ext cx="8720455" cy="452755"/>
          </a:xfrm>
          <a:prstGeom prst="rect">
            <a:avLst/>
          </a:prstGeom>
        </p:spPr>
        <p:txBody>
          <a:bodyPr vert="horz" wrap="square" lIns="0" tIns="12700" rIns="0" bIns="0" rtlCol="0">
            <a:spAutoFit/>
          </a:bodyPr>
          <a:lstStyle/>
          <a:p>
            <a:pPr marL="12700">
              <a:lnSpc>
                <a:spcPct val="100000"/>
              </a:lnSpc>
              <a:spcBef>
                <a:spcPts val="100"/>
              </a:spcBef>
            </a:pPr>
            <a:r>
              <a:rPr sz="2800" b="1" spc="-25">
                <a:latin typeface="Arial"/>
                <a:cs typeface="Arial"/>
              </a:rPr>
              <a:t>TEFAP</a:t>
            </a:r>
            <a:r>
              <a:rPr sz="2800" b="1" spc="-145">
                <a:latin typeface="Arial"/>
                <a:cs typeface="Arial"/>
              </a:rPr>
              <a:t> </a:t>
            </a:r>
            <a:r>
              <a:rPr sz="2800" b="1">
                <a:latin typeface="Arial"/>
                <a:cs typeface="Arial"/>
              </a:rPr>
              <a:t>is</a:t>
            </a:r>
            <a:r>
              <a:rPr sz="2800" b="1" spc="-85">
                <a:latin typeface="Arial"/>
                <a:cs typeface="Arial"/>
              </a:rPr>
              <a:t> </a:t>
            </a:r>
            <a:r>
              <a:rPr sz="2800" b="1">
                <a:latin typeface="Arial"/>
                <a:cs typeface="Arial"/>
              </a:rPr>
              <a:t>exempt</a:t>
            </a:r>
            <a:r>
              <a:rPr sz="2800" b="1" spc="-90">
                <a:latin typeface="Arial"/>
                <a:cs typeface="Arial"/>
              </a:rPr>
              <a:t> </a:t>
            </a:r>
            <a:r>
              <a:rPr sz="2800" b="1">
                <a:latin typeface="Arial"/>
                <a:cs typeface="Arial"/>
              </a:rPr>
              <a:t>from</a:t>
            </a:r>
            <a:r>
              <a:rPr sz="2800" b="1" spc="-95">
                <a:latin typeface="Arial"/>
                <a:cs typeface="Arial"/>
              </a:rPr>
              <a:t> </a:t>
            </a:r>
            <a:r>
              <a:rPr sz="2800" b="1">
                <a:latin typeface="Arial"/>
                <a:cs typeface="Arial"/>
              </a:rPr>
              <a:t>data</a:t>
            </a:r>
            <a:r>
              <a:rPr sz="2800" b="1" spc="-85">
                <a:latin typeface="Arial"/>
                <a:cs typeface="Arial"/>
              </a:rPr>
              <a:t> </a:t>
            </a:r>
            <a:r>
              <a:rPr sz="2800" b="1">
                <a:latin typeface="Arial"/>
                <a:cs typeface="Arial"/>
              </a:rPr>
              <a:t>collection</a:t>
            </a:r>
            <a:r>
              <a:rPr sz="2800" b="1" spc="-100">
                <a:latin typeface="Arial"/>
                <a:cs typeface="Arial"/>
              </a:rPr>
              <a:t> </a:t>
            </a:r>
            <a:r>
              <a:rPr sz="2800" b="1" spc="-10">
                <a:latin typeface="Arial"/>
                <a:cs typeface="Arial"/>
              </a:rPr>
              <a:t>requirements</a:t>
            </a:r>
            <a:endParaRPr sz="2800">
              <a:latin typeface="Arial"/>
              <a:cs typeface="Arial"/>
            </a:endParaRPr>
          </a:p>
        </p:txBody>
      </p:sp>
      <p:sp>
        <p:nvSpPr>
          <p:cNvPr id="7" name="object 7"/>
          <p:cNvSpPr txBox="1"/>
          <p:nvPr/>
        </p:nvSpPr>
        <p:spPr>
          <a:xfrm>
            <a:off x="1174216" y="5083098"/>
            <a:ext cx="150495" cy="452755"/>
          </a:xfrm>
          <a:prstGeom prst="rect">
            <a:avLst/>
          </a:prstGeom>
        </p:spPr>
        <p:txBody>
          <a:bodyPr vert="horz" wrap="square" lIns="0" tIns="12700" rIns="0" bIns="0" rtlCol="0">
            <a:spAutoFit/>
          </a:bodyPr>
          <a:lstStyle/>
          <a:p>
            <a:pPr marL="12700">
              <a:lnSpc>
                <a:spcPct val="100000"/>
              </a:lnSpc>
              <a:spcBef>
                <a:spcPts val="100"/>
              </a:spcBef>
            </a:pPr>
            <a:r>
              <a:rPr sz="2800" spc="-50">
                <a:latin typeface="Arial"/>
                <a:cs typeface="Arial"/>
              </a:rPr>
              <a:t>•</a:t>
            </a:r>
            <a:endParaRPr sz="2800">
              <a:latin typeface="Arial"/>
              <a:cs typeface="Arial"/>
            </a:endParaRPr>
          </a:p>
        </p:txBody>
      </p:sp>
      <p:sp>
        <p:nvSpPr>
          <p:cNvPr id="8" name="object 8"/>
          <p:cNvSpPr txBox="1"/>
          <p:nvPr/>
        </p:nvSpPr>
        <p:spPr>
          <a:xfrm>
            <a:off x="1631416" y="5102542"/>
            <a:ext cx="9330690" cy="879475"/>
          </a:xfrm>
          <a:prstGeom prst="rect">
            <a:avLst/>
          </a:prstGeom>
        </p:spPr>
        <p:txBody>
          <a:bodyPr vert="horz" wrap="square" lIns="0" tIns="12700" rIns="0" bIns="0" rtlCol="0">
            <a:spAutoFit/>
          </a:bodyPr>
          <a:lstStyle/>
          <a:p>
            <a:pPr marL="12700" marR="5080">
              <a:lnSpc>
                <a:spcPct val="100000"/>
              </a:lnSpc>
              <a:spcBef>
                <a:spcPts val="100"/>
              </a:spcBef>
            </a:pPr>
            <a:r>
              <a:rPr sz="2800" b="1">
                <a:latin typeface="Arial"/>
                <a:cs typeface="Arial"/>
              </a:rPr>
              <a:t>The</a:t>
            </a:r>
            <a:r>
              <a:rPr sz="2800" b="1" spc="-120">
                <a:latin typeface="Arial"/>
                <a:cs typeface="Arial"/>
              </a:rPr>
              <a:t> </a:t>
            </a:r>
            <a:r>
              <a:rPr sz="2800" b="1">
                <a:latin typeface="Arial"/>
                <a:cs typeface="Arial"/>
              </a:rPr>
              <a:t>collection</a:t>
            </a:r>
            <a:r>
              <a:rPr sz="2800" b="1" spc="-130">
                <a:latin typeface="Arial"/>
                <a:cs typeface="Arial"/>
              </a:rPr>
              <a:t> </a:t>
            </a:r>
            <a:r>
              <a:rPr sz="2800" b="1">
                <a:latin typeface="Arial"/>
                <a:cs typeface="Arial"/>
              </a:rPr>
              <a:t>and</a:t>
            </a:r>
            <a:r>
              <a:rPr sz="2800" b="1" spc="-135">
                <a:latin typeface="Arial"/>
                <a:cs typeface="Arial"/>
              </a:rPr>
              <a:t> </a:t>
            </a:r>
            <a:r>
              <a:rPr sz="2800" b="1">
                <a:latin typeface="Arial"/>
                <a:cs typeface="Arial"/>
              </a:rPr>
              <a:t>reporting</a:t>
            </a:r>
            <a:r>
              <a:rPr sz="2800" b="1" spc="-125">
                <a:latin typeface="Arial"/>
                <a:cs typeface="Arial"/>
              </a:rPr>
              <a:t> </a:t>
            </a:r>
            <a:r>
              <a:rPr sz="2800" b="1">
                <a:latin typeface="Arial"/>
                <a:cs typeface="Arial"/>
              </a:rPr>
              <a:t>of</a:t>
            </a:r>
            <a:r>
              <a:rPr sz="2800" b="1" spc="-120">
                <a:latin typeface="Arial"/>
                <a:cs typeface="Arial"/>
              </a:rPr>
              <a:t> </a:t>
            </a:r>
            <a:r>
              <a:rPr sz="2800" b="1">
                <a:latin typeface="Arial"/>
                <a:cs typeface="Arial"/>
              </a:rPr>
              <a:t>recipients</a:t>
            </a:r>
            <a:r>
              <a:rPr sz="2800" b="1" spc="-120">
                <a:latin typeface="Arial"/>
                <a:cs typeface="Arial"/>
              </a:rPr>
              <a:t> </a:t>
            </a:r>
            <a:r>
              <a:rPr sz="2800" b="1">
                <a:latin typeface="Arial"/>
                <a:cs typeface="Arial"/>
              </a:rPr>
              <a:t>Ethnicity</a:t>
            </a:r>
            <a:r>
              <a:rPr sz="2800" b="1" spc="-120">
                <a:latin typeface="Arial"/>
                <a:cs typeface="Arial"/>
              </a:rPr>
              <a:t> </a:t>
            </a:r>
            <a:r>
              <a:rPr sz="2800" b="1" spc="-25">
                <a:latin typeface="Arial"/>
                <a:cs typeface="Arial"/>
              </a:rPr>
              <a:t>and </a:t>
            </a:r>
            <a:r>
              <a:rPr sz="2800" b="1">
                <a:latin typeface="Arial"/>
                <a:cs typeface="Arial"/>
              </a:rPr>
              <a:t>Race</a:t>
            </a:r>
            <a:r>
              <a:rPr sz="2800" b="1" spc="-60">
                <a:latin typeface="Arial"/>
                <a:cs typeface="Arial"/>
              </a:rPr>
              <a:t> </a:t>
            </a:r>
            <a:r>
              <a:rPr sz="2800" b="1">
                <a:latin typeface="Arial"/>
                <a:cs typeface="Arial"/>
              </a:rPr>
              <a:t>for</a:t>
            </a:r>
            <a:r>
              <a:rPr sz="2800" b="1" spc="-60">
                <a:latin typeface="Arial"/>
                <a:cs typeface="Arial"/>
              </a:rPr>
              <a:t> </a:t>
            </a:r>
            <a:r>
              <a:rPr sz="2800" b="1">
                <a:latin typeface="Arial"/>
                <a:cs typeface="Arial"/>
              </a:rPr>
              <a:t>CSFP</a:t>
            </a:r>
            <a:r>
              <a:rPr sz="2800" b="1" spc="-90">
                <a:latin typeface="Arial"/>
                <a:cs typeface="Arial"/>
              </a:rPr>
              <a:t> </a:t>
            </a:r>
            <a:r>
              <a:rPr sz="2800" b="1" u="sng">
                <a:uFill>
                  <a:solidFill>
                    <a:srgbClr val="000000"/>
                  </a:solidFill>
                </a:uFill>
                <a:latin typeface="Arial"/>
                <a:cs typeface="Arial"/>
              </a:rPr>
              <a:t>is</a:t>
            </a:r>
            <a:r>
              <a:rPr sz="2800" b="1" u="none" spc="-55">
                <a:latin typeface="Arial"/>
                <a:cs typeface="Arial"/>
              </a:rPr>
              <a:t> </a:t>
            </a:r>
            <a:r>
              <a:rPr sz="2800" b="1" u="none" spc="-10">
                <a:latin typeface="Arial"/>
                <a:cs typeface="Arial"/>
              </a:rPr>
              <a:t>required</a:t>
            </a:r>
            <a:endParaRPr sz="2800">
              <a:latin typeface="Arial"/>
              <a:cs typeface="Arial"/>
            </a:endParaRPr>
          </a:p>
        </p:txBody>
      </p:sp>
      <p:sp>
        <p:nvSpPr>
          <p:cNvPr id="9" name="object 9"/>
          <p:cNvSpPr txBox="1">
            <a:spLocks noGrp="1"/>
          </p:cNvSpPr>
          <p:nvPr>
            <p:ph type="title"/>
          </p:nvPr>
        </p:nvSpPr>
        <p:spPr>
          <a:xfrm>
            <a:off x="3290658" y="1632851"/>
            <a:ext cx="5855970" cy="1299845"/>
          </a:xfrm>
          <a:prstGeom prst="rect">
            <a:avLst/>
          </a:prstGeom>
        </p:spPr>
        <p:txBody>
          <a:bodyPr vert="horz" wrap="square" lIns="0" tIns="88900" rIns="0" bIns="0" rtlCol="0">
            <a:spAutoFit/>
          </a:bodyPr>
          <a:lstStyle/>
          <a:p>
            <a:pPr marL="323215" marR="5080" indent="-311150">
              <a:lnSpc>
                <a:spcPts val="4750"/>
              </a:lnSpc>
              <a:spcBef>
                <a:spcPts val="700"/>
              </a:spcBef>
            </a:pPr>
            <a:r>
              <a:rPr sz="4400" b="0" spc="-185">
                <a:latin typeface="Arial Black"/>
                <a:cs typeface="Arial Black"/>
              </a:rPr>
              <a:t>DATA</a:t>
            </a:r>
            <a:r>
              <a:rPr sz="4400" b="0" spc="-160">
                <a:latin typeface="Arial Black"/>
                <a:cs typeface="Arial Black"/>
              </a:rPr>
              <a:t> </a:t>
            </a:r>
            <a:r>
              <a:rPr sz="4400" b="0" spc="-10">
                <a:latin typeface="Arial Black"/>
                <a:cs typeface="Arial Black"/>
              </a:rPr>
              <a:t>COLLECTION </a:t>
            </a:r>
            <a:r>
              <a:rPr sz="4400" b="0">
                <a:latin typeface="Arial Black"/>
                <a:cs typeface="Arial Black"/>
              </a:rPr>
              <a:t>AND</a:t>
            </a:r>
            <a:r>
              <a:rPr sz="4400" b="0" spc="-130">
                <a:latin typeface="Arial Black"/>
                <a:cs typeface="Arial Black"/>
              </a:rPr>
              <a:t> </a:t>
            </a:r>
            <a:r>
              <a:rPr sz="4400" b="0" spc="-10">
                <a:latin typeface="Arial Black"/>
                <a:cs typeface="Arial Black"/>
              </a:rPr>
              <a:t>REPORTING</a:t>
            </a:r>
            <a:endParaRPr sz="4400">
              <a:latin typeface="Arial Black"/>
              <a:cs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3"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prstGeom prst="rect">
            <a:avLst/>
          </a:prstGeom>
        </p:spPr>
        <p:txBody>
          <a:bodyPr vert="horz" wrap="square" lIns="0" tIns="605624" rIns="0" bIns="0" rtlCol="0">
            <a:spAutoFit/>
          </a:bodyPr>
          <a:lstStyle/>
          <a:p>
            <a:pPr marL="2346960" marR="5080" indent="443865">
              <a:lnSpc>
                <a:spcPct val="100000"/>
              </a:lnSpc>
              <a:spcBef>
                <a:spcPts val="100"/>
              </a:spcBef>
            </a:pPr>
            <a:r>
              <a:rPr sz="3200" b="0">
                <a:latin typeface="Arial Black"/>
                <a:cs typeface="Arial Black"/>
              </a:rPr>
              <a:t>ETHNIC</a:t>
            </a:r>
            <a:r>
              <a:rPr sz="3200" b="0" spc="-75">
                <a:latin typeface="Arial Black"/>
                <a:cs typeface="Arial Black"/>
              </a:rPr>
              <a:t> </a:t>
            </a:r>
            <a:r>
              <a:rPr sz="3200" b="0">
                <a:latin typeface="Arial Black"/>
                <a:cs typeface="Arial Black"/>
              </a:rPr>
              <a:t>AND</a:t>
            </a:r>
            <a:r>
              <a:rPr sz="3200" b="0" spc="-75">
                <a:latin typeface="Arial Black"/>
                <a:cs typeface="Arial Black"/>
              </a:rPr>
              <a:t> </a:t>
            </a:r>
            <a:r>
              <a:rPr sz="3200" b="0">
                <a:latin typeface="Arial Black"/>
                <a:cs typeface="Arial Black"/>
              </a:rPr>
              <a:t>RACIAL</a:t>
            </a:r>
            <a:r>
              <a:rPr sz="3200" b="0" spc="-75">
                <a:latin typeface="Arial Black"/>
                <a:cs typeface="Arial Black"/>
              </a:rPr>
              <a:t> </a:t>
            </a:r>
            <a:r>
              <a:rPr sz="3200" b="0" spc="-20">
                <a:latin typeface="Arial Black"/>
                <a:cs typeface="Arial Black"/>
              </a:rPr>
              <a:t>DATA </a:t>
            </a:r>
            <a:r>
              <a:rPr sz="3200" b="0">
                <a:latin typeface="Arial Black"/>
                <a:cs typeface="Arial Black"/>
              </a:rPr>
              <a:t>COLLECTION</a:t>
            </a:r>
            <a:r>
              <a:rPr sz="3200" b="0" spc="-60">
                <a:latin typeface="Arial Black"/>
                <a:cs typeface="Arial Black"/>
              </a:rPr>
              <a:t> </a:t>
            </a:r>
            <a:r>
              <a:rPr sz="3200" b="0">
                <a:latin typeface="Arial Black"/>
                <a:cs typeface="Arial Black"/>
              </a:rPr>
              <a:t>AND</a:t>
            </a:r>
            <a:r>
              <a:rPr sz="3200" b="0" spc="-50">
                <a:latin typeface="Arial Black"/>
                <a:cs typeface="Arial Black"/>
              </a:rPr>
              <a:t> </a:t>
            </a:r>
            <a:r>
              <a:rPr sz="3200" b="0" spc="-10">
                <a:latin typeface="Arial Black"/>
                <a:cs typeface="Arial Black"/>
              </a:rPr>
              <a:t>REPORTING</a:t>
            </a:r>
            <a:endParaRPr sz="3200">
              <a:latin typeface="Arial Black"/>
              <a:cs typeface="Arial Black"/>
            </a:endParaRPr>
          </a:p>
        </p:txBody>
      </p:sp>
      <p:sp>
        <p:nvSpPr>
          <p:cNvPr id="6" name="object 6"/>
          <p:cNvSpPr txBox="1"/>
          <p:nvPr/>
        </p:nvSpPr>
        <p:spPr>
          <a:xfrm>
            <a:off x="1258785" y="2497213"/>
            <a:ext cx="9999980" cy="3377565"/>
          </a:xfrm>
          <a:prstGeom prst="rect">
            <a:avLst/>
          </a:prstGeom>
        </p:spPr>
        <p:txBody>
          <a:bodyPr vert="horz" wrap="square" lIns="0" tIns="12700" rIns="0" bIns="0" rtlCol="0">
            <a:spAutoFit/>
          </a:bodyPr>
          <a:lstStyle/>
          <a:p>
            <a:pPr marL="63500">
              <a:lnSpc>
                <a:spcPct val="100000"/>
              </a:lnSpc>
              <a:spcBef>
                <a:spcPts val="100"/>
              </a:spcBef>
            </a:pPr>
            <a:r>
              <a:rPr sz="2200" b="1" spc="-10">
                <a:latin typeface="Arial"/>
                <a:cs typeface="Arial"/>
              </a:rPr>
              <a:t>PURPOSE</a:t>
            </a:r>
            <a:r>
              <a:rPr sz="2200" spc="-10">
                <a:latin typeface="Arial"/>
                <a:cs typeface="Arial"/>
              </a:rPr>
              <a:t>:</a:t>
            </a:r>
            <a:endParaRPr sz="2200">
              <a:latin typeface="Arial"/>
              <a:cs typeface="Arial"/>
            </a:endParaRPr>
          </a:p>
          <a:p>
            <a:pPr marL="63500" marR="180340">
              <a:lnSpc>
                <a:spcPct val="100000"/>
              </a:lnSpc>
            </a:pPr>
            <a:r>
              <a:rPr sz="2200" spc="-120">
                <a:latin typeface="Arial"/>
                <a:cs typeface="Arial"/>
              </a:rPr>
              <a:t>To</a:t>
            </a:r>
            <a:r>
              <a:rPr sz="2200" spc="-35">
                <a:latin typeface="Arial"/>
                <a:cs typeface="Arial"/>
              </a:rPr>
              <a:t> </a:t>
            </a:r>
            <a:r>
              <a:rPr sz="2200">
                <a:latin typeface="Arial"/>
                <a:cs typeface="Arial"/>
              </a:rPr>
              <a:t>determine</a:t>
            </a:r>
            <a:r>
              <a:rPr sz="2200" spc="-125">
                <a:latin typeface="Arial"/>
                <a:cs typeface="Arial"/>
              </a:rPr>
              <a:t> </a:t>
            </a:r>
            <a:r>
              <a:rPr sz="2200">
                <a:latin typeface="Arial"/>
                <a:cs typeface="Arial"/>
              </a:rPr>
              <a:t>how</a:t>
            </a:r>
            <a:r>
              <a:rPr sz="2200" spc="-80">
                <a:latin typeface="Arial"/>
                <a:cs typeface="Arial"/>
              </a:rPr>
              <a:t> </a:t>
            </a:r>
            <a:r>
              <a:rPr sz="2200" spc="-10">
                <a:latin typeface="Arial"/>
                <a:cs typeface="Arial"/>
              </a:rPr>
              <a:t>effectively</a:t>
            </a:r>
            <a:r>
              <a:rPr sz="2200" spc="-85">
                <a:latin typeface="Arial"/>
                <a:cs typeface="Arial"/>
              </a:rPr>
              <a:t> </a:t>
            </a:r>
            <a:r>
              <a:rPr sz="2200">
                <a:latin typeface="Arial"/>
                <a:cs typeface="Arial"/>
              </a:rPr>
              <a:t>Food</a:t>
            </a:r>
            <a:r>
              <a:rPr sz="2200" spc="-80">
                <a:latin typeface="Arial"/>
                <a:cs typeface="Arial"/>
              </a:rPr>
              <a:t> </a:t>
            </a:r>
            <a:r>
              <a:rPr sz="2200">
                <a:latin typeface="Arial"/>
                <a:cs typeface="Arial"/>
              </a:rPr>
              <a:t>and</a:t>
            </a:r>
            <a:r>
              <a:rPr sz="2200" spc="-80">
                <a:latin typeface="Arial"/>
                <a:cs typeface="Arial"/>
              </a:rPr>
              <a:t> </a:t>
            </a:r>
            <a:r>
              <a:rPr sz="2200">
                <a:latin typeface="Arial"/>
                <a:cs typeface="Arial"/>
              </a:rPr>
              <a:t>Nutrition</a:t>
            </a:r>
            <a:r>
              <a:rPr sz="2200" spc="-75">
                <a:latin typeface="Arial"/>
                <a:cs typeface="Arial"/>
              </a:rPr>
              <a:t> </a:t>
            </a:r>
            <a:r>
              <a:rPr sz="2200">
                <a:latin typeface="Arial"/>
                <a:cs typeface="Arial"/>
              </a:rPr>
              <a:t>Services</a:t>
            </a:r>
            <a:r>
              <a:rPr sz="2200" spc="-80">
                <a:latin typeface="Arial"/>
                <a:cs typeface="Arial"/>
              </a:rPr>
              <a:t> </a:t>
            </a:r>
            <a:r>
              <a:rPr sz="2200">
                <a:latin typeface="Arial"/>
                <a:cs typeface="Arial"/>
              </a:rPr>
              <a:t>(FNS)</a:t>
            </a:r>
            <a:r>
              <a:rPr sz="2200" spc="-75">
                <a:latin typeface="Arial"/>
                <a:cs typeface="Arial"/>
              </a:rPr>
              <a:t> </a:t>
            </a:r>
            <a:r>
              <a:rPr sz="2200">
                <a:latin typeface="Arial"/>
                <a:cs typeface="Arial"/>
              </a:rPr>
              <a:t>programs</a:t>
            </a:r>
            <a:r>
              <a:rPr sz="2200" spc="-75">
                <a:latin typeface="Arial"/>
                <a:cs typeface="Arial"/>
              </a:rPr>
              <a:t> </a:t>
            </a:r>
            <a:r>
              <a:rPr sz="2200" spc="-25">
                <a:latin typeface="Arial"/>
                <a:cs typeface="Arial"/>
              </a:rPr>
              <a:t>are </a:t>
            </a:r>
            <a:r>
              <a:rPr sz="2200">
                <a:latin typeface="Arial"/>
                <a:cs typeface="Arial"/>
              </a:rPr>
              <a:t>reaching</a:t>
            </a:r>
            <a:r>
              <a:rPr sz="2200" spc="-95">
                <a:latin typeface="Arial"/>
                <a:cs typeface="Arial"/>
              </a:rPr>
              <a:t> </a:t>
            </a:r>
            <a:r>
              <a:rPr sz="2200">
                <a:latin typeface="Arial"/>
                <a:cs typeface="Arial"/>
              </a:rPr>
              <a:t>potentially</a:t>
            </a:r>
            <a:r>
              <a:rPr sz="2200" spc="-90">
                <a:latin typeface="Arial"/>
                <a:cs typeface="Arial"/>
              </a:rPr>
              <a:t> </a:t>
            </a:r>
            <a:r>
              <a:rPr sz="2200">
                <a:latin typeface="Arial"/>
                <a:cs typeface="Arial"/>
              </a:rPr>
              <a:t>eligible</a:t>
            </a:r>
            <a:r>
              <a:rPr sz="2200" spc="-90">
                <a:latin typeface="Arial"/>
                <a:cs typeface="Arial"/>
              </a:rPr>
              <a:t> </a:t>
            </a:r>
            <a:r>
              <a:rPr sz="2200">
                <a:latin typeface="Arial"/>
                <a:cs typeface="Arial"/>
              </a:rPr>
              <a:t>persons</a:t>
            </a:r>
            <a:r>
              <a:rPr sz="2200" spc="-90">
                <a:latin typeface="Arial"/>
                <a:cs typeface="Arial"/>
              </a:rPr>
              <a:t> </a:t>
            </a:r>
            <a:r>
              <a:rPr sz="2200">
                <a:latin typeface="Arial"/>
                <a:cs typeface="Arial"/>
              </a:rPr>
              <a:t>and</a:t>
            </a:r>
            <a:r>
              <a:rPr sz="2200" spc="-90">
                <a:latin typeface="Arial"/>
                <a:cs typeface="Arial"/>
              </a:rPr>
              <a:t> </a:t>
            </a:r>
            <a:r>
              <a:rPr sz="2200">
                <a:latin typeface="Arial"/>
                <a:cs typeface="Arial"/>
              </a:rPr>
              <a:t>participants,</a:t>
            </a:r>
            <a:r>
              <a:rPr sz="2200" spc="-90">
                <a:latin typeface="Arial"/>
                <a:cs typeface="Arial"/>
              </a:rPr>
              <a:t> </a:t>
            </a:r>
            <a:r>
              <a:rPr sz="2200">
                <a:latin typeface="Arial"/>
                <a:cs typeface="Arial"/>
              </a:rPr>
              <a:t>outreach</a:t>
            </a:r>
            <a:r>
              <a:rPr sz="2200" spc="-90">
                <a:latin typeface="Arial"/>
                <a:cs typeface="Arial"/>
              </a:rPr>
              <a:t> </a:t>
            </a:r>
            <a:r>
              <a:rPr sz="2200">
                <a:latin typeface="Arial"/>
                <a:cs typeface="Arial"/>
              </a:rPr>
              <a:t>and</a:t>
            </a:r>
            <a:r>
              <a:rPr sz="2200" spc="-95">
                <a:latin typeface="Arial"/>
                <a:cs typeface="Arial"/>
              </a:rPr>
              <a:t> </a:t>
            </a:r>
            <a:r>
              <a:rPr sz="2200">
                <a:latin typeface="Arial"/>
                <a:cs typeface="Arial"/>
              </a:rPr>
              <a:t>selection</a:t>
            </a:r>
            <a:r>
              <a:rPr sz="2200" spc="-90">
                <a:latin typeface="Arial"/>
                <a:cs typeface="Arial"/>
              </a:rPr>
              <a:t> </a:t>
            </a:r>
            <a:r>
              <a:rPr sz="2200" spc="-25">
                <a:latin typeface="Arial"/>
                <a:cs typeface="Arial"/>
              </a:rPr>
              <a:t>of </a:t>
            </a:r>
            <a:r>
              <a:rPr sz="2200">
                <a:latin typeface="Arial"/>
                <a:cs typeface="Arial"/>
              </a:rPr>
              <a:t>locations</a:t>
            </a:r>
            <a:r>
              <a:rPr sz="2200" spc="-135">
                <a:latin typeface="Arial"/>
                <a:cs typeface="Arial"/>
              </a:rPr>
              <a:t> </a:t>
            </a:r>
            <a:r>
              <a:rPr sz="2200">
                <a:latin typeface="Arial"/>
                <a:cs typeface="Arial"/>
              </a:rPr>
              <a:t>for</a:t>
            </a:r>
            <a:r>
              <a:rPr sz="2200" spc="-155">
                <a:latin typeface="Arial"/>
                <a:cs typeface="Arial"/>
              </a:rPr>
              <a:t> </a:t>
            </a:r>
            <a:r>
              <a:rPr sz="2200">
                <a:latin typeface="Arial"/>
                <a:cs typeface="Arial"/>
              </a:rPr>
              <a:t>Administrative</a:t>
            </a:r>
            <a:r>
              <a:rPr sz="2200" spc="-95">
                <a:latin typeface="Arial"/>
                <a:cs typeface="Arial"/>
              </a:rPr>
              <a:t> </a:t>
            </a:r>
            <a:r>
              <a:rPr sz="2200" spc="-10">
                <a:latin typeface="Arial"/>
                <a:cs typeface="Arial"/>
              </a:rPr>
              <a:t>reviews.</a:t>
            </a:r>
            <a:endParaRPr sz="2200">
              <a:latin typeface="Arial"/>
              <a:cs typeface="Arial"/>
            </a:endParaRPr>
          </a:p>
          <a:p>
            <a:pPr>
              <a:lnSpc>
                <a:spcPct val="100000"/>
              </a:lnSpc>
              <a:spcBef>
                <a:spcPts val="105"/>
              </a:spcBef>
            </a:pPr>
            <a:endParaRPr sz="2200">
              <a:latin typeface="Arial"/>
              <a:cs typeface="Arial"/>
            </a:endParaRPr>
          </a:p>
          <a:p>
            <a:pPr marL="406400" marR="68580" indent="-343535">
              <a:lnSpc>
                <a:spcPct val="100000"/>
              </a:lnSpc>
              <a:buChar char="•"/>
              <a:tabLst>
                <a:tab pos="406400" algn="l"/>
              </a:tabLst>
            </a:pPr>
            <a:r>
              <a:rPr sz="2200">
                <a:latin typeface="Arial"/>
                <a:cs typeface="Arial"/>
              </a:rPr>
              <a:t>Collect</a:t>
            </a:r>
            <a:r>
              <a:rPr sz="2200" spc="-90">
                <a:latin typeface="Arial"/>
                <a:cs typeface="Arial"/>
              </a:rPr>
              <a:t> </a:t>
            </a:r>
            <a:r>
              <a:rPr sz="2200">
                <a:latin typeface="Arial"/>
                <a:cs typeface="Arial"/>
              </a:rPr>
              <a:t>and</a:t>
            </a:r>
            <a:r>
              <a:rPr sz="2200" spc="-65">
                <a:latin typeface="Arial"/>
                <a:cs typeface="Arial"/>
              </a:rPr>
              <a:t> </a:t>
            </a:r>
            <a:r>
              <a:rPr sz="2200">
                <a:latin typeface="Arial"/>
                <a:cs typeface="Arial"/>
              </a:rPr>
              <a:t>Report</a:t>
            </a:r>
            <a:r>
              <a:rPr sz="2200" spc="-65">
                <a:latin typeface="Arial"/>
                <a:cs typeface="Arial"/>
              </a:rPr>
              <a:t> </a:t>
            </a:r>
            <a:r>
              <a:rPr sz="2200">
                <a:latin typeface="Arial"/>
                <a:cs typeface="Arial"/>
              </a:rPr>
              <a:t>annually</a:t>
            </a:r>
            <a:r>
              <a:rPr sz="2200" spc="-60">
                <a:latin typeface="Arial"/>
                <a:cs typeface="Arial"/>
              </a:rPr>
              <a:t> </a:t>
            </a:r>
            <a:r>
              <a:rPr sz="2200">
                <a:latin typeface="Arial"/>
                <a:cs typeface="Arial"/>
              </a:rPr>
              <a:t>for</a:t>
            </a:r>
            <a:r>
              <a:rPr sz="2200" spc="-70">
                <a:latin typeface="Arial"/>
                <a:cs typeface="Arial"/>
              </a:rPr>
              <a:t> </a:t>
            </a:r>
            <a:r>
              <a:rPr sz="2200">
                <a:latin typeface="Arial"/>
                <a:cs typeface="Arial"/>
              </a:rPr>
              <a:t>the</a:t>
            </a:r>
            <a:r>
              <a:rPr sz="2200" spc="-65">
                <a:latin typeface="Arial"/>
                <a:cs typeface="Arial"/>
              </a:rPr>
              <a:t> </a:t>
            </a:r>
            <a:r>
              <a:rPr sz="2200">
                <a:latin typeface="Arial"/>
                <a:cs typeface="Arial"/>
              </a:rPr>
              <a:t>month</a:t>
            </a:r>
            <a:r>
              <a:rPr sz="2200" spc="-65">
                <a:latin typeface="Arial"/>
                <a:cs typeface="Arial"/>
              </a:rPr>
              <a:t> </a:t>
            </a:r>
            <a:r>
              <a:rPr sz="2200">
                <a:latin typeface="Arial"/>
                <a:cs typeface="Arial"/>
              </a:rPr>
              <a:t>of</a:t>
            </a:r>
            <a:r>
              <a:rPr sz="2200" spc="-150">
                <a:latin typeface="Arial"/>
                <a:cs typeface="Arial"/>
              </a:rPr>
              <a:t> </a:t>
            </a:r>
            <a:r>
              <a:rPr sz="2200">
                <a:latin typeface="Arial"/>
                <a:cs typeface="Arial"/>
              </a:rPr>
              <a:t>April</a:t>
            </a:r>
            <a:r>
              <a:rPr sz="2200" spc="-70">
                <a:latin typeface="Arial"/>
                <a:cs typeface="Arial"/>
              </a:rPr>
              <a:t> </a:t>
            </a:r>
            <a:r>
              <a:rPr sz="2200">
                <a:latin typeface="Arial"/>
                <a:cs typeface="Arial"/>
              </a:rPr>
              <a:t>via</a:t>
            </a:r>
            <a:r>
              <a:rPr sz="2200" spc="25">
                <a:latin typeface="Arial"/>
                <a:cs typeface="Arial"/>
              </a:rPr>
              <a:t> </a:t>
            </a:r>
            <a:r>
              <a:rPr sz="2200" b="1" spc="-10">
                <a:latin typeface="Arial"/>
                <a:cs typeface="Arial"/>
              </a:rPr>
              <a:t>FANS</a:t>
            </a:r>
            <a:r>
              <a:rPr sz="2200" b="1" spc="-65">
                <a:latin typeface="Arial"/>
                <a:cs typeface="Arial"/>
              </a:rPr>
              <a:t> </a:t>
            </a:r>
            <a:r>
              <a:rPr sz="2200" b="1">
                <a:latin typeface="Arial"/>
                <a:cs typeface="Arial"/>
              </a:rPr>
              <a:t>beginning</a:t>
            </a:r>
            <a:r>
              <a:rPr sz="2200" b="1" spc="-65">
                <a:latin typeface="Arial"/>
                <a:cs typeface="Arial"/>
              </a:rPr>
              <a:t> </a:t>
            </a:r>
            <a:r>
              <a:rPr sz="2200" b="1">
                <a:latin typeface="Arial"/>
                <a:cs typeface="Arial"/>
              </a:rPr>
              <a:t>in</a:t>
            </a:r>
            <a:r>
              <a:rPr sz="2200" b="1" spc="-65">
                <a:latin typeface="Arial"/>
                <a:cs typeface="Arial"/>
              </a:rPr>
              <a:t> </a:t>
            </a:r>
            <a:r>
              <a:rPr sz="2200" b="1" spc="-25">
                <a:latin typeface="Arial"/>
                <a:cs typeface="Arial"/>
              </a:rPr>
              <a:t>FY </a:t>
            </a:r>
            <a:r>
              <a:rPr sz="2200" b="1" spc="-20">
                <a:latin typeface="Arial"/>
                <a:cs typeface="Arial"/>
              </a:rPr>
              <a:t>24-</a:t>
            </a:r>
            <a:r>
              <a:rPr sz="2200" b="1" spc="-25">
                <a:latin typeface="Arial"/>
                <a:cs typeface="Arial"/>
              </a:rPr>
              <a:t>25.</a:t>
            </a:r>
            <a:endParaRPr sz="2200">
              <a:latin typeface="Arial"/>
              <a:cs typeface="Arial"/>
            </a:endParaRPr>
          </a:p>
          <a:p>
            <a:pPr marL="406400" indent="-342900">
              <a:lnSpc>
                <a:spcPts val="2640"/>
              </a:lnSpc>
              <a:buChar char="•"/>
              <a:tabLst>
                <a:tab pos="406400" algn="l"/>
              </a:tabLst>
            </a:pPr>
            <a:r>
              <a:rPr sz="2200">
                <a:latin typeface="Arial"/>
                <a:cs typeface="Arial"/>
              </a:rPr>
              <a:t>Due</a:t>
            </a:r>
            <a:r>
              <a:rPr sz="2200" spc="-45">
                <a:latin typeface="Arial"/>
                <a:cs typeface="Arial"/>
              </a:rPr>
              <a:t> </a:t>
            </a:r>
            <a:r>
              <a:rPr sz="2200">
                <a:latin typeface="Arial"/>
                <a:cs typeface="Arial"/>
              </a:rPr>
              <a:t>by</a:t>
            </a:r>
            <a:r>
              <a:rPr sz="2200" spc="-35">
                <a:latin typeface="Arial"/>
                <a:cs typeface="Arial"/>
              </a:rPr>
              <a:t> </a:t>
            </a:r>
            <a:r>
              <a:rPr sz="2200">
                <a:latin typeface="Arial"/>
                <a:cs typeface="Arial"/>
              </a:rPr>
              <a:t>May</a:t>
            </a:r>
            <a:r>
              <a:rPr sz="2200" spc="-40">
                <a:latin typeface="Arial"/>
                <a:cs typeface="Arial"/>
              </a:rPr>
              <a:t> </a:t>
            </a:r>
            <a:r>
              <a:rPr sz="2200" spc="-20">
                <a:latin typeface="Arial"/>
                <a:cs typeface="Arial"/>
              </a:rPr>
              <a:t>31</a:t>
            </a:r>
            <a:r>
              <a:rPr sz="1875" spc="-30" baseline="28888">
                <a:latin typeface="Arial"/>
                <a:cs typeface="Arial"/>
              </a:rPr>
              <a:t>st.</a:t>
            </a:r>
            <a:endParaRPr sz="1875" baseline="28888">
              <a:latin typeface="Arial"/>
              <a:cs typeface="Arial"/>
            </a:endParaRPr>
          </a:p>
          <a:p>
            <a:pPr marL="406400" indent="-342900">
              <a:lnSpc>
                <a:spcPts val="2640"/>
              </a:lnSpc>
              <a:buChar char="•"/>
              <a:tabLst>
                <a:tab pos="406400" algn="l"/>
              </a:tabLst>
            </a:pPr>
            <a:r>
              <a:rPr sz="2200">
                <a:latin typeface="Arial"/>
                <a:cs typeface="Arial"/>
              </a:rPr>
              <a:t>Collect</a:t>
            </a:r>
            <a:r>
              <a:rPr sz="2200" spc="-40">
                <a:latin typeface="Arial"/>
                <a:cs typeface="Arial"/>
              </a:rPr>
              <a:t> </a:t>
            </a:r>
            <a:r>
              <a:rPr sz="2200">
                <a:latin typeface="Arial"/>
                <a:cs typeface="Arial"/>
              </a:rPr>
              <a:t>at</a:t>
            </a:r>
            <a:r>
              <a:rPr sz="2200" spc="-40">
                <a:latin typeface="Arial"/>
                <a:cs typeface="Arial"/>
              </a:rPr>
              <a:t> </a:t>
            </a:r>
            <a:r>
              <a:rPr sz="2200">
                <a:latin typeface="Arial"/>
                <a:cs typeface="Arial"/>
              </a:rPr>
              <a:t>the</a:t>
            </a:r>
            <a:r>
              <a:rPr sz="2200" spc="-40">
                <a:latin typeface="Arial"/>
                <a:cs typeface="Arial"/>
              </a:rPr>
              <a:t> </a:t>
            </a:r>
            <a:r>
              <a:rPr sz="2200">
                <a:latin typeface="Arial"/>
                <a:cs typeface="Arial"/>
              </a:rPr>
              <a:t>Point</a:t>
            </a:r>
            <a:r>
              <a:rPr sz="2200" spc="-40">
                <a:latin typeface="Arial"/>
                <a:cs typeface="Arial"/>
              </a:rPr>
              <a:t> </a:t>
            </a:r>
            <a:r>
              <a:rPr sz="2200">
                <a:latin typeface="Arial"/>
                <a:cs typeface="Arial"/>
              </a:rPr>
              <a:t>of</a:t>
            </a:r>
            <a:r>
              <a:rPr sz="2200" spc="-155">
                <a:latin typeface="Arial"/>
                <a:cs typeface="Arial"/>
              </a:rPr>
              <a:t> </a:t>
            </a:r>
            <a:r>
              <a:rPr sz="2200" spc="-10">
                <a:latin typeface="Arial"/>
                <a:cs typeface="Arial"/>
              </a:rPr>
              <a:t>Application/Retain</a:t>
            </a:r>
            <a:r>
              <a:rPr sz="2200" spc="-35">
                <a:latin typeface="Arial"/>
                <a:cs typeface="Arial"/>
              </a:rPr>
              <a:t> </a:t>
            </a:r>
            <a:r>
              <a:rPr sz="2200">
                <a:latin typeface="Arial"/>
                <a:cs typeface="Arial"/>
              </a:rPr>
              <a:t>at</a:t>
            </a:r>
            <a:r>
              <a:rPr sz="2200" spc="-40">
                <a:latin typeface="Arial"/>
                <a:cs typeface="Arial"/>
              </a:rPr>
              <a:t> </a:t>
            </a:r>
            <a:r>
              <a:rPr sz="2200">
                <a:latin typeface="Arial"/>
                <a:cs typeface="Arial"/>
              </a:rPr>
              <a:t>the</a:t>
            </a:r>
            <a:r>
              <a:rPr sz="2200" spc="-40">
                <a:latin typeface="Arial"/>
                <a:cs typeface="Arial"/>
              </a:rPr>
              <a:t> </a:t>
            </a:r>
            <a:r>
              <a:rPr sz="2200">
                <a:latin typeface="Arial"/>
                <a:cs typeface="Arial"/>
              </a:rPr>
              <a:t>Service</a:t>
            </a:r>
            <a:r>
              <a:rPr sz="2200" spc="-40">
                <a:latin typeface="Arial"/>
                <a:cs typeface="Arial"/>
              </a:rPr>
              <a:t> </a:t>
            </a:r>
            <a:r>
              <a:rPr sz="2200" spc="-10">
                <a:latin typeface="Arial"/>
                <a:cs typeface="Arial"/>
              </a:rPr>
              <a:t>Delivery</a:t>
            </a:r>
            <a:r>
              <a:rPr sz="2200" spc="-145">
                <a:latin typeface="Arial"/>
                <a:cs typeface="Arial"/>
              </a:rPr>
              <a:t> </a:t>
            </a:r>
            <a:r>
              <a:rPr sz="2200" spc="-10">
                <a:latin typeface="Arial"/>
                <a:cs typeface="Arial"/>
              </a:rPr>
              <a:t>Area.</a:t>
            </a:r>
            <a:endParaRPr sz="2200">
              <a:latin typeface="Arial"/>
              <a:cs typeface="Arial"/>
            </a:endParaRPr>
          </a:p>
          <a:p>
            <a:pPr marL="406400" indent="-342900">
              <a:lnSpc>
                <a:spcPct val="100000"/>
              </a:lnSpc>
              <a:buChar char="•"/>
              <a:tabLst>
                <a:tab pos="406400" algn="l"/>
              </a:tabLst>
            </a:pPr>
            <a:r>
              <a:rPr sz="2200">
                <a:latin typeface="Arial"/>
                <a:cs typeface="Arial"/>
              </a:rPr>
              <a:t>Limit</a:t>
            </a:r>
            <a:r>
              <a:rPr sz="2200" spc="-75">
                <a:latin typeface="Arial"/>
                <a:cs typeface="Arial"/>
              </a:rPr>
              <a:t> </a:t>
            </a:r>
            <a:r>
              <a:rPr sz="2200">
                <a:latin typeface="Arial"/>
                <a:cs typeface="Arial"/>
              </a:rPr>
              <a:t>data</a:t>
            </a:r>
            <a:r>
              <a:rPr sz="2200" spc="-70">
                <a:latin typeface="Arial"/>
                <a:cs typeface="Arial"/>
              </a:rPr>
              <a:t> </a:t>
            </a:r>
            <a:r>
              <a:rPr sz="2200">
                <a:latin typeface="Arial"/>
                <a:cs typeface="Arial"/>
              </a:rPr>
              <a:t>access</a:t>
            </a:r>
            <a:r>
              <a:rPr sz="2200" spc="-70">
                <a:latin typeface="Arial"/>
                <a:cs typeface="Arial"/>
              </a:rPr>
              <a:t> </a:t>
            </a:r>
            <a:r>
              <a:rPr sz="2200">
                <a:latin typeface="Arial"/>
                <a:cs typeface="Arial"/>
              </a:rPr>
              <a:t>to</a:t>
            </a:r>
            <a:r>
              <a:rPr sz="2200" spc="-70">
                <a:latin typeface="Arial"/>
                <a:cs typeface="Arial"/>
              </a:rPr>
              <a:t> </a:t>
            </a:r>
            <a:r>
              <a:rPr sz="2200">
                <a:latin typeface="Arial"/>
                <a:cs typeface="Arial"/>
              </a:rPr>
              <a:t>authorized</a:t>
            </a:r>
            <a:r>
              <a:rPr sz="2200" spc="-70">
                <a:latin typeface="Arial"/>
                <a:cs typeface="Arial"/>
              </a:rPr>
              <a:t> </a:t>
            </a:r>
            <a:r>
              <a:rPr sz="2200" spc="-10">
                <a:latin typeface="Arial"/>
                <a:cs typeface="Arial"/>
              </a:rPr>
              <a:t>personnel.</a:t>
            </a:r>
            <a:endParaRPr sz="2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3" cstate="print"/>
            <a:stretch>
              <a:fillRect/>
            </a:stretch>
          </p:blipFill>
          <p:spPr>
            <a:xfrm>
              <a:off x="10811878" y="5628957"/>
              <a:ext cx="1099438" cy="1099439"/>
            </a:xfrm>
            <a:prstGeom prst="rect">
              <a:avLst/>
            </a:prstGeom>
          </p:spPr>
        </p:pic>
      </p:grpSp>
      <p:sp>
        <p:nvSpPr>
          <p:cNvPr id="5" name="object 5"/>
          <p:cNvSpPr txBox="1"/>
          <p:nvPr/>
        </p:nvSpPr>
        <p:spPr>
          <a:xfrm>
            <a:off x="834377" y="2168181"/>
            <a:ext cx="10368915" cy="1719580"/>
          </a:xfrm>
          <a:prstGeom prst="rect">
            <a:avLst/>
          </a:prstGeom>
        </p:spPr>
        <p:txBody>
          <a:bodyPr vert="horz" wrap="square" lIns="0" tIns="12700" rIns="0" bIns="0" rtlCol="0">
            <a:spAutoFit/>
          </a:bodyPr>
          <a:lstStyle/>
          <a:p>
            <a:pPr marL="1359535" marR="975994">
              <a:lnSpc>
                <a:spcPct val="100000"/>
              </a:lnSpc>
              <a:spcBef>
                <a:spcPts val="100"/>
              </a:spcBef>
            </a:pPr>
            <a:r>
              <a:rPr sz="1800">
                <a:latin typeface="Arial"/>
                <a:cs typeface="Arial"/>
              </a:rPr>
              <a:t>Ethnicity</a:t>
            </a:r>
            <a:r>
              <a:rPr sz="1800" spc="-40">
                <a:latin typeface="Arial"/>
                <a:cs typeface="Arial"/>
              </a:rPr>
              <a:t> </a:t>
            </a:r>
            <a:r>
              <a:rPr sz="1800">
                <a:latin typeface="Arial"/>
                <a:cs typeface="Arial"/>
              </a:rPr>
              <a:t>&amp;</a:t>
            </a:r>
            <a:r>
              <a:rPr sz="1800" spc="-40">
                <a:latin typeface="Arial"/>
                <a:cs typeface="Arial"/>
              </a:rPr>
              <a:t> </a:t>
            </a:r>
            <a:r>
              <a:rPr sz="1800">
                <a:latin typeface="Arial"/>
                <a:cs typeface="Arial"/>
              </a:rPr>
              <a:t>Race:</a:t>
            </a:r>
            <a:r>
              <a:rPr sz="1800" spc="-80">
                <a:latin typeface="Arial"/>
                <a:cs typeface="Arial"/>
              </a:rPr>
              <a:t> </a:t>
            </a:r>
            <a:r>
              <a:rPr sz="1800" spc="-10">
                <a:latin typeface="Arial"/>
                <a:cs typeface="Arial"/>
              </a:rPr>
              <a:t>Two</a:t>
            </a:r>
            <a:r>
              <a:rPr sz="1800" spc="-40">
                <a:latin typeface="Arial"/>
                <a:cs typeface="Arial"/>
              </a:rPr>
              <a:t> </a:t>
            </a:r>
            <a:r>
              <a:rPr sz="1800">
                <a:latin typeface="Arial"/>
                <a:cs typeface="Arial"/>
              </a:rPr>
              <a:t>separate</a:t>
            </a:r>
            <a:r>
              <a:rPr sz="1800" spc="-45">
                <a:latin typeface="Arial"/>
                <a:cs typeface="Arial"/>
              </a:rPr>
              <a:t> </a:t>
            </a:r>
            <a:r>
              <a:rPr sz="1800">
                <a:latin typeface="Arial"/>
                <a:cs typeface="Arial"/>
              </a:rPr>
              <a:t>categories</a:t>
            </a:r>
            <a:r>
              <a:rPr sz="1800" spc="-40">
                <a:latin typeface="Arial"/>
                <a:cs typeface="Arial"/>
              </a:rPr>
              <a:t> </a:t>
            </a:r>
            <a:r>
              <a:rPr sz="1800">
                <a:latin typeface="Arial"/>
                <a:cs typeface="Arial"/>
              </a:rPr>
              <a:t>as</a:t>
            </a:r>
            <a:r>
              <a:rPr sz="1800" spc="-40">
                <a:latin typeface="Arial"/>
                <a:cs typeface="Arial"/>
              </a:rPr>
              <a:t> </a:t>
            </a:r>
            <a:r>
              <a:rPr sz="1800">
                <a:latin typeface="Arial"/>
                <a:cs typeface="Arial"/>
              </a:rPr>
              <a:t>federally</a:t>
            </a:r>
            <a:r>
              <a:rPr sz="1800" spc="-40">
                <a:latin typeface="Arial"/>
                <a:cs typeface="Arial"/>
              </a:rPr>
              <a:t> </a:t>
            </a:r>
            <a:r>
              <a:rPr sz="1800">
                <a:latin typeface="Arial"/>
                <a:cs typeface="Arial"/>
              </a:rPr>
              <a:t>recognized</a:t>
            </a:r>
            <a:r>
              <a:rPr sz="1800" spc="-45">
                <a:latin typeface="Arial"/>
                <a:cs typeface="Arial"/>
              </a:rPr>
              <a:t> </a:t>
            </a:r>
            <a:r>
              <a:rPr sz="1800">
                <a:latin typeface="Arial"/>
                <a:cs typeface="Arial"/>
              </a:rPr>
              <a:t>by</a:t>
            </a:r>
            <a:r>
              <a:rPr sz="1800" spc="-40">
                <a:latin typeface="Arial"/>
                <a:cs typeface="Arial"/>
              </a:rPr>
              <a:t> </a:t>
            </a:r>
            <a:r>
              <a:rPr sz="1800">
                <a:latin typeface="Arial"/>
                <a:cs typeface="Arial"/>
              </a:rPr>
              <a:t>the</a:t>
            </a:r>
            <a:r>
              <a:rPr sz="1800" spc="-45">
                <a:latin typeface="Arial"/>
                <a:cs typeface="Arial"/>
              </a:rPr>
              <a:t> </a:t>
            </a:r>
            <a:r>
              <a:rPr sz="1800" spc="-10">
                <a:latin typeface="Arial"/>
                <a:cs typeface="Arial"/>
              </a:rPr>
              <a:t>Office </a:t>
            </a:r>
            <a:r>
              <a:rPr sz="1800">
                <a:latin typeface="Arial"/>
                <a:cs typeface="Arial"/>
              </a:rPr>
              <a:t>of</a:t>
            </a:r>
            <a:r>
              <a:rPr sz="1800" spc="-35">
                <a:latin typeface="Arial"/>
                <a:cs typeface="Arial"/>
              </a:rPr>
              <a:t> </a:t>
            </a:r>
            <a:r>
              <a:rPr sz="1800">
                <a:latin typeface="Arial"/>
                <a:cs typeface="Arial"/>
              </a:rPr>
              <a:t>Management</a:t>
            </a:r>
            <a:r>
              <a:rPr sz="1800" spc="-30">
                <a:latin typeface="Arial"/>
                <a:cs typeface="Arial"/>
              </a:rPr>
              <a:t> </a:t>
            </a:r>
            <a:r>
              <a:rPr sz="1800">
                <a:latin typeface="Arial"/>
                <a:cs typeface="Arial"/>
              </a:rPr>
              <a:t>and</a:t>
            </a:r>
            <a:r>
              <a:rPr sz="1800" spc="-30">
                <a:latin typeface="Arial"/>
                <a:cs typeface="Arial"/>
              </a:rPr>
              <a:t> </a:t>
            </a:r>
            <a:r>
              <a:rPr sz="1800" spc="-10">
                <a:latin typeface="Arial"/>
                <a:cs typeface="Arial"/>
              </a:rPr>
              <a:t>Budget.</a:t>
            </a:r>
            <a:endParaRPr sz="1800">
              <a:latin typeface="Arial"/>
              <a:cs typeface="Arial"/>
            </a:endParaRPr>
          </a:p>
          <a:p>
            <a:pPr>
              <a:lnSpc>
                <a:spcPct val="100000"/>
              </a:lnSpc>
              <a:spcBef>
                <a:spcPts val="90"/>
              </a:spcBef>
            </a:pPr>
            <a:endParaRPr sz="1800">
              <a:latin typeface="Arial"/>
              <a:cs typeface="Arial"/>
            </a:endParaRPr>
          </a:p>
          <a:p>
            <a:pPr marL="2647315">
              <a:lnSpc>
                <a:spcPct val="100000"/>
              </a:lnSpc>
            </a:pPr>
            <a:r>
              <a:rPr sz="2400" b="1" spc="-10">
                <a:solidFill>
                  <a:srgbClr val="004178"/>
                </a:solidFill>
                <a:latin typeface="Arial"/>
                <a:cs typeface="Arial"/>
              </a:rPr>
              <a:t>TWO-</a:t>
            </a:r>
            <a:r>
              <a:rPr sz="2400" b="1">
                <a:solidFill>
                  <a:srgbClr val="004178"/>
                </a:solidFill>
                <a:latin typeface="Arial"/>
                <a:cs typeface="Arial"/>
              </a:rPr>
              <a:t>QUESTION</a:t>
            </a:r>
            <a:r>
              <a:rPr sz="2400" b="1" spc="-35">
                <a:solidFill>
                  <a:srgbClr val="004178"/>
                </a:solidFill>
                <a:latin typeface="Arial"/>
                <a:cs typeface="Arial"/>
              </a:rPr>
              <a:t> </a:t>
            </a:r>
            <a:r>
              <a:rPr sz="2400" b="1" spc="-10">
                <a:solidFill>
                  <a:srgbClr val="004178"/>
                </a:solidFill>
                <a:latin typeface="Arial"/>
                <a:cs typeface="Arial"/>
              </a:rPr>
              <a:t>FORMAT</a:t>
            </a:r>
            <a:endParaRPr sz="2400">
              <a:latin typeface="Arial"/>
              <a:cs typeface="Arial"/>
            </a:endParaRPr>
          </a:p>
          <a:p>
            <a:pPr marL="12700">
              <a:lnSpc>
                <a:spcPct val="100000"/>
              </a:lnSpc>
              <a:spcBef>
                <a:spcPts val="1814"/>
              </a:spcBef>
              <a:tabLst>
                <a:tab pos="940435" algn="l"/>
                <a:tab pos="5498465" algn="l"/>
              </a:tabLst>
            </a:pPr>
            <a:r>
              <a:rPr sz="1800" i="1">
                <a:latin typeface="Arial"/>
                <a:cs typeface="Arial"/>
              </a:rPr>
              <a:t>Step</a:t>
            </a:r>
            <a:r>
              <a:rPr sz="1800" i="1" spc="-10">
                <a:latin typeface="Arial"/>
                <a:cs typeface="Arial"/>
              </a:rPr>
              <a:t> </a:t>
            </a:r>
            <a:r>
              <a:rPr sz="1800" i="1">
                <a:latin typeface="Arial"/>
                <a:cs typeface="Arial"/>
              </a:rPr>
              <a:t>1</a:t>
            </a:r>
            <a:r>
              <a:rPr sz="1800" i="1" spc="-5">
                <a:latin typeface="Arial"/>
                <a:cs typeface="Arial"/>
              </a:rPr>
              <a:t> </a:t>
            </a:r>
            <a:r>
              <a:rPr sz="1800" spc="-60">
                <a:latin typeface="Arial"/>
                <a:cs typeface="Arial"/>
              </a:rPr>
              <a:t>-</a:t>
            </a:r>
            <a:r>
              <a:rPr sz="1800">
                <a:latin typeface="Arial"/>
                <a:cs typeface="Arial"/>
              </a:rPr>
              <a:t>	</a:t>
            </a:r>
            <a:r>
              <a:rPr sz="1800" b="1">
                <a:latin typeface="Arial"/>
                <a:cs typeface="Arial"/>
              </a:rPr>
              <a:t>Ethnicity</a:t>
            </a:r>
            <a:r>
              <a:rPr sz="1800" b="1" spc="-65">
                <a:latin typeface="Arial"/>
                <a:cs typeface="Arial"/>
              </a:rPr>
              <a:t> </a:t>
            </a:r>
            <a:r>
              <a:rPr sz="1800" b="1">
                <a:latin typeface="Arial"/>
                <a:cs typeface="Arial"/>
              </a:rPr>
              <a:t>Categories</a:t>
            </a:r>
            <a:r>
              <a:rPr sz="1800" b="1" spc="-45">
                <a:latin typeface="Arial"/>
                <a:cs typeface="Arial"/>
              </a:rPr>
              <a:t> </a:t>
            </a:r>
            <a:r>
              <a:rPr sz="1800">
                <a:latin typeface="Arial"/>
                <a:cs typeface="Arial"/>
              </a:rPr>
              <a:t>(Select</a:t>
            </a:r>
            <a:r>
              <a:rPr sz="1800" spc="-60">
                <a:latin typeface="Arial"/>
                <a:cs typeface="Arial"/>
              </a:rPr>
              <a:t> </a:t>
            </a:r>
            <a:r>
              <a:rPr sz="1800" spc="-10">
                <a:latin typeface="Arial"/>
                <a:cs typeface="Arial"/>
              </a:rPr>
              <a:t>one):</a:t>
            </a:r>
            <a:r>
              <a:rPr sz="1800">
                <a:latin typeface="Arial"/>
                <a:cs typeface="Arial"/>
              </a:rPr>
              <a:t>	</a:t>
            </a:r>
            <a:r>
              <a:rPr sz="2700" i="1" baseline="1543">
                <a:latin typeface="Arial"/>
                <a:cs typeface="Arial"/>
              </a:rPr>
              <a:t>Step</a:t>
            </a:r>
            <a:r>
              <a:rPr sz="2700" i="1" spc="-44" baseline="1543">
                <a:latin typeface="Arial"/>
                <a:cs typeface="Arial"/>
              </a:rPr>
              <a:t> </a:t>
            </a:r>
            <a:r>
              <a:rPr sz="2700" i="1" baseline="1543">
                <a:latin typeface="Arial"/>
                <a:cs typeface="Arial"/>
              </a:rPr>
              <a:t>2</a:t>
            </a:r>
            <a:r>
              <a:rPr sz="2700" i="1" spc="-30" baseline="1543">
                <a:latin typeface="Arial"/>
                <a:cs typeface="Arial"/>
              </a:rPr>
              <a:t> </a:t>
            </a:r>
            <a:r>
              <a:rPr sz="2700" baseline="1543">
                <a:latin typeface="Arial"/>
                <a:cs typeface="Arial"/>
              </a:rPr>
              <a:t>-</a:t>
            </a:r>
            <a:r>
              <a:rPr sz="2700" spc="-30" baseline="1543">
                <a:latin typeface="Arial"/>
                <a:cs typeface="Arial"/>
              </a:rPr>
              <a:t> </a:t>
            </a:r>
            <a:r>
              <a:rPr sz="2700" b="1" baseline="1543">
                <a:latin typeface="Arial"/>
                <a:cs typeface="Arial"/>
              </a:rPr>
              <a:t>Race</a:t>
            </a:r>
            <a:r>
              <a:rPr sz="2700" b="1" spc="-37" baseline="1543">
                <a:latin typeface="Arial"/>
                <a:cs typeface="Arial"/>
              </a:rPr>
              <a:t> </a:t>
            </a:r>
            <a:r>
              <a:rPr sz="2700" b="1" baseline="1543">
                <a:latin typeface="Arial"/>
                <a:cs typeface="Arial"/>
              </a:rPr>
              <a:t>Categories</a:t>
            </a:r>
            <a:r>
              <a:rPr sz="2700" b="1" spc="-30" baseline="1543">
                <a:latin typeface="Arial"/>
                <a:cs typeface="Arial"/>
              </a:rPr>
              <a:t> </a:t>
            </a:r>
            <a:r>
              <a:rPr sz="2700" baseline="1543">
                <a:latin typeface="Arial"/>
                <a:cs typeface="Arial"/>
              </a:rPr>
              <a:t>(Select</a:t>
            </a:r>
            <a:r>
              <a:rPr sz="2700" spc="-30" baseline="1543">
                <a:latin typeface="Arial"/>
                <a:cs typeface="Arial"/>
              </a:rPr>
              <a:t> </a:t>
            </a:r>
            <a:r>
              <a:rPr sz="2700" baseline="1543">
                <a:latin typeface="Arial"/>
                <a:cs typeface="Arial"/>
              </a:rPr>
              <a:t>one</a:t>
            </a:r>
            <a:r>
              <a:rPr sz="2700" spc="-44" baseline="1543">
                <a:latin typeface="Arial"/>
                <a:cs typeface="Arial"/>
              </a:rPr>
              <a:t> </a:t>
            </a:r>
            <a:r>
              <a:rPr sz="2700" baseline="1543">
                <a:latin typeface="Arial"/>
                <a:cs typeface="Arial"/>
              </a:rPr>
              <a:t>or</a:t>
            </a:r>
            <a:r>
              <a:rPr sz="2700" spc="-30" baseline="1543">
                <a:latin typeface="Arial"/>
                <a:cs typeface="Arial"/>
              </a:rPr>
              <a:t> </a:t>
            </a:r>
            <a:r>
              <a:rPr sz="2700" spc="-15" baseline="1543">
                <a:latin typeface="Arial"/>
                <a:cs typeface="Arial"/>
              </a:rPr>
              <a:t>more):</a:t>
            </a:r>
            <a:endParaRPr sz="2700" baseline="1543">
              <a:latin typeface="Arial"/>
              <a:cs typeface="Arial"/>
            </a:endParaRPr>
          </a:p>
        </p:txBody>
      </p:sp>
      <p:sp>
        <p:nvSpPr>
          <p:cNvPr id="6" name="object 6"/>
          <p:cNvSpPr txBox="1">
            <a:spLocks noGrp="1"/>
          </p:cNvSpPr>
          <p:nvPr>
            <p:ph type="title"/>
          </p:nvPr>
        </p:nvSpPr>
        <p:spPr>
          <a:xfrm>
            <a:off x="2995104" y="881544"/>
            <a:ext cx="5998845" cy="1001394"/>
          </a:xfrm>
          <a:prstGeom prst="rect">
            <a:avLst/>
          </a:prstGeom>
        </p:spPr>
        <p:txBody>
          <a:bodyPr vert="horz" wrap="square" lIns="0" tIns="12700" rIns="0" bIns="0" rtlCol="0">
            <a:spAutoFit/>
          </a:bodyPr>
          <a:lstStyle/>
          <a:p>
            <a:pPr marL="1533525" marR="5080" indent="-1521460">
              <a:lnSpc>
                <a:spcPct val="100000"/>
              </a:lnSpc>
              <a:spcBef>
                <a:spcPts val="100"/>
              </a:spcBef>
            </a:pPr>
            <a:r>
              <a:rPr sz="3200" b="0">
                <a:latin typeface="Arial Black"/>
                <a:cs typeface="Arial Black"/>
              </a:rPr>
              <a:t>ETHNIC</a:t>
            </a:r>
            <a:r>
              <a:rPr sz="3200" b="0" spc="-75">
                <a:latin typeface="Arial Black"/>
                <a:cs typeface="Arial Black"/>
              </a:rPr>
              <a:t> </a:t>
            </a:r>
            <a:r>
              <a:rPr sz="3200" b="0">
                <a:latin typeface="Arial Black"/>
                <a:cs typeface="Arial Black"/>
              </a:rPr>
              <a:t>AND</a:t>
            </a:r>
            <a:r>
              <a:rPr sz="3200" b="0" spc="-75">
                <a:latin typeface="Arial Black"/>
                <a:cs typeface="Arial Black"/>
              </a:rPr>
              <a:t> </a:t>
            </a:r>
            <a:r>
              <a:rPr sz="3200" b="0">
                <a:latin typeface="Arial Black"/>
                <a:cs typeface="Arial Black"/>
              </a:rPr>
              <a:t>RACIAL</a:t>
            </a:r>
            <a:r>
              <a:rPr sz="3200" b="0" spc="-75">
                <a:latin typeface="Arial Black"/>
                <a:cs typeface="Arial Black"/>
              </a:rPr>
              <a:t> </a:t>
            </a:r>
            <a:r>
              <a:rPr sz="3200" b="0" spc="-110">
                <a:latin typeface="Arial Black"/>
                <a:cs typeface="Arial Black"/>
              </a:rPr>
              <a:t>DATA </a:t>
            </a:r>
            <a:r>
              <a:rPr sz="3200" b="0" spc="-10">
                <a:latin typeface="Arial Black"/>
                <a:cs typeface="Arial Black"/>
              </a:rPr>
              <a:t>COLLECTION</a:t>
            </a:r>
            <a:endParaRPr sz="3200">
              <a:latin typeface="Arial Black"/>
              <a:cs typeface="Arial Black"/>
            </a:endParaRPr>
          </a:p>
        </p:txBody>
      </p:sp>
      <p:sp>
        <p:nvSpPr>
          <p:cNvPr id="7" name="object 7"/>
          <p:cNvSpPr txBox="1"/>
          <p:nvPr/>
        </p:nvSpPr>
        <p:spPr>
          <a:xfrm>
            <a:off x="6320421" y="4054576"/>
            <a:ext cx="106045" cy="139700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a:p>
            <a:pPr marL="12700">
              <a:lnSpc>
                <a:spcPct val="100000"/>
              </a:lnSpc>
            </a:pPr>
            <a:r>
              <a:rPr sz="1800" spc="-50">
                <a:latin typeface="Arial"/>
                <a:cs typeface="Arial"/>
              </a:rPr>
              <a:t>•</a:t>
            </a:r>
            <a:endParaRPr sz="1800">
              <a:latin typeface="Arial"/>
              <a:cs typeface="Arial"/>
            </a:endParaRPr>
          </a:p>
          <a:p>
            <a:pPr marL="12700">
              <a:lnSpc>
                <a:spcPct val="100000"/>
              </a:lnSpc>
            </a:pPr>
            <a:r>
              <a:rPr sz="1800" spc="-50">
                <a:latin typeface="Arial"/>
                <a:cs typeface="Arial"/>
              </a:rPr>
              <a:t>•</a:t>
            </a:r>
            <a:endParaRPr sz="1800">
              <a:latin typeface="Arial"/>
              <a:cs typeface="Arial"/>
            </a:endParaRPr>
          </a:p>
          <a:p>
            <a:pPr marL="12700">
              <a:lnSpc>
                <a:spcPct val="100000"/>
              </a:lnSpc>
            </a:pPr>
            <a:r>
              <a:rPr sz="1800" spc="-50">
                <a:latin typeface="Arial"/>
                <a:cs typeface="Arial"/>
              </a:rPr>
              <a:t>•</a:t>
            </a:r>
            <a:endParaRPr sz="1800">
              <a:latin typeface="Arial"/>
              <a:cs typeface="Arial"/>
            </a:endParaRPr>
          </a:p>
          <a:p>
            <a:pPr marL="12700">
              <a:lnSpc>
                <a:spcPct val="100000"/>
              </a:lnSpc>
            </a:pPr>
            <a:r>
              <a:rPr sz="1800" spc="-50">
                <a:latin typeface="Arial"/>
                <a:cs typeface="Arial"/>
              </a:rPr>
              <a:t>•</a:t>
            </a:r>
            <a:endParaRPr sz="1800">
              <a:latin typeface="Arial"/>
              <a:cs typeface="Arial"/>
            </a:endParaRPr>
          </a:p>
        </p:txBody>
      </p:sp>
      <p:sp>
        <p:nvSpPr>
          <p:cNvPr id="8" name="object 8"/>
          <p:cNvSpPr txBox="1"/>
          <p:nvPr/>
        </p:nvSpPr>
        <p:spPr>
          <a:xfrm>
            <a:off x="6606260" y="4066819"/>
            <a:ext cx="4180840" cy="1397000"/>
          </a:xfrm>
          <a:prstGeom prst="rect">
            <a:avLst/>
          </a:prstGeom>
        </p:spPr>
        <p:txBody>
          <a:bodyPr vert="horz" wrap="square" lIns="0" tIns="12700" rIns="0" bIns="0" rtlCol="0">
            <a:spAutoFit/>
          </a:bodyPr>
          <a:lstStyle/>
          <a:p>
            <a:pPr marL="12700" marR="675005">
              <a:lnSpc>
                <a:spcPct val="100000"/>
              </a:lnSpc>
              <a:spcBef>
                <a:spcPts val="100"/>
              </a:spcBef>
            </a:pPr>
            <a:r>
              <a:rPr sz="1800">
                <a:latin typeface="Arial"/>
                <a:cs typeface="Arial"/>
              </a:rPr>
              <a:t>American</a:t>
            </a:r>
            <a:r>
              <a:rPr sz="1800" spc="-40">
                <a:latin typeface="Arial"/>
                <a:cs typeface="Arial"/>
              </a:rPr>
              <a:t> </a:t>
            </a:r>
            <a:r>
              <a:rPr sz="1800">
                <a:latin typeface="Arial"/>
                <a:cs typeface="Arial"/>
              </a:rPr>
              <a:t>Indian</a:t>
            </a:r>
            <a:r>
              <a:rPr sz="1800" spc="-40">
                <a:latin typeface="Arial"/>
                <a:cs typeface="Arial"/>
              </a:rPr>
              <a:t> </a:t>
            </a:r>
            <a:r>
              <a:rPr sz="1800">
                <a:latin typeface="Arial"/>
                <a:cs typeface="Arial"/>
              </a:rPr>
              <a:t>or</a:t>
            </a:r>
            <a:r>
              <a:rPr sz="1800" spc="-125">
                <a:latin typeface="Arial"/>
                <a:cs typeface="Arial"/>
              </a:rPr>
              <a:t> </a:t>
            </a:r>
            <a:r>
              <a:rPr sz="1800">
                <a:latin typeface="Arial"/>
                <a:cs typeface="Arial"/>
              </a:rPr>
              <a:t>Alaskan</a:t>
            </a:r>
            <a:r>
              <a:rPr sz="1800" spc="-35">
                <a:latin typeface="Arial"/>
                <a:cs typeface="Arial"/>
              </a:rPr>
              <a:t> </a:t>
            </a:r>
            <a:r>
              <a:rPr sz="1800" spc="-10">
                <a:latin typeface="Arial"/>
                <a:cs typeface="Arial"/>
              </a:rPr>
              <a:t>Native Asian</a:t>
            </a:r>
            <a:endParaRPr sz="1800">
              <a:latin typeface="Arial"/>
              <a:cs typeface="Arial"/>
            </a:endParaRPr>
          </a:p>
          <a:p>
            <a:pPr marL="12700">
              <a:lnSpc>
                <a:spcPct val="100000"/>
              </a:lnSpc>
            </a:pPr>
            <a:r>
              <a:rPr sz="1800">
                <a:latin typeface="Arial"/>
                <a:cs typeface="Arial"/>
              </a:rPr>
              <a:t>Black or</a:t>
            </a:r>
            <a:r>
              <a:rPr sz="1800" spc="-95">
                <a:latin typeface="Arial"/>
                <a:cs typeface="Arial"/>
              </a:rPr>
              <a:t> </a:t>
            </a:r>
            <a:r>
              <a:rPr sz="1800" spc="-10">
                <a:latin typeface="Arial"/>
                <a:cs typeface="Arial"/>
              </a:rPr>
              <a:t>African</a:t>
            </a:r>
            <a:r>
              <a:rPr sz="1800" spc="-100">
                <a:latin typeface="Arial"/>
                <a:cs typeface="Arial"/>
              </a:rPr>
              <a:t> </a:t>
            </a:r>
            <a:r>
              <a:rPr sz="1800" spc="-10">
                <a:latin typeface="Arial"/>
                <a:cs typeface="Arial"/>
              </a:rPr>
              <a:t>American</a:t>
            </a:r>
            <a:endParaRPr sz="1800">
              <a:latin typeface="Arial"/>
              <a:cs typeface="Arial"/>
            </a:endParaRPr>
          </a:p>
          <a:p>
            <a:pPr marL="12700" marR="5080">
              <a:lnSpc>
                <a:spcPct val="100000"/>
              </a:lnSpc>
            </a:pPr>
            <a:r>
              <a:rPr sz="1800">
                <a:latin typeface="Arial"/>
                <a:cs typeface="Arial"/>
              </a:rPr>
              <a:t>Native</a:t>
            </a:r>
            <a:r>
              <a:rPr sz="1800" spc="-45">
                <a:latin typeface="Arial"/>
                <a:cs typeface="Arial"/>
              </a:rPr>
              <a:t> </a:t>
            </a:r>
            <a:r>
              <a:rPr sz="1800">
                <a:latin typeface="Arial"/>
                <a:cs typeface="Arial"/>
              </a:rPr>
              <a:t>Hawaiian</a:t>
            </a:r>
            <a:r>
              <a:rPr sz="1800" spc="-40">
                <a:latin typeface="Arial"/>
                <a:cs typeface="Arial"/>
              </a:rPr>
              <a:t> </a:t>
            </a:r>
            <a:r>
              <a:rPr sz="1800">
                <a:latin typeface="Arial"/>
                <a:cs typeface="Arial"/>
              </a:rPr>
              <a:t>or</a:t>
            </a:r>
            <a:r>
              <a:rPr sz="1800" spc="-40">
                <a:latin typeface="Arial"/>
                <a:cs typeface="Arial"/>
              </a:rPr>
              <a:t> </a:t>
            </a:r>
            <a:r>
              <a:rPr sz="1800">
                <a:latin typeface="Arial"/>
                <a:cs typeface="Arial"/>
              </a:rPr>
              <a:t>Other</a:t>
            </a:r>
            <a:r>
              <a:rPr sz="1800" spc="-40">
                <a:latin typeface="Arial"/>
                <a:cs typeface="Arial"/>
              </a:rPr>
              <a:t> </a:t>
            </a:r>
            <a:r>
              <a:rPr sz="1800">
                <a:latin typeface="Arial"/>
                <a:cs typeface="Arial"/>
              </a:rPr>
              <a:t>Pacific</a:t>
            </a:r>
            <a:r>
              <a:rPr sz="1800" spc="-35">
                <a:latin typeface="Arial"/>
                <a:cs typeface="Arial"/>
              </a:rPr>
              <a:t> </a:t>
            </a:r>
            <a:r>
              <a:rPr sz="1800" spc="-10">
                <a:latin typeface="Arial"/>
                <a:cs typeface="Arial"/>
              </a:rPr>
              <a:t>Islander White</a:t>
            </a:r>
            <a:endParaRPr sz="1800">
              <a:latin typeface="Arial"/>
              <a:cs typeface="Arial"/>
            </a:endParaRPr>
          </a:p>
        </p:txBody>
      </p:sp>
      <p:sp>
        <p:nvSpPr>
          <p:cNvPr id="9" name="object 9"/>
          <p:cNvSpPr txBox="1"/>
          <p:nvPr/>
        </p:nvSpPr>
        <p:spPr>
          <a:xfrm>
            <a:off x="834377" y="4029735"/>
            <a:ext cx="4392930" cy="1640839"/>
          </a:xfrm>
          <a:prstGeom prst="rect">
            <a:avLst/>
          </a:prstGeom>
        </p:spPr>
        <p:txBody>
          <a:bodyPr vert="horz" wrap="square" lIns="0" tIns="12700" rIns="0" bIns="0" rtlCol="0">
            <a:spAutoFit/>
          </a:bodyPr>
          <a:lstStyle/>
          <a:p>
            <a:pPr marL="298450" marR="5080" indent="-286385">
              <a:lnSpc>
                <a:spcPct val="100000"/>
              </a:lnSpc>
              <a:spcBef>
                <a:spcPts val="100"/>
              </a:spcBef>
              <a:buChar char="•"/>
              <a:tabLst>
                <a:tab pos="298450" algn="l"/>
              </a:tabLst>
            </a:pPr>
            <a:r>
              <a:rPr sz="1800">
                <a:latin typeface="Arial"/>
                <a:cs typeface="Arial"/>
              </a:rPr>
              <a:t>Hispanic</a:t>
            </a:r>
            <a:r>
              <a:rPr sz="1800" spc="-25">
                <a:latin typeface="Arial"/>
                <a:cs typeface="Arial"/>
              </a:rPr>
              <a:t> </a:t>
            </a:r>
            <a:r>
              <a:rPr sz="1800">
                <a:latin typeface="Arial"/>
                <a:cs typeface="Arial"/>
              </a:rPr>
              <a:t>or</a:t>
            </a:r>
            <a:r>
              <a:rPr sz="1800" spc="-25">
                <a:latin typeface="Arial"/>
                <a:cs typeface="Arial"/>
              </a:rPr>
              <a:t> </a:t>
            </a:r>
            <a:r>
              <a:rPr sz="1800">
                <a:latin typeface="Arial"/>
                <a:cs typeface="Arial"/>
              </a:rPr>
              <a:t>Latino</a:t>
            </a:r>
            <a:r>
              <a:rPr sz="1800" spc="-25">
                <a:latin typeface="Arial"/>
                <a:cs typeface="Arial"/>
              </a:rPr>
              <a:t> </a:t>
            </a:r>
            <a:r>
              <a:rPr sz="1800">
                <a:latin typeface="Arial"/>
                <a:cs typeface="Arial"/>
              </a:rPr>
              <a:t>–</a:t>
            </a:r>
            <a:r>
              <a:rPr sz="1800" spc="-120">
                <a:latin typeface="Arial"/>
                <a:cs typeface="Arial"/>
              </a:rPr>
              <a:t> </a:t>
            </a:r>
            <a:r>
              <a:rPr sz="1800">
                <a:latin typeface="Arial"/>
                <a:cs typeface="Arial"/>
              </a:rPr>
              <a:t>A</a:t>
            </a:r>
            <a:r>
              <a:rPr sz="1800" spc="-114">
                <a:latin typeface="Arial"/>
                <a:cs typeface="Arial"/>
              </a:rPr>
              <a:t> </a:t>
            </a:r>
            <a:r>
              <a:rPr sz="1800">
                <a:latin typeface="Arial"/>
                <a:cs typeface="Arial"/>
              </a:rPr>
              <a:t>person</a:t>
            </a:r>
            <a:r>
              <a:rPr sz="1800" spc="-25">
                <a:latin typeface="Arial"/>
                <a:cs typeface="Arial"/>
              </a:rPr>
              <a:t> </a:t>
            </a:r>
            <a:r>
              <a:rPr sz="1800">
                <a:latin typeface="Arial"/>
                <a:cs typeface="Arial"/>
              </a:rPr>
              <a:t>of</a:t>
            </a:r>
            <a:r>
              <a:rPr sz="1800" spc="-25">
                <a:latin typeface="Arial"/>
                <a:cs typeface="Arial"/>
              </a:rPr>
              <a:t> </a:t>
            </a:r>
            <a:r>
              <a:rPr sz="1800" spc="-10">
                <a:latin typeface="Arial"/>
                <a:cs typeface="Arial"/>
              </a:rPr>
              <a:t>Cuban, </a:t>
            </a:r>
            <a:r>
              <a:rPr sz="1800">
                <a:latin typeface="Arial"/>
                <a:cs typeface="Arial"/>
              </a:rPr>
              <a:t>Mexican,</a:t>
            </a:r>
            <a:r>
              <a:rPr sz="1800" spc="-45">
                <a:latin typeface="Arial"/>
                <a:cs typeface="Arial"/>
              </a:rPr>
              <a:t> </a:t>
            </a:r>
            <a:r>
              <a:rPr sz="1800">
                <a:latin typeface="Arial"/>
                <a:cs typeface="Arial"/>
              </a:rPr>
              <a:t>Puerto</a:t>
            </a:r>
            <a:r>
              <a:rPr sz="1800" spc="-30">
                <a:latin typeface="Arial"/>
                <a:cs typeface="Arial"/>
              </a:rPr>
              <a:t> </a:t>
            </a:r>
            <a:r>
              <a:rPr sz="1800">
                <a:latin typeface="Arial"/>
                <a:cs typeface="Arial"/>
              </a:rPr>
              <a:t>Rican,</a:t>
            </a:r>
            <a:r>
              <a:rPr sz="1800" spc="-35">
                <a:latin typeface="Arial"/>
                <a:cs typeface="Arial"/>
              </a:rPr>
              <a:t> </a:t>
            </a:r>
            <a:r>
              <a:rPr sz="1800">
                <a:latin typeface="Arial"/>
                <a:cs typeface="Arial"/>
              </a:rPr>
              <a:t>South</a:t>
            </a:r>
            <a:r>
              <a:rPr sz="1800" spc="-30">
                <a:latin typeface="Arial"/>
                <a:cs typeface="Arial"/>
              </a:rPr>
              <a:t> </a:t>
            </a:r>
            <a:r>
              <a:rPr sz="1800">
                <a:latin typeface="Arial"/>
                <a:cs typeface="Arial"/>
              </a:rPr>
              <a:t>or</a:t>
            </a:r>
            <a:r>
              <a:rPr sz="1800" spc="-30">
                <a:latin typeface="Arial"/>
                <a:cs typeface="Arial"/>
              </a:rPr>
              <a:t> </a:t>
            </a:r>
            <a:r>
              <a:rPr sz="1800" spc="-10">
                <a:latin typeface="Arial"/>
                <a:cs typeface="Arial"/>
              </a:rPr>
              <a:t>Central </a:t>
            </a:r>
            <a:r>
              <a:rPr sz="1800">
                <a:latin typeface="Arial"/>
                <a:cs typeface="Arial"/>
              </a:rPr>
              <a:t>American,</a:t>
            </a:r>
            <a:r>
              <a:rPr sz="1800" spc="-40">
                <a:latin typeface="Arial"/>
                <a:cs typeface="Arial"/>
              </a:rPr>
              <a:t> </a:t>
            </a:r>
            <a:r>
              <a:rPr sz="1800">
                <a:latin typeface="Arial"/>
                <a:cs typeface="Arial"/>
              </a:rPr>
              <a:t>or</a:t>
            </a:r>
            <a:r>
              <a:rPr sz="1800" spc="-40">
                <a:latin typeface="Arial"/>
                <a:cs typeface="Arial"/>
              </a:rPr>
              <a:t> </a:t>
            </a:r>
            <a:r>
              <a:rPr sz="1800">
                <a:latin typeface="Arial"/>
                <a:cs typeface="Arial"/>
              </a:rPr>
              <a:t>other</a:t>
            </a:r>
            <a:r>
              <a:rPr sz="1800" spc="-40">
                <a:latin typeface="Arial"/>
                <a:cs typeface="Arial"/>
              </a:rPr>
              <a:t> </a:t>
            </a:r>
            <a:r>
              <a:rPr sz="1800">
                <a:latin typeface="Arial"/>
                <a:cs typeface="Arial"/>
              </a:rPr>
              <a:t>Spanish</a:t>
            </a:r>
            <a:r>
              <a:rPr sz="1800" spc="-40">
                <a:latin typeface="Arial"/>
                <a:cs typeface="Arial"/>
              </a:rPr>
              <a:t> </a:t>
            </a:r>
            <a:r>
              <a:rPr sz="1800">
                <a:latin typeface="Arial"/>
                <a:cs typeface="Arial"/>
              </a:rPr>
              <a:t>culture</a:t>
            </a:r>
            <a:r>
              <a:rPr sz="1800" spc="-45">
                <a:latin typeface="Arial"/>
                <a:cs typeface="Arial"/>
              </a:rPr>
              <a:t> </a:t>
            </a:r>
            <a:r>
              <a:rPr sz="1800" spc="-25">
                <a:latin typeface="Arial"/>
                <a:cs typeface="Arial"/>
              </a:rPr>
              <a:t>or </a:t>
            </a:r>
            <a:r>
              <a:rPr sz="1800">
                <a:latin typeface="Arial"/>
                <a:cs typeface="Arial"/>
              </a:rPr>
              <a:t>origin,</a:t>
            </a:r>
            <a:r>
              <a:rPr sz="1800" spc="-45">
                <a:latin typeface="Arial"/>
                <a:cs typeface="Arial"/>
              </a:rPr>
              <a:t> </a:t>
            </a:r>
            <a:r>
              <a:rPr sz="1800">
                <a:latin typeface="Arial"/>
                <a:cs typeface="Arial"/>
              </a:rPr>
              <a:t>regardless</a:t>
            </a:r>
            <a:r>
              <a:rPr sz="1800" spc="-45">
                <a:latin typeface="Arial"/>
                <a:cs typeface="Arial"/>
              </a:rPr>
              <a:t> </a:t>
            </a:r>
            <a:r>
              <a:rPr sz="1800">
                <a:latin typeface="Arial"/>
                <a:cs typeface="Arial"/>
              </a:rPr>
              <a:t>of</a:t>
            </a:r>
            <a:r>
              <a:rPr sz="1800" spc="-45">
                <a:latin typeface="Arial"/>
                <a:cs typeface="Arial"/>
              </a:rPr>
              <a:t> </a:t>
            </a:r>
            <a:r>
              <a:rPr sz="1800" spc="-20">
                <a:latin typeface="Arial"/>
                <a:cs typeface="Arial"/>
              </a:rPr>
              <a:t>race.</a:t>
            </a:r>
            <a:endParaRPr sz="1800">
              <a:latin typeface="Arial"/>
              <a:cs typeface="Arial"/>
            </a:endParaRPr>
          </a:p>
          <a:p>
            <a:pPr marL="298450" indent="-285750">
              <a:lnSpc>
                <a:spcPct val="100000"/>
              </a:lnSpc>
              <a:spcBef>
                <a:spcPts val="1920"/>
              </a:spcBef>
              <a:buChar char="•"/>
              <a:tabLst>
                <a:tab pos="298450" algn="l"/>
              </a:tabLst>
            </a:pPr>
            <a:r>
              <a:rPr sz="1800">
                <a:latin typeface="Arial"/>
                <a:cs typeface="Arial"/>
              </a:rPr>
              <a:t>Not</a:t>
            </a:r>
            <a:r>
              <a:rPr sz="1800" spc="-30">
                <a:latin typeface="Arial"/>
                <a:cs typeface="Arial"/>
              </a:rPr>
              <a:t> </a:t>
            </a:r>
            <a:r>
              <a:rPr sz="1800">
                <a:latin typeface="Arial"/>
                <a:cs typeface="Arial"/>
              </a:rPr>
              <a:t>Hispanic</a:t>
            </a:r>
            <a:r>
              <a:rPr sz="1800" spc="-30">
                <a:latin typeface="Arial"/>
                <a:cs typeface="Arial"/>
              </a:rPr>
              <a:t> </a:t>
            </a:r>
            <a:r>
              <a:rPr sz="1800">
                <a:latin typeface="Arial"/>
                <a:cs typeface="Arial"/>
              </a:rPr>
              <a:t>or</a:t>
            </a:r>
            <a:r>
              <a:rPr sz="1800" spc="-25">
                <a:latin typeface="Arial"/>
                <a:cs typeface="Arial"/>
              </a:rPr>
              <a:t> </a:t>
            </a:r>
            <a:r>
              <a:rPr sz="1800" spc="-10">
                <a:latin typeface="Arial"/>
                <a:cs typeface="Arial"/>
              </a:rPr>
              <a:t>Latino</a:t>
            </a:r>
            <a:endParaRPr sz="1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sp>
        <p:nvSpPr>
          <p:cNvPr id="3" name="object 3"/>
          <p:cNvSpPr/>
          <p:nvPr/>
        </p:nvSpPr>
        <p:spPr>
          <a:xfrm>
            <a:off x="3230638" y="1857235"/>
            <a:ext cx="1445895" cy="3143885"/>
          </a:xfrm>
          <a:custGeom>
            <a:avLst/>
            <a:gdLst/>
            <a:ahLst/>
            <a:cxnLst/>
            <a:rect l="l" t="t" r="r" b="b"/>
            <a:pathLst>
              <a:path w="1445895" h="3143885">
                <a:moveTo>
                  <a:pt x="1445399" y="0"/>
                </a:moveTo>
                <a:lnTo>
                  <a:pt x="0" y="0"/>
                </a:lnTo>
                <a:lnTo>
                  <a:pt x="0" y="3143529"/>
                </a:lnTo>
                <a:lnTo>
                  <a:pt x="722883" y="3143529"/>
                </a:lnTo>
                <a:lnTo>
                  <a:pt x="1445399" y="3143529"/>
                </a:lnTo>
                <a:lnTo>
                  <a:pt x="1445399" y="0"/>
                </a:lnTo>
                <a:close/>
              </a:path>
            </a:pathLst>
          </a:custGeom>
          <a:solidFill>
            <a:srgbClr val="B4C439"/>
          </a:solidFill>
        </p:spPr>
        <p:txBody>
          <a:bodyPr wrap="square" lIns="0" tIns="0" rIns="0" bIns="0" rtlCol="0"/>
          <a:lstStyle/>
          <a:p>
            <a:endParaRPr/>
          </a:p>
        </p:txBody>
      </p:sp>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pic>
        <p:nvPicPr>
          <p:cNvPr id="5" name="object 5"/>
          <p:cNvPicPr/>
          <p:nvPr/>
        </p:nvPicPr>
        <p:blipFill>
          <a:blip r:embed="rId3" cstate="print"/>
          <a:stretch>
            <a:fillRect/>
          </a:stretch>
        </p:blipFill>
        <p:spPr>
          <a:xfrm>
            <a:off x="699122" y="944638"/>
            <a:ext cx="3349802" cy="4967998"/>
          </a:xfrm>
          <a:prstGeom prst="rect">
            <a:avLst/>
          </a:prstGeom>
        </p:spPr>
      </p:pic>
      <p:sp>
        <p:nvSpPr>
          <p:cNvPr id="6" name="object 6"/>
          <p:cNvSpPr txBox="1">
            <a:spLocks noGrp="1"/>
          </p:cNvSpPr>
          <p:nvPr>
            <p:ph type="title"/>
          </p:nvPr>
        </p:nvSpPr>
        <p:spPr>
          <a:xfrm>
            <a:off x="5058625" y="1510093"/>
            <a:ext cx="6529070" cy="375920"/>
          </a:xfrm>
          <a:prstGeom prst="rect">
            <a:avLst/>
          </a:prstGeom>
        </p:spPr>
        <p:txBody>
          <a:bodyPr vert="horz" wrap="square" lIns="0" tIns="12065" rIns="0" bIns="0" rtlCol="0">
            <a:spAutoFit/>
          </a:bodyPr>
          <a:lstStyle/>
          <a:p>
            <a:pPr marL="12700">
              <a:lnSpc>
                <a:spcPct val="100000"/>
              </a:lnSpc>
              <a:spcBef>
                <a:spcPts val="95"/>
              </a:spcBef>
            </a:pPr>
            <a:r>
              <a:rPr sz="2300">
                <a:solidFill>
                  <a:srgbClr val="005477"/>
                </a:solidFill>
              </a:rPr>
              <a:t>PUBLIC</a:t>
            </a:r>
            <a:r>
              <a:rPr sz="2300" spc="-110">
                <a:solidFill>
                  <a:srgbClr val="005477"/>
                </a:solidFill>
              </a:rPr>
              <a:t> </a:t>
            </a:r>
            <a:r>
              <a:rPr sz="2300" spc="-10">
                <a:solidFill>
                  <a:srgbClr val="005477"/>
                </a:solidFill>
              </a:rPr>
              <a:t>NOTIFICATION/OUTREACH</a:t>
            </a:r>
            <a:r>
              <a:rPr sz="2300" spc="-105">
                <a:solidFill>
                  <a:srgbClr val="005477"/>
                </a:solidFill>
              </a:rPr>
              <a:t> </a:t>
            </a:r>
            <a:r>
              <a:rPr sz="2300" spc="-10">
                <a:solidFill>
                  <a:srgbClr val="005477"/>
                </a:solidFill>
              </a:rPr>
              <a:t>METHODS</a:t>
            </a:r>
            <a:endParaRPr sz="2300"/>
          </a:p>
        </p:txBody>
      </p:sp>
      <p:sp>
        <p:nvSpPr>
          <p:cNvPr id="7" name="object 7"/>
          <p:cNvSpPr txBox="1"/>
          <p:nvPr/>
        </p:nvSpPr>
        <p:spPr>
          <a:xfrm>
            <a:off x="5058625" y="2054060"/>
            <a:ext cx="6765290" cy="3208655"/>
          </a:xfrm>
          <a:prstGeom prst="rect">
            <a:avLst/>
          </a:prstGeom>
        </p:spPr>
        <p:txBody>
          <a:bodyPr vert="horz" wrap="square" lIns="0" tIns="12065" rIns="0" bIns="0" rtlCol="0">
            <a:spAutoFit/>
          </a:bodyPr>
          <a:lstStyle/>
          <a:p>
            <a:pPr marL="12700">
              <a:lnSpc>
                <a:spcPct val="100000"/>
              </a:lnSpc>
              <a:spcBef>
                <a:spcPts val="95"/>
              </a:spcBef>
            </a:pPr>
            <a:r>
              <a:rPr sz="2300" i="1" spc="-10">
                <a:latin typeface="Calibri"/>
                <a:cs typeface="Calibri"/>
              </a:rPr>
              <a:t>Reaching</a:t>
            </a:r>
            <a:r>
              <a:rPr sz="2300" i="1" spc="-80">
                <a:latin typeface="Calibri"/>
                <a:cs typeface="Calibri"/>
              </a:rPr>
              <a:t> </a:t>
            </a:r>
            <a:r>
              <a:rPr sz="2300" i="1">
                <a:latin typeface="Calibri"/>
                <a:cs typeface="Calibri"/>
              </a:rPr>
              <a:t>Prospective</a:t>
            </a:r>
            <a:r>
              <a:rPr sz="2300" i="1" spc="-75">
                <a:latin typeface="Calibri"/>
                <a:cs typeface="Calibri"/>
              </a:rPr>
              <a:t> </a:t>
            </a:r>
            <a:r>
              <a:rPr sz="2300" i="1" spc="-10">
                <a:latin typeface="Calibri"/>
                <a:cs typeface="Calibri"/>
              </a:rPr>
              <a:t>Clients</a:t>
            </a:r>
            <a:endParaRPr sz="2300">
              <a:latin typeface="Calibri"/>
              <a:cs typeface="Calibri"/>
            </a:endParaRPr>
          </a:p>
          <a:p>
            <a:pPr marL="183515" indent="-170815">
              <a:lnSpc>
                <a:spcPct val="100000"/>
              </a:lnSpc>
              <a:spcBef>
                <a:spcPts val="2590"/>
              </a:spcBef>
              <a:buFont typeface="Arial"/>
              <a:buChar char="•"/>
              <a:tabLst>
                <a:tab pos="183515" algn="l"/>
              </a:tabLst>
            </a:pPr>
            <a:r>
              <a:rPr sz="1900" b="1">
                <a:latin typeface="Arial"/>
                <a:cs typeface="Arial"/>
              </a:rPr>
              <a:t>PRESS</a:t>
            </a:r>
            <a:r>
              <a:rPr sz="1900" b="1" spc="-55">
                <a:latin typeface="Arial"/>
                <a:cs typeface="Arial"/>
              </a:rPr>
              <a:t> </a:t>
            </a:r>
            <a:r>
              <a:rPr sz="1900" b="1">
                <a:latin typeface="Arial"/>
                <a:cs typeface="Arial"/>
              </a:rPr>
              <a:t>RELEASES</a:t>
            </a:r>
            <a:r>
              <a:rPr sz="1900" b="1" spc="-45">
                <a:latin typeface="Arial"/>
                <a:cs typeface="Arial"/>
              </a:rPr>
              <a:t> </a:t>
            </a:r>
            <a:r>
              <a:rPr sz="1900">
                <a:latin typeface="Arial"/>
                <a:cs typeface="Arial"/>
              </a:rPr>
              <a:t>–</a:t>
            </a:r>
            <a:r>
              <a:rPr sz="1900" spc="-50">
                <a:latin typeface="Arial"/>
                <a:cs typeface="Arial"/>
              </a:rPr>
              <a:t> </a:t>
            </a:r>
            <a:r>
              <a:rPr sz="1900" spc="-25">
                <a:latin typeface="Arial"/>
                <a:cs typeface="Arial"/>
              </a:rPr>
              <a:t>newspaper,</a:t>
            </a:r>
            <a:r>
              <a:rPr sz="1900" spc="-85">
                <a:latin typeface="Arial"/>
                <a:cs typeface="Arial"/>
              </a:rPr>
              <a:t> </a:t>
            </a:r>
            <a:r>
              <a:rPr sz="1900">
                <a:latin typeface="Arial"/>
                <a:cs typeface="Arial"/>
              </a:rPr>
              <a:t>TV</a:t>
            </a:r>
            <a:r>
              <a:rPr sz="1900" spc="-60">
                <a:latin typeface="Arial"/>
                <a:cs typeface="Arial"/>
              </a:rPr>
              <a:t> </a:t>
            </a:r>
            <a:r>
              <a:rPr sz="1900">
                <a:latin typeface="Arial"/>
                <a:cs typeface="Arial"/>
              </a:rPr>
              <a:t>station,</a:t>
            </a:r>
            <a:r>
              <a:rPr sz="1900" spc="-45">
                <a:latin typeface="Arial"/>
                <a:cs typeface="Arial"/>
              </a:rPr>
              <a:t> </a:t>
            </a:r>
            <a:r>
              <a:rPr sz="1900" spc="-10">
                <a:latin typeface="Arial"/>
                <a:cs typeface="Arial"/>
              </a:rPr>
              <a:t>online.</a:t>
            </a:r>
            <a:endParaRPr sz="1900">
              <a:latin typeface="Arial"/>
              <a:cs typeface="Arial"/>
            </a:endParaRPr>
          </a:p>
          <a:p>
            <a:pPr marL="183515" indent="-170815">
              <a:lnSpc>
                <a:spcPct val="100000"/>
              </a:lnSpc>
              <a:spcBef>
                <a:spcPts val="750"/>
              </a:spcBef>
              <a:buFont typeface="Arial"/>
              <a:buChar char="•"/>
              <a:tabLst>
                <a:tab pos="183515" algn="l"/>
              </a:tabLst>
            </a:pPr>
            <a:r>
              <a:rPr sz="1900" b="1" spc="-10">
                <a:latin typeface="Arial"/>
                <a:cs typeface="Arial"/>
              </a:rPr>
              <a:t>ADVERTISEMENTS</a:t>
            </a:r>
            <a:r>
              <a:rPr sz="1900" b="1" spc="-40">
                <a:latin typeface="Arial"/>
                <a:cs typeface="Arial"/>
              </a:rPr>
              <a:t> </a:t>
            </a:r>
            <a:r>
              <a:rPr sz="1900">
                <a:latin typeface="Arial"/>
                <a:cs typeface="Arial"/>
              </a:rPr>
              <a:t>–</a:t>
            </a:r>
            <a:r>
              <a:rPr sz="1900" spc="-50">
                <a:latin typeface="Arial"/>
                <a:cs typeface="Arial"/>
              </a:rPr>
              <a:t> </a:t>
            </a:r>
            <a:r>
              <a:rPr sz="1900" spc="-20">
                <a:latin typeface="Arial"/>
                <a:cs typeface="Arial"/>
              </a:rPr>
              <a:t>newspaper,</a:t>
            </a:r>
            <a:r>
              <a:rPr sz="1900" spc="-45">
                <a:latin typeface="Arial"/>
                <a:cs typeface="Arial"/>
              </a:rPr>
              <a:t> </a:t>
            </a:r>
            <a:r>
              <a:rPr sz="1900">
                <a:latin typeface="Arial"/>
                <a:cs typeface="Arial"/>
              </a:rPr>
              <a:t>social</a:t>
            </a:r>
            <a:r>
              <a:rPr sz="1900" spc="-45">
                <a:latin typeface="Arial"/>
                <a:cs typeface="Arial"/>
              </a:rPr>
              <a:t> </a:t>
            </a:r>
            <a:r>
              <a:rPr sz="1900">
                <a:latin typeface="Arial"/>
                <a:cs typeface="Arial"/>
              </a:rPr>
              <a:t>media,</a:t>
            </a:r>
            <a:r>
              <a:rPr sz="1900" spc="-90">
                <a:latin typeface="Arial"/>
                <a:cs typeface="Arial"/>
              </a:rPr>
              <a:t> </a:t>
            </a:r>
            <a:r>
              <a:rPr sz="1900" spc="-25">
                <a:latin typeface="Arial"/>
                <a:cs typeface="Arial"/>
              </a:rPr>
              <a:t>TV.</a:t>
            </a:r>
            <a:endParaRPr sz="1900">
              <a:latin typeface="Arial"/>
              <a:cs typeface="Arial"/>
            </a:endParaRPr>
          </a:p>
          <a:p>
            <a:pPr marL="183515" indent="-170815">
              <a:lnSpc>
                <a:spcPct val="100000"/>
              </a:lnSpc>
              <a:spcBef>
                <a:spcPts val="750"/>
              </a:spcBef>
              <a:buFont typeface="Arial"/>
              <a:buChar char="•"/>
              <a:tabLst>
                <a:tab pos="183515" algn="l"/>
              </a:tabLst>
            </a:pPr>
            <a:r>
              <a:rPr sz="1900" b="1">
                <a:latin typeface="Arial"/>
                <a:cs typeface="Arial"/>
              </a:rPr>
              <a:t>SIGNS</a:t>
            </a:r>
            <a:r>
              <a:rPr sz="1900" b="1" spc="-70">
                <a:latin typeface="Arial"/>
                <a:cs typeface="Arial"/>
              </a:rPr>
              <a:t> </a:t>
            </a:r>
            <a:r>
              <a:rPr sz="1900">
                <a:latin typeface="Arial"/>
                <a:cs typeface="Arial"/>
              </a:rPr>
              <a:t>–</a:t>
            </a:r>
            <a:r>
              <a:rPr sz="1900" spc="-60">
                <a:latin typeface="Arial"/>
                <a:cs typeface="Arial"/>
              </a:rPr>
              <a:t> </a:t>
            </a:r>
            <a:r>
              <a:rPr sz="1900">
                <a:latin typeface="Arial"/>
                <a:cs typeface="Arial"/>
              </a:rPr>
              <a:t>outside</a:t>
            </a:r>
            <a:r>
              <a:rPr sz="1900" spc="-60">
                <a:latin typeface="Arial"/>
                <a:cs typeface="Arial"/>
              </a:rPr>
              <a:t> </a:t>
            </a:r>
            <a:r>
              <a:rPr sz="1900">
                <a:latin typeface="Arial"/>
                <a:cs typeface="Arial"/>
              </a:rPr>
              <a:t>your</a:t>
            </a:r>
            <a:r>
              <a:rPr sz="1900" spc="-65">
                <a:latin typeface="Arial"/>
                <a:cs typeface="Arial"/>
              </a:rPr>
              <a:t> </a:t>
            </a:r>
            <a:r>
              <a:rPr sz="1900" spc="-10">
                <a:latin typeface="Arial"/>
                <a:cs typeface="Arial"/>
              </a:rPr>
              <a:t>facility,</a:t>
            </a:r>
            <a:r>
              <a:rPr sz="1900" spc="-60">
                <a:latin typeface="Arial"/>
                <a:cs typeface="Arial"/>
              </a:rPr>
              <a:t> </a:t>
            </a:r>
            <a:r>
              <a:rPr sz="1900">
                <a:latin typeface="Arial"/>
                <a:cs typeface="Arial"/>
              </a:rPr>
              <a:t>post</a:t>
            </a:r>
            <a:r>
              <a:rPr sz="1900" spc="-60">
                <a:latin typeface="Arial"/>
                <a:cs typeface="Arial"/>
              </a:rPr>
              <a:t> </a:t>
            </a:r>
            <a:r>
              <a:rPr sz="1900">
                <a:latin typeface="Arial"/>
                <a:cs typeface="Arial"/>
              </a:rPr>
              <a:t>serving</a:t>
            </a:r>
            <a:r>
              <a:rPr sz="1900" spc="-60">
                <a:latin typeface="Arial"/>
                <a:cs typeface="Arial"/>
              </a:rPr>
              <a:t> </a:t>
            </a:r>
            <a:r>
              <a:rPr sz="1900" spc="-10">
                <a:latin typeface="Arial"/>
                <a:cs typeface="Arial"/>
              </a:rPr>
              <a:t>times.</a:t>
            </a:r>
            <a:endParaRPr sz="1900">
              <a:latin typeface="Arial"/>
              <a:cs typeface="Arial"/>
            </a:endParaRPr>
          </a:p>
          <a:p>
            <a:pPr marL="183515" marR="5080" indent="-171450">
              <a:lnSpc>
                <a:spcPct val="100000"/>
              </a:lnSpc>
              <a:spcBef>
                <a:spcPts val="750"/>
              </a:spcBef>
              <a:buFont typeface="Arial"/>
              <a:buChar char="•"/>
              <a:tabLst>
                <a:tab pos="183515" algn="l"/>
              </a:tabLst>
            </a:pPr>
            <a:r>
              <a:rPr sz="1900" b="1" spc="-30">
                <a:latin typeface="Arial"/>
                <a:cs typeface="Arial"/>
              </a:rPr>
              <a:t>FLYERS</a:t>
            </a:r>
            <a:r>
              <a:rPr sz="1900" b="1" spc="-80">
                <a:latin typeface="Arial"/>
                <a:cs typeface="Arial"/>
              </a:rPr>
              <a:t> </a:t>
            </a:r>
            <a:r>
              <a:rPr sz="1900">
                <a:latin typeface="Arial"/>
                <a:cs typeface="Arial"/>
              </a:rPr>
              <a:t>–</a:t>
            </a:r>
            <a:r>
              <a:rPr sz="1900" spc="-75">
                <a:latin typeface="Arial"/>
                <a:cs typeface="Arial"/>
              </a:rPr>
              <a:t> </a:t>
            </a:r>
            <a:r>
              <a:rPr sz="1900">
                <a:latin typeface="Arial"/>
                <a:cs typeface="Arial"/>
              </a:rPr>
              <a:t>clinics,</a:t>
            </a:r>
            <a:r>
              <a:rPr sz="1900" spc="-75">
                <a:latin typeface="Arial"/>
                <a:cs typeface="Arial"/>
              </a:rPr>
              <a:t> </a:t>
            </a:r>
            <a:r>
              <a:rPr sz="1900">
                <a:latin typeface="Arial"/>
                <a:cs typeface="Arial"/>
              </a:rPr>
              <a:t>public</a:t>
            </a:r>
            <a:r>
              <a:rPr sz="1900" spc="-75">
                <a:latin typeface="Arial"/>
                <a:cs typeface="Arial"/>
              </a:rPr>
              <a:t> </a:t>
            </a:r>
            <a:r>
              <a:rPr sz="1900">
                <a:latin typeface="Arial"/>
                <a:cs typeface="Arial"/>
              </a:rPr>
              <a:t>assistance</a:t>
            </a:r>
            <a:r>
              <a:rPr sz="1900" spc="-80">
                <a:latin typeface="Arial"/>
                <a:cs typeface="Arial"/>
              </a:rPr>
              <a:t> </a:t>
            </a:r>
            <a:r>
              <a:rPr sz="1900">
                <a:latin typeface="Arial"/>
                <a:cs typeface="Arial"/>
              </a:rPr>
              <a:t>offices,</a:t>
            </a:r>
            <a:r>
              <a:rPr sz="1900" spc="-75">
                <a:latin typeface="Arial"/>
                <a:cs typeface="Arial"/>
              </a:rPr>
              <a:t> </a:t>
            </a:r>
            <a:r>
              <a:rPr sz="1900">
                <a:latin typeface="Arial"/>
                <a:cs typeface="Arial"/>
              </a:rPr>
              <a:t>schools,</a:t>
            </a:r>
            <a:r>
              <a:rPr sz="1900" spc="-75">
                <a:latin typeface="Arial"/>
                <a:cs typeface="Arial"/>
              </a:rPr>
              <a:t> </a:t>
            </a:r>
            <a:r>
              <a:rPr sz="1900" spc="-10">
                <a:latin typeface="Arial"/>
                <a:cs typeface="Arial"/>
              </a:rPr>
              <a:t>libraries, </a:t>
            </a:r>
            <a:r>
              <a:rPr sz="1900" spc="-20">
                <a:latin typeface="Arial"/>
                <a:cs typeface="Arial"/>
              </a:rPr>
              <a:t>etc.</a:t>
            </a:r>
            <a:endParaRPr sz="1900">
              <a:latin typeface="Arial"/>
              <a:cs typeface="Arial"/>
            </a:endParaRPr>
          </a:p>
          <a:p>
            <a:pPr>
              <a:lnSpc>
                <a:spcPct val="100000"/>
              </a:lnSpc>
              <a:spcBef>
                <a:spcPts val="1595"/>
              </a:spcBef>
              <a:buFont typeface="Arial"/>
              <a:buChar char="•"/>
            </a:pPr>
            <a:endParaRPr sz="1900">
              <a:latin typeface="Arial"/>
              <a:cs typeface="Arial"/>
            </a:endParaRPr>
          </a:p>
          <a:p>
            <a:pPr marL="183515" indent="-170815">
              <a:lnSpc>
                <a:spcPct val="100000"/>
              </a:lnSpc>
              <a:buChar char="•"/>
              <a:tabLst>
                <a:tab pos="183515" algn="l"/>
              </a:tabLst>
            </a:pPr>
            <a:r>
              <a:rPr sz="1900">
                <a:latin typeface="Arial"/>
                <a:cs typeface="Arial"/>
              </a:rPr>
              <a:t>Provide</a:t>
            </a:r>
            <a:r>
              <a:rPr sz="1900" spc="-75">
                <a:latin typeface="Arial"/>
                <a:cs typeface="Arial"/>
              </a:rPr>
              <a:t> </a:t>
            </a:r>
            <a:r>
              <a:rPr sz="1900" spc="-10">
                <a:latin typeface="Arial"/>
                <a:cs typeface="Arial"/>
              </a:rPr>
              <a:t>information</a:t>
            </a:r>
            <a:r>
              <a:rPr sz="1900" spc="-70">
                <a:latin typeface="Arial"/>
                <a:cs typeface="Arial"/>
              </a:rPr>
              <a:t> </a:t>
            </a:r>
            <a:r>
              <a:rPr sz="1900">
                <a:latin typeface="Arial"/>
                <a:cs typeface="Arial"/>
              </a:rPr>
              <a:t>in</a:t>
            </a:r>
            <a:r>
              <a:rPr sz="1900" spc="-70">
                <a:latin typeface="Arial"/>
                <a:cs typeface="Arial"/>
              </a:rPr>
              <a:t> </a:t>
            </a:r>
            <a:r>
              <a:rPr sz="1900">
                <a:latin typeface="Arial"/>
                <a:cs typeface="Arial"/>
              </a:rPr>
              <a:t>different</a:t>
            </a:r>
            <a:r>
              <a:rPr sz="1900" spc="-70">
                <a:latin typeface="Arial"/>
                <a:cs typeface="Arial"/>
              </a:rPr>
              <a:t> </a:t>
            </a:r>
            <a:r>
              <a:rPr sz="1900" spc="-10">
                <a:latin typeface="Arial"/>
                <a:cs typeface="Arial"/>
              </a:rPr>
              <a:t>formats/languages.</a:t>
            </a:r>
            <a:endParaRPr sz="19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328" y="423514"/>
            <a:ext cx="6977064" cy="507831"/>
          </a:xfrm>
        </p:spPr>
        <p:txBody>
          <a:bodyPr/>
          <a:lstStyle/>
          <a:p>
            <a:r>
              <a:rPr lang="en-US"/>
              <a:t>What would you do?</a:t>
            </a:r>
          </a:p>
        </p:txBody>
      </p:sp>
      <p:sp>
        <p:nvSpPr>
          <p:cNvPr id="3" name="Content Placeholder 2"/>
          <p:cNvSpPr>
            <a:spLocks noGrp="1"/>
          </p:cNvSpPr>
          <p:nvPr>
            <p:ph type="body" sz="half" idx="2"/>
          </p:nvPr>
        </p:nvSpPr>
        <p:spPr>
          <a:xfrm>
            <a:off x="2474027" y="2470069"/>
            <a:ext cx="5873286" cy="3253838"/>
          </a:xfrm>
        </p:spPr>
        <p:txBody>
          <a:bodyPr>
            <a:normAutofit lnSpcReduction="10000"/>
          </a:bodyPr>
          <a:lstStyle/>
          <a:p>
            <a:r>
              <a:rPr lang="en-US"/>
              <a:t>There is small Haitian community in your service area that may benefit from TEFAP. Your organization wants to create a flyer in Creole to distribute. </a:t>
            </a:r>
          </a:p>
          <a:p>
            <a:endParaRPr lang="en-US"/>
          </a:p>
          <a:p>
            <a:r>
              <a:rPr lang="en-US"/>
              <a:t>You have paid a translator, created and printed the flyer, but realized that you forgot the non-discrimination statement. </a:t>
            </a:r>
            <a:r>
              <a:rPr lang="en-US" b="1">
                <a:solidFill>
                  <a:srgbClr val="124479"/>
                </a:solidFill>
              </a:rPr>
              <a:t>Is it still okay to distribute the flyer?</a:t>
            </a:r>
          </a:p>
        </p:txBody>
      </p:sp>
    </p:spTree>
    <p:extLst>
      <p:ext uri="{BB962C8B-B14F-4D97-AF65-F5344CB8AC3E}">
        <p14:creationId xmlns:p14="http://schemas.microsoft.com/office/powerpoint/2010/main" val="382347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pic>
          <p:nvPicPr>
            <p:cNvPr id="4" name="object 4"/>
            <p:cNvPicPr/>
            <p:nvPr/>
          </p:nvPicPr>
          <p:blipFill>
            <a:blip r:embed="rId3" cstate="print"/>
            <a:stretch>
              <a:fillRect/>
            </a:stretch>
          </p:blipFill>
          <p:spPr>
            <a:xfrm>
              <a:off x="5650204" y="4686"/>
              <a:ext cx="6541198" cy="6595198"/>
            </a:xfrm>
            <a:prstGeom prst="rect">
              <a:avLst/>
            </a:prstGeom>
          </p:spPr>
        </p:pic>
        <p:sp>
          <p:nvSpPr>
            <p:cNvPr id="5" name="object 5"/>
            <p:cNvSpPr/>
            <p:nvPr/>
          </p:nvSpPr>
          <p:spPr>
            <a:xfrm>
              <a:off x="5650204" y="0"/>
              <a:ext cx="6541770" cy="6689090"/>
            </a:xfrm>
            <a:custGeom>
              <a:avLst/>
              <a:gdLst/>
              <a:ahLst/>
              <a:cxnLst/>
              <a:rect l="l" t="t" r="r" b="b"/>
              <a:pathLst>
                <a:path w="6541770" h="6689090">
                  <a:moveTo>
                    <a:pt x="6541198" y="0"/>
                  </a:moveTo>
                  <a:lnTo>
                    <a:pt x="0" y="0"/>
                  </a:lnTo>
                  <a:lnTo>
                    <a:pt x="0" y="6688797"/>
                  </a:lnTo>
                  <a:lnTo>
                    <a:pt x="3270592" y="6688797"/>
                  </a:lnTo>
                  <a:lnTo>
                    <a:pt x="6541198" y="6688797"/>
                  </a:lnTo>
                  <a:lnTo>
                    <a:pt x="6541198" y="0"/>
                  </a:lnTo>
                  <a:close/>
                </a:path>
              </a:pathLst>
            </a:custGeom>
            <a:solidFill>
              <a:srgbClr val="004178">
                <a:alpha val="66999"/>
              </a:srgbClr>
            </a:solidFill>
          </p:spPr>
          <p:txBody>
            <a:bodyPr wrap="square" lIns="0" tIns="0" rIns="0" bIns="0" rtlCol="0"/>
            <a:lstStyle/>
            <a:p>
              <a:endParaRPr/>
            </a:p>
          </p:txBody>
        </p:sp>
        <p:sp>
          <p:nvSpPr>
            <p:cNvPr id="6" name="object 6"/>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7" name="object 7"/>
            <p:cNvPicPr/>
            <p:nvPr/>
          </p:nvPicPr>
          <p:blipFill>
            <a:blip r:embed="rId4" cstate="print"/>
            <a:stretch>
              <a:fillRect/>
            </a:stretch>
          </p:blipFill>
          <p:spPr>
            <a:xfrm>
              <a:off x="10811878" y="5634189"/>
              <a:ext cx="1099438" cy="1099248"/>
            </a:xfrm>
            <a:prstGeom prst="rect">
              <a:avLst/>
            </a:prstGeom>
          </p:spPr>
        </p:pic>
        <p:sp>
          <p:nvSpPr>
            <p:cNvPr id="8" name="object 8"/>
            <p:cNvSpPr/>
            <p:nvPr/>
          </p:nvSpPr>
          <p:spPr>
            <a:xfrm>
              <a:off x="10811878" y="5634354"/>
              <a:ext cx="1099820" cy="1099820"/>
            </a:xfrm>
            <a:custGeom>
              <a:avLst/>
              <a:gdLst/>
              <a:ahLst/>
              <a:cxnLst/>
              <a:rect l="l" t="t" r="r" b="b"/>
              <a:pathLst>
                <a:path w="1099820" h="1099820">
                  <a:moveTo>
                    <a:pt x="0" y="549719"/>
                  </a:moveTo>
                  <a:lnTo>
                    <a:pt x="2117" y="501650"/>
                  </a:lnTo>
                  <a:lnTo>
                    <a:pt x="8414" y="454098"/>
                  </a:lnTo>
                  <a:lnTo>
                    <a:pt x="18811" y="407346"/>
                  </a:lnTo>
                  <a:lnTo>
                    <a:pt x="33228" y="361672"/>
                  </a:lnTo>
                  <a:lnTo>
                    <a:pt x="51584" y="317360"/>
                  </a:lnTo>
                  <a:lnTo>
                    <a:pt x="73799" y="274688"/>
                  </a:lnTo>
                  <a:lnTo>
                    <a:pt x="99658" y="234128"/>
                  </a:lnTo>
                  <a:lnTo>
                    <a:pt x="128855" y="196109"/>
                  </a:lnTo>
                  <a:lnTo>
                    <a:pt x="161191" y="160831"/>
                  </a:lnTo>
                  <a:lnTo>
                    <a:pt x="196467" y="128494"/>
                  </a:lnTo>
                  <a:lnTo>
                    <a:pt x="234484" y="99298"/>
                  </a:lnTo>
                  <a:lnTo>
                    <a:pt x="275043" y="73444"/>
                  </a:lnTo>
                  <a:lnTo>
                    <a:pt x="317690" y="51255"/>
                  </a:lnTo>
                  <a:lnTo>
                    <a:pt x="361947" y="32965"/>
                  </a:lnTo>
                  <a:lnTo>
                    <a:pt x="407565" y="18634"/>
                  </a:lnTo>
                  <a:lnTo>
                    <a:pt x="454294" y="8322"/>
                  </a:lnTo>
                  <a:lnTo>
                    <a:pt x="501885" y="2090"/>
                  </a:lnTo>
                  <a:lnTo>
                    <a:pt x="550087" y="0"/>
                  </a:lnTo>
                  <a:lnTo>
                    <a:pt x="598129" y="2090"/>
                  </a:lnTo>
                  <a:lnTo>
                    <a:pt x="645613" y="8322"/>
                  </a:lnTo>
                  <a:lnTo>
                    <a:pt x="692278" y="18634"/>
                  </a:lnTo>
                  <a:lnTo>
                    <a:pt x="737865" y="32965"/>
                  </a:lnTo>
                  <a:lnTo>
                    <a:pt x="782113" y="51255"/>
                  </a:lnTo>
                  <a:lnTo>
                    <a:pt x="824763" y="73444"/>
                  </a:lnTo>
                  <a:lnTo>
                    <a:pt x="865318" y="99298"/>
                  </a:lnTo>
                  <a:lnTo>
                    <a:pt x="903334" y="128494"/>
                  </a:lnTo>
                  <a:lnTo>
                    <a:pt x="938610" y="160831"/>
                  </a:lnTo>
                  <a:lnTo>
                    <a:pt x="970948" y="196109"/>
                  </a:lnTo>
                  <a:lnTo>
                    <a:pt x="1000147" y="234128"/>
                  </a:lnTo>
                  <a:lnTo>
                    <a:pt x="1026007" y="274688"/>
                  </a:lnTo>
                  <a:lnTo>
                    <a:pt x="1048222" y="317360"/>
                  </a:lnTo>
                  <a:lnTo>
                    <a:pt x="1066578" y="361672"/>
                  </a:lnTo>
                  <a:lnTo>
                    <a:pt x="1080995" y="407346"/>
                  </a:lnTo>
                  <a:lnTo>
                    <a:pt x="1091392" y="454098"/>
                  </a:lnTo>
                  <a:lnTo>
                    <a:pt x="1097690" y="501650"/>
                  </a:lnTo>
                  <a:lnTo>
                    <a:pt x="1099807" y="549719"/>
                  </a:lnTo>
                  <a:lnTo>
                    <a:pt x="1097690" y="597794"/>
                  </a:lnTo>
                  <a:lnTo>
                    <a:pt x="1091392" y="645349"/>
                  </a:lnTo>
                  <a:lnTo>
                    <a:pt x="1080995" y="692103"/>
                  </a:lnTo>
                  <a:lnTo>
                    <a:pt x="1066578" y="737778"/>
                  </a:lnTo>
                  <a:lnTo>
                    <a:pt x="1048222" y="782091"/>
                  </a:lnTo>
                  <a:lnTo>
                    <a:pt x="1026007" y="824763"/>
                  </a:lnTo>
                  <a:lnTo>
                    <a:pt x="1000147" y="865322"/>
                  </a:lnTo>
                  <a:lnTo>
                    <a:pt x="970948" y="903339"/>
                  </a:lnTo>
                  <a:lnTo>
                    <a:pt x="938610" y="938615"/>
                  </a:lnTo>
                  <a:lnTo>
                    <a:pt x="903334" y="970951"/>
                  </a:lnTo>
                  <a:lnTo>
                    <a:pt x="865318" y="1000148"/>
                  </a:lnTo>
                  <a:lnTo>
                    <a:pt x="824763" y="1026007"/>
                  </a:lnTo>
                  <a:lnTo>
                    <a:pt x="782113" y="1048222"/>
                  </a:lnTo>
                  <a:lnTo>
                    <a:pt x="737865" y="1066578"/>
                  </a:lnTo>
                  <a:lnTo>
                    <a:pt x="692278" y="1080995"/>
                  </a:lnTo>
                  <a:lnTo>
                    <a:pt x="645613" y="1091392"/>
                  </a:lnTo>
                  <a:lnTo>
                    <a:pt x="598129" y="1097690"/>
                  </a:lnTo>
                  <a:lnTo>
                    <a:pt x="550087" y="1099807"/>
                  </a:lnTo>
                  <a:lnTo>
                    <a:pt x="501885" y="1097690"/>
                  </a:lnTo>
                  <a:lnTo>
                    <a:pt x="454294" y="1091392"/>
                  </a:lnTo>
                  <a:lnTo>
                    <a:pt x="407565" y="1080995"/>
                  </a:lnTo>
                  <a:lnTo>
                    <a:pt x="361947" y="1066578"/>
                  </a:lnTo>
                  <a:lnTo>
                    <a:pt x="317690" y="1048222"/>
                  </a:lnTo>
                  <a:lnTo>
                    <a:pt x="275043" y="1026007"/>
                  </a:lnTo>
                  <a:lnTo>
                    <a:pt x="234484" y="1000148"/>
                  </a:lnTo>
                  <a:lnTo>
                    <a:pt x="196467" y="970951"/>
                  </a:lnTo>
                  <a:lnTo>
                    <a:pt x="161191" y="938615"/>
                  </a:lnTo>
                  <a:lnTo>
                    <a:pt x="128855" y="903339"/>
                  </a:lnTo>
                  <a:lnTo>
                    <a:pt x="99658" y="865322"/>
                  </a:lnTo>
                  <a:lnTo>
                    <a:pt x="73799" y="824763"/>
                  </a:lnTo>
                  <a:lnTo>
                    <a:pt x="51584" y="782091"/>
                  </a:lnTo>
                  <a:lnTo>
                    <a:pt x="33228" y="737778"/>
                  </a:lnTo>
                  <a:lnTo>
                    <a:pt x="18811" y="692103"/>
                  </a:lnTo>
                  <a:lnTo>
                    <a:pt x="8414" y="645349"/>
                  </a:lnTo>
                  <a:lnTo>
                    <a:pt x="2117" y="597794"/>
                  </a:lnTo>
                  <a:lnTo>
                    <a:pt x="0" y="549719"/>
                  </a:lnTo>
                  <a:close/>
                </a:path>
              </a:pathLst>
            </a:custGeom>
            <a:ln w="3175">
              <a:solidFill>
                <a:srgbClr val="FFFFFF"/>
              </a:solidFill>
            </a:ln>
          </p:spPr>
          <p:txBody>
            <a:bodyPr wrap="square" lIns="0" tIns="0" rIns="0" bIns="0" rtlCol="0"/>
            <a:lstStyle/>
            <a:p>
              <a:endParaRPr/>
            </a:p>
          </p:txBody>
        </p:sp>
      </p:grpSp>
      <p:sp>
        <p:nvSpPr>
          <p:cNvPr id="9" name="object 9"/>
          <p:cNvSpPr txBox="1">
            <a:spLocks noGrp="1"/>
          </p:cNvSpPr>
          <p:nvPr>
            <p:ph type="title"/>
          </p:nvPr>
        </p:nvSpPr>
        <p:spPr>
          <a:xfrm>
            <a:off x="729615" y="877227"/>
            <a:ext cx="3466465" cy="836930"/>
          </a:xfrm>
          <a:prstGeom prst="rect">
            <a:avLst/>
          </a:prstGeom>
        </p:spPr>
        <p:txBody>
          <a:bodyPr vert="horz" wrap="square" lIns="0" tIns="61594" rIns="0" bIns="0" rtlCol="0">
            <a:spAutoFit/>
          </a:bodyPr>
          <a:lstStyle/>
          <a:p>
            <a:pPr marL="12700" marR="5080">
              <a:lnSpc>
                <a:spcPts val="3020"/>
              </a:lnSpc>
              <a:spcBef>
                <a:spcPts val="484"/>
              </a:spcBef>
            </a:pPr>
            <a:r>
              <a:rPr sz="2800">
                <a:solidFill>
                  <a:srgbClr val="005477"/>
                </a:solidFill>
              </a:rPr>
              <a:t>LIMITED</a:t>
            </a:r>
            <a:r>
              <a:rPr sz="2800" spc="-120">
                <a:solidFill>
                  <a:srgbClr val="005477"/>
                </a:solidFill>
              </a:rPr>
              <a:t> </a:t>
            </a:r>
            <a:r>
              <a:rPr sz="2800" spc="-10">
                <a:solidFill>
                  <a:srgbClr val="005477"/>
                </a:solidFill>
              </a:rPr>
              <a:t>ENGLISH PROFICIENCY</a:t>
            </a:r>
            <a:r>
              <a:rPr sz="2800" spc="-114">
                <a:solidFill>
                  <a:srgbClr val="005477"/>
                </a:solidFill>
              </a:rPr>
              <a:t> </a:t>
            </a:r>
            <a:r>
              <a:rPr sz="2800" spc="-10">
                <a:solidFill>
                  <a:srgbClr val="005477"/>
                </a:solidFill>
              </a:rPr>
              <a:t>(LEP)</a:t>
            </a:r>
            <a:endParaRPr sz="2800"/>
          </a:p>
        </p:txBody>
      </p:sp>
      <p:sp>
        <p:nvSpPr>
          <p:cNvPr id="10" name="object 10"/>
          <p:cNvSpPr txBox="1"/>
          <p:nvPr/>
        </p:nvSpPr>
        <p:spPr>
          <a:xfrm>
            <a:off x="729615" y="4459223"/>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p:txBody>
      </p:sp>
      <p:sp>
        <p:nvSpPr>
          <p:cNvPr id="11" name="object 11"/>
          <p:cNvSpPr txBox="1"/>
          <p:nvPr/>
        </p:nvSpPr>
        <p:spPr>
          <a:xfrm>
            <a:off x="729615" y="2041106"/>
            <a:ext cx="4279900" cy="3809365"/>
          </a:xfrm>
          <a:prstGeom prst="rect">
            <a:avLst/>
          </a:prstGeom>
        </p:spPr>
        <p:txBody>
          <a:bodyPr vert="horz" wrap="square" lIns="0" tIns="53975" rIns="0" bIns="0" rtlCol="0">
            <a:spAutoFit/>
          </a:bodyPr>
          <a:lstStyle/>
          <a:p>
            <a:pPr marL="355600" marR="5080" indent="-343535">
              <a:lnSpc>
                <a:spcPts val="2590"/>
              </a:lnSpc>
              <a:spcBef>
                <a:spcPts val="425"/>
              </a:spcBef>
              <a:buChar char="•"/>
              <a:tabLst>
                <a:tab pos="355600" algn="l"/>
              </a:tabLst>
            </a:pPr>
            <a:r>
              <a:rPr sz="2400">
                <a:latin typeface="Arial"/>
                <a:cs typeface="Arial"/>
              </a:rPr>
              <a:t>Persons</a:t>
            </a:r>
            <a:r>
              <a:rPr sz="2400" spc="-55">
                <a:latin typeface="Arial"/>
                <a:cs typeface="Arial"/>
              </a:rPr>
              <a:t> </a:t>
            </a:r>
            <a:r>
              <a:rPr sz="2400">
                <a:latin typeface="Arial"/>
                <a:cs typeface="Arial"/>
              </a:rPr>
              <a:t>with</a:t>
            </a:r>
            <a:r>
              <a:rPr sz="2400" spc="-50">
                <a:latin typeface="Arial"/>
                <a:cs typeface="Arial"/>
              </a:rPr>
              <a:t> </a:t>
            </a:r>
            <a:r>
              <a:rPr sz="2400">
                <a:latin typeface="Arial"/>
                <a:cs typeface="Arial"/>
              </a:rPr>
              <a:t>LEP</a:t>
            </a:r>
            <a:r>
              <a:rPr sz="2400" spc="-90">
                <a:latin typeface="Arial"/>
                <a:cs typeface="Arial"/>
              </a:rPr>
              <a:t> </a:t>
            </a:r>
            <a:r>
              <a:rPr sz="2400">
                <a:latin typeface="Arial"/>
                <a:cs typeface="Arial"/>
              </a:rPr>
              <a:t>are</a:t>
            </a:r>
            <a:r>
              <a:rPr sz="2400" spc="-50">
                <a:latin typeface="Arial"/>
                <a:cs typeface="Arial"/>
              </a:rPr>
              <a:t> </a:t>
            </a:r>
            <a:r>
              <a:rPr sz="2400" spc="-10">
                <a:latin typeface="Arial"/>
                <a:cs typeface="Arial"/>
              </a:rPr>
              <a:t>those </a:t>
            </a:r>
            <a:r>
              <a:rPr sz="2400">
                <a:latin typeface="Arial"/>
                <a:cs typeface="Arial"/>
              </a:rPr>
              <a:t>do</a:t>
            </a:r>
            <a:r>
              <a:rPr sz="2400" spc="-55">
                <a:latin typeface="Arial"/>
                <a:cs typeface="Arial"/>
              </a:rPr>
              <a:t> </a:t>
            </a:r>
            <a:r>
              <a:rPr sz="2400">
                <a:latin typeface="Arial"/>
                <a:cs typeface="Arial"/>
              </a:rPr>
              <a:t>not</a:t>
            </a:r>
            <a:r>
              <a:rPr sz="2400" spc="-45">
                <a:latin typeface="Arial"/>
                <a:cs typeface="Arial"/>
              </a:rPr>
              <a:t> </a:t>
            </a:r>
            <a:r>
              <a:rPr sz="2400">
                <a:latin typeface="Arial"/>
                <a:cs typeface="Arial"/>
              </a:rPr>
              <a:t>speak</a:t>
            </a:r>
            <a:r>
              <a:rPr sz="2400" spc="-50">
                <a:latin typeface="Arial"/>
                <a:cs typeface="Arial"/>
              </a:rPr>
              <a:t> </a:t>
            </a:r>
            <a:r>
              <a:rPr sz="2400">
                <a:latin typeface="Arial"/>
                <a:cs typeface="Arial"/>
              </a:rPr>
              <a:t>English</a:t>
            </a:r>
            <a:r>
              <a:rPr sz="2400" spc="-55">
                <a:latin typeface="Arial"/>
                <a:cs typeface="Arial"/>
              </a:rPr>
              <a:t> </a:t>
            </a:r>
            <a:r>
              <a:rPr sz="2400">
                <a:latin typeface="Arial"/>
                <a:cs typeface="Arial"/>
              </a:rPr>
              <a:t>as</a:t>
            </a:r>
            <a:r>
              <a:rPr sz="2400" spc="-50">
                <a:latin typeface="Arial"/>
                <a:cs typeface="Arial"/>
              </a:rPr>
              <a:t> </a:t>
            </a:r>
            <a:r>
              <a:rPr sz="2400" spc="-10">
                <a:latin typeface="Arial"/>
                <a:cs typeface="Arial"/>
              </a:rPr>
              <a:t>their </a:t>
            </a:r>
            <a:r>
              <a:rPr sz="2400">
                <a:latin typeface="Arial"/>
                <a:cs typeface="Arial"/>
              </a:rPr>
              <a:t>primary</a:t>
            </a:r>
            <a:r>
              <a:rPr sz="2400" spc="-100">
                <a:latin typeface="Arial"/>
                <a:cs typeface="Arial"/>
              </a:rPr>
              <a:t> </a:t>
            </a:r>
            <a:r>
              <a:rPr sz="2400">
                <a:latin typeface="Arial"/>
                <a:cs typeface="Arial"/>
              </a:rPr>
              <a:t>language</a:t>
            </a:r>
            <a:r>
              <a:rPr sz="2400" spc="-100">
                <a:latin typeface="Arial"/>
                <a:cs typeface="Arial"/>
              </a:rPr>
              <a:t> </a:t>
            </a:r>
            <a:r>
              <a:rPr sz="2400">
                <a:latin typeface="Arial"/>
                <a:cs typeface="Arial"/>
              </a:rPr>
              <a:t>and</a:t>
            </a:r>
            <a:r>
              <a:rPr sz="2400" spc="-95">
                <a:latin typeface="Arial"/>
                <a:cs typeface="Arial"/>
              </a:rPr>
              <a:t> </a:t>
            </a:r>
            <a:r>
              <a:rPr sz="2400" spc="-25">
                <a:latin typeface="Arial"/>
                <a:cs typeface="Arial"/>
              </a:rPr>
              <a:t>who </a:t>
            </a:r>
            <a:r>
              <a:rPr sz="2400">
                <a:latin typeface="Arial"/>
                <a:cs typeface="Arial"/>
              </a:rPr>
              <a:t>have</a:t>
            </a:r>
            <a:r>
              <a:rPr sz="2400" spc="-55">
                <a:latin typeface="Arial"/>
                <a:cs typeface="Arial"/>
              </a:rPr>
              <a:t> </a:t>
            </a:r>
            <a:r>
              <a:rPr sz="2400">
                <a:latin typeface="Arial"/>
                <a:cs typeface="Arial"/>
              </a:rPr>
              <a:t>a</a:t>
            </a:r>
            <a:r>
              <a:rPr sz="2400" spc="-55">
                <a:latin typeface="Arial"/>
                <a:cs typeface="Arial"/>
              </a:rPr>
              <a:t> </a:t>
            </a:r>
            <a:r>
              <a:rPr sz="2400">
                <a:latin typeface="Arial"/>
                <a:cs typeface="Arial"/>
              </a:rPr>
              <a:t>limited</a:t>
            </a:r>
            <a:r>
              <a:rPr sz="2400" spc="-55">
                <a:latin typeface="Arial"/>
                <a:cs typeface="Arial"/>
              </a:rPr>
              <a:t> </a:t>
            </a:r>
            <a:r>
              <a:rPr sz="2400">
                <a:latin typeface="Arial"/>
                <a:cs typeface="Arial"/>
              </a:rPr>
              <a:t>ability</a:t>
            </a:r>
            <a:r>
              <a:rPr sz="2400" spc="-55">
                <a:latin typeface="Arial"/>
                <a:cs typeface="Arial"/>
              </a:rPr>
              <a:t> </a:t>
            </a:r>
            <a:r>
              <a:rPr sz="2400">
                <a:latin typeface="Arial"/>
                <a:cs typeface="Arial"/>
              </a:rPr>
              <a:t>to</a:t>
            </a:r>
            <a:r>
              <a:rPr sz="2400" spc="-50">
                <a:latin typeface="Arial"/>
                <a:cs typeface="Arial"/>
              </a:rPr>
              <a:t> </a:t>
            </a:r>
            <a:r>
              <a:rPr sz="2400" spc="-10">
                <a:latin typeface="Arial"/>
                <a:cs typeface="Arial"/>
              </a:rPr>
              <a:t>read, </a:t>
            </a:r>
            <a:r>
              <a:rPr sz="2400">
                <a:latin typeface="Arial"/>
                <a:cs typeface="Arial"/>
              </a:rPr>
              <a:t>speak,</a:t>
            </a:r>
            <a:r>
              <a:rPr sz="2400" spc="-55">
                <a:latin typeface="Arial"/>
                <a:cs typeface="Arial"/>
              </a:rPr>
              <a:t> </a:t>
            </a:r>
            <a:r>
              <a:rPr sz="2400">
                <a:latin typeface="Arial"/>
                <a:cs typeface="Arial"/>
              </a:rPr>
              <a:t>write</a:t>
            </a:r>
            <a:r>
              <a:rPr sz="2400" spc="-55">
                <a:latin typeface="Arial"/>
                <a:cs typeface="Arial"/>
              </a:rPr>
              <a:t> </a:t>
            </a:r>
            <a:r>
              <a:rPr sz="2400">
                <a:latin typeface="Arial"/>
                <a:cs typeface="Arial"/>
              </a:rPr>
              <a:t>or</a:t>
            </a:r>
            <a:r>
              <a:rPr sz="2400" spc="-50">
                <a:latin typeface="Arial"/>
                <a:cs typeface="Arial"/>
              </a:rPr>
              <a:t> </a:t>
            </a:r>
            <a:r>
              <a:rPr sz="2400" spc="-10">
                <a:latin typeface="Arial"/>
                <a:cs typeface="Arial"/>
              </a:rPr>
              <a:t>understand </a:t>
            </a:r>
            <a:r>
              <a:rPr sz="2400">
                <a:latin typeface="Arial"/>
                <a:cs typeface="Arial"/>
              </a:rPr>
              <a:t>English</a:t>
            </a:r>
            <a:r>
              <a:rPr sz="2400" spc="-85">
                <a:latin typeface="Arial"/>
                <a:cs typeface="Arial"/>
              </a:rPr>
              <a:t> </a:t>
            </a:r>
            <a:r>
              <a:rPr sz="2400">
                <a:latin typeface="Arial"/>
                <a:cs typeface="Arial"/>
              </a:rPr>
              <a:t>because</a:t>
            </a:r>
            <a:r>
              <a:rPr sz="2400" spc="-80">
                <a:latin typeface="Arial"/>
                <a:cs typeface="Arial"/>
              </a:rPr>
              <a:t> </a:t>
            </a:r>
            <a:r>
              <a:rPr sz="2400">
                <a:latin typeface="Arial"/>
                <a:cs typeface="Arial"/>
              </a:rPr>
              <a:t>of</a:t>
            </a:r>
            <a:r>
              <a:rPr sz="2400" spc="-80">
                <a:latin typeface="Arial"/>
                <a:cs typeface="Arial"/>
              </a:rPr>
              <a:t> </a:t>
            </a:r>
            <a:r>
              <a:rPr sz="2400" spc="-20">
                <a:latin typeface="Arial"/>
                <a:cs typeface="Arial"/>
              </a:rPr>
              <a:t>their </a:t>
            </a:r>
            <a:r>
              <a:rPr sz="2400">
                <a:latin typeface="Arial"/>
                <a:cs typeface="Arial"/>
              </a:rPr>
              <a:t>national</a:t>
            </a:r>
            <a:r>
              <a:rPr sz="2400" spc="-120">
                <a:latin typeface="Arial"/>
                <a:cs typeface="Arial"/>
              </a:rPr>
              <a:t> </a:t>
            </a:r>
            <a:r>
              <a:rPr sz="2400" spc="-10">
                <a:latin typeface="Arial"/>
                <a:cs typeface="Arial"/>
              </a:rPr>
              <a:t>origin.</a:t>
            </a:r>
            <a:endParaRPr sz="2400">
              <a:latin typeface="Arial"/>
              <a:cs typeface="Arial"/>
            </a:endParaRPr>
          </a:p>
          <a:p>
            <a:pPr marL="355600" marR="173355">
              <a:lnSpc>
                <a:spcPts val="2590"/>
              </a:lnSpc>
              <a:spcBef>
                <a:spcPts val="1010"/>
              </a:spcBef>
            </a:pPr>
            <a:r>
              <a:rPr sz="2400" spc="-10">
                <a:latin typeface="Arial"/>
                <a:cs typeface="Arial"/>
              </a:rPr>
              <a:t>Responsibility</a:t>
            </a:r>
            <a:r>
              <a:rPr sz="2400" spc="-45">
                <a:latin typeface="Arial"/>
                <a:cs typeface="Arial"/>
              </a:rPr>
              <a:t> </a:t>
            </a:r>
            <a:r>
              <a:rPr sz="2400">
                <a:latin typeface="Arial"/>
                <a:cs typeface="Arial"/>
              </a:rPr>
              <a:t>to</a:t>
            </a:r>
            <a:r>
              <a:rPr sz="2400" spc="-40">
                <a:latin typeface="Arial"/>
                <a:cs typeface="Arial"/>
              </a:rPr>
              <a:t> </a:t>
            </a:r>
            <a:r>
              <a:rPr sz="2400" spc="-20">
                <a:latin typeface="Arial"/>
                <a:cs typeface="Arial"/>
              </a:rPr>
              <a:t>take </a:t>
            </a:r>
            <a:r>
              <a:rPr sz="2400" spc="-10">
                <a:latin typeface="Arial"/>
                <a:cs typeface="Arial"/>
              </a:rPr>
              <a:t>reasonable</a:t>
            </a:r>
            <a:r>
              <a:rPr sz="2400" spc="-45">
                <a:latin typeface="Arial"/>
                <a:cs typeface="Arial"/>
              </a:rPr>
              <a:t> </a:t>
            </a:r>
            <a:r>
              <a:rPr sz="2400">
                <a:latin typeface="Arial"/>
                <a:cs typeface="Arial"/>
              </a:rPr>
              <a:t>steps</a:t>
            </a:r>
            <a:r>
              <a:rPr sz="2400" spc="-40">
                <a:latin typeface="Arial"/>
                <a:cs typeface="Arial"/>
              </a:rPr>
              <a:t> </a:t>
            </a:r>
            <a:r>
              <a:rPr sz="2400">
                <a:latin typeface="Arial"/>
                <a:cs typeface="Arial"/>
              </a:rPr>
              <a:t>to</a:t>
            </a:r>
            <a:r>
              <a:rPr sz="2400" spc="-40">
                <a:latin typeface="Arial"/>
                <a:cs typeface="Arial"/>
              </a:rPr>
              <a:t> </a:t>
            </a:r>
            <a:r>
              <a:rPr sz="2400" spc="-10">
                <a:latin typeface="Arial"/>
                <a:cs typeface="Arial"/>
              </a:rPr>
              <a:t>ensure “meaningful”</a:t>
            </a:r>
            <a:r>
              <a:rPr sz="2400" spc="-50">
                <a:latin typeface="Arial"/>
                <a:cs typeface="Arial"/>
              </a:rPr>
              <a:t> </a:t>
            </a:r>
            <a:r>
              <a:rPr sz="2400">
                <a:latin typeface="Arial"/>
                <a:cs typeface="Arial"/>
              </a:rPr>
              <a:t>access</a:t>
            </a:r>
            <a:r>
              <a:rPr sz="2400" spc="-40">
                <a:latin typeface="Arial"/>
                <a:cs typeface="Arial"/>
              </a:rPr>
              <a:t> </a:t>
            </a:r>
            <a:r>
              <a:rPr sz="2400">
                <a:latin typeface="Arial"/>
                <a:cs typeface="Arial"/>
              </a:rPr>
              <a:t>to</a:t>
            </a:r>
            <a:r>
              <a:rPr sz="2400" spc="-50">
                <a:latin typeface="Arial"/>
                <a:cs typeface="Arial"/>
              </a:rPr>
              <a:t> </a:t>
            </a:r>
            <a:r>
              <a:rPr sz="2400" spc="-10">
                <a:latin typeface="Arial"/>
                <a:cs typeface="Arial"/>
              </a:rPr>
              <a:t>their </a:t>
            </a:r>
            <a:r>
              <a:rPr sz="2400">
                <a:latin typeface="Arial"/>
                <a:cs typeface="Arial"/>
              </a:rPr>
              <a:t>programs</a:t>
            </a:r>
            <a:r>
              <a:rPr sz="2400" spc="-85">
                <a:latin typeface="Arial"/>
                <a:cs typeface="Arial"/>
              </a:rPr>
              <a:t> </a:t>
            </a:r>
            <a:r>
              <a:rPr sz="2400">
                <a:latin typeface="Arial"/>
                <a:cs typeface="Arial"/>
              </a:rPr>
              <a:t>and</a:t>
            </a:r>
            <a:r>
              <a:rPr sz="2400" spc="-80">
                <a:latin typeface="Arial"/>
                <a:cs typeface="Arial"/>
              </a:rPr>
              <a:t> </a:t>
            </a:r>
            <a:r>
              <a:rPr sz="2400" spc="-10">
                <a:latin typeface="Arial"/>
                <a:cs typeface="Arial"/>
              </a:rPr>
              <a:t>activities.</a:t>
            </a:r>
            <a:endParaRPr sz="2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sp>
        <p:nvSpPr>
          <p:cNvPr id="3" name="object 3"/>
          <p:cNvSpPr txBox="1">
            <a:spLocks noGrp="1"/>
          </p:cNvSpPr>
          <p:nvPr>
            <p:ph type="title"/>
          </p:nvPr>
        </p:nvSpPr>
        <p:spPr>
          <a:xfrm>
            <a:off x="2574264" y="2151305"/>
            <a:ext cx="6872605" cy="1261745"/>
          </a:xfrm>
          <a:prstGeom prst="rect">
            <a:avLst/>
          </a:prstGeom>
        </p:spPr>
        <p:txBody>
          <a:bodyPr vert="horz" wrap="square" lIns="0" tIns="175260" rIns="0" bIns="0" rtlCol="0">
            <a:spAutoFit/>
          </a:bodyPr>
          <a:lstStyle/>
          <a:p>
            <a:pPr marL="12700">
              <a:lnSpc>
                <a:spcPct val="100000"/>
              </a:lnSpc>
              <a:spcBef>
                <a:spcPts val="1380"/>
              </a:spcBef>
            </a:pPr>
            <a:r>
              <a:rPr sz="4000" b="0">
                <a:latin typeface="Arial Black"/>
                <a:cs typeface="Arial Black"/>
              </a:rPr>
              <a:t>CIVIL</a:t>
            </a:r>
            <a:r>
              <a:rPr sz="4000" b="0" spc="-160">
                <a:latin typeface="Arial Black"/>
                <a:cs typeface="Arial Black"/>
              </a:rPr>
              <a:t> </a:t>
            </a:r>
            <a:r>
              <a:rPr sz="4000" b="0">
                <a:latin typeface="Arial Black"/>
                <a:cs typeface="Arial Black"/>
              </a:rPr>
              <a:t>RIGHTS</a:t>
            </a:r>
            <a:r>
              <a:rPr sz="4000" b="0" spc="-155">
                <a:latin typeface="Arial Black"/>
                <a:cs typeface="Arial Black"/>
              </a:rPr>
              <a:t> </a:t>
            </a:r>
            <a:r>
              <a:rPr sz="4000" b="0" spc="-10">
                <a:latin typeface="Arial Black"/>
                <a:cs typeface="Arial Black"/>
              </a:rPr>
              <a:t>TRAINING</a:t>
            </a:r>
            <a:endParaRPr sz="4000">
              <a:latin typeface="Arial Black"/>
              <a:cs typeface="Arial Black"/>
            </a:endParaRPr>
          </a:p>
          <a:p>
            <a:pPr marL="794385">
              <a:lnSpc>
                <a:spcPct val="100000"/>
              </a:lnSpc>
              <a:spcBef>
                <a:spcPts val="775"/>
              </a:spcBef>
            </a:pPr>
            <a:r>
              <a:rPr sz="2400"/>
              <a:t>FOR</a:t>
            </a:r>
            <a:r>
              <a:rPr sz="2400" spc="-55"/>
              <a:t> </a:t>
            </a:r>
            <a:r>
              <a:rPr sz="2400" spc="-10"/>
              <a:t>TEFAP</a:t>
            </a:r>
            <a:r>
              <a:rPr sz="2400" spc="-85"/>
              <a:t> </a:t>
            </a:r>
            <a:r>
              <a:rPr sz="2400"/>
              <a:t>&amp;</a:t>
            </a:r>
            <a:r>
              <a:rPr sz="2400" spc="-50"/>
              <a:t> </a:t>
            </a:r>
            <a:r>
              <a:rPr sz="2400"/>
              <a:t>CSFP</a:t>
            </a:r>
            <a:r>
              <a:rPr sz="2400" spc="-85"/>
              <a:t> </a:t>
            </a:r>
            <a:r>
              <a:rPr sz="2400" spc="-10"/>
              <a:t>SUBRECIPIENTS</a:t>
            </a:r>
            <a:endParaRPr sz="2400"/>
          </a:p>
        </p:txBody>
      </p:sp>
      <p:sp>
        <p:nvSpPr>
          <p:cNvPr id="5" name="object 5"/>
          <p:cNvSpPr txBox="1"/>
          <p:nvPr/>
        </p:nvSpPr>
        <p:spPr>
          <a:xfrm>
            <a:off x="1762455" y="5707697"/>
            <a:ext cx="2772410" cy="627380"/>
          </a:xfrm>
          <a:prstGeom prst="rect">
            <a:avLst/>
          </a:prstGeom>
        </p:spPr>
        <p:txBody>
          <a:bodyPr vert="horz" wrap="square" lIns="0" tIns="12700" rIns="0" bIns="0" rtlCol="0">
            <a:spAutoFit/>
          </a:bodyPr>
          <a:lstStyle/>
          <a:p>
            <a:pPr marL="12700" marR="321945">
              <a:lnSpc>
                <a:spcPct val="100000"/>
              </a:lnSpc>
              <a:spcBef>
                <a:spcPts val="100"/>
              </a:spcBef>
            </a:pPr>
            <a:r>
              <a:rPr sz="1200" b="1">
                <a:latin typeface="Arial"/>
                <a:cs typeface="Arial"/>
              </a:rPr>
              <a:t>Florida</a:t>
            </a:r>
            <a:r>
              <a:rPr sz="1200" b="1" spc="-35">
                <a:latin typeface="Arial"/>
                <a:cs typeface="Arial"/>
              </a:rPr>
              <a:t> </a:t>
            </a:r>
            <a:r>
              <a:rPr sz="1200" b="1">
                <a:latin typeface="Arial"/>
                <a:cs typeface="Arial"/>
              </a:rPr>
              <a:t>Department</a:t>
            </a:r>
            <a:r>
              <a:rPr sz="1200" b="1" spc="-40">
                <a:latin typeface="Arial"/>
                <a:cs typeface="Arial"/>
              </a:rPr>
              <a:t> </a:t>
            </a:r>
            <a:r>
              <a:rPr sz="1200" b="1">
                <a:latin typeface="Arial"/>
                <a:cs typeface="Arial"/>
              </a:rPr>
              <a:t>of</a:t>
            </a:r>
            <a:r>
              <a:rPr sz="1200" b="1" spc="-75">
                <a:latin typeface="Arial"/>
                <a:cs typeface="Arial"/>
              </a:rPr>
              <a:t> </a:t>
            </a:r>
            <a:r>
              <a:rPr sz="1200" b="1" spc="-10">
                <a:latin typeface="Arial"/>
                <a:cs typeface="Arial"/>
              </a:rPr>
              <a:t>Agriculture </a:t>
            </a:r>
            <a:r>
              <a:rPr sz="1200" b="1">
                <a:latin typeface="Arial"/>
                <a:cs typeface="Arial"/>
              </a:rPr>
              <a:t>and</a:t>
            </a:r>
            <a:r>
              <a:rPr sz="1200" b="1" spc="-35">
                <a:latin typeface="Arial"/>
                <a:cs typeface="Arial"/>
              </a:rPr>
              <a:t> </a:t>
            </a:r>
            <a:r>
              <a:rPr sz="1200" b="1">
                <a:latin typeface="Arial"/>
                <a:cs typeface="Arial"/>
              </a:rPr>
              <a:t>Consumer</a:t>
            </a:r>
            <a:r>
              <a:rPr sz="1200" b="1" spc="-30">
                <a:latin typeface="Arial"/>
                <a:cs typeface="Arial"/>
              </a:rPr>
              <a:t> </a:t>
            </a:r>
            <a:r>
              <a:rPr sz="1200" b="1" spc="-10">
                <a:latin typeface="Arial"/>
                <a:cs typeface="Arial"/>
              </a:rPr>
              <a:t>Services</a:t>
            </a:r>
            <a:endParaRPr sz="1200">
              <a:latin typeface="Arial"/>
              <a:cs typeface="Arial"/>
            </a:endParaRPr>
          </a:p>
          <a:p>
            <a:pPr marL="12700">
              <a:lnSpc>
                <a:spcPct val="100000"/>
              </a:lnSpc>
              <a:spcBef>
                <a:spcPts val="600"/>
              </a:spcBef>
            </a:pPr>
            <a:r>
              <a:rPr sz="1050" i="1">
                <a:latin typeface="Arial"/>
                <a:cs typeface="Arial"/>
              </a:rPr>
              <a:t>This</a:t>
            </a:r>
            <a:r>
              <a:rPr sz="1050" i="1" spc="-30">
                <a:latin typeface="Arial"/>
                <a:cs typeface="Arial"/>
              </a:rPr>
              <a:t> </a:t>
            </a:r>
            <a:r>
              <a:rPr sz="1050" i="1" spc="-10">
                <a:latin typeface="Arial"/>
                <a:cs typeface="Arial"/>
              </a:rPr>
              <a:t>institution</a:t>
            </a:r>
            <a:r>
              <a:rPr sz="1050" i="1" spc="-35">
                <a:latin typeface="Arial"/>
                <a:cs typeface="Arial"/>
              </a:rPr>
              <a:t> </a:t>
            </a:r>
            <a:r>
              <a:rPr sz="1050" i="1">
                <a:latin typeface="Arial"/>
                <a:cs typeface="Arial"/>
              </a:rPr>
              <a:t>is</a:t>
            </a:r>
            <a:r>
              <a:rPr sz="1050" i="1" spc="-25">
                <a:latin typeface="Arial"/>
                <a:cs typeface="Arial"/>
              </a:rPr>
              <a:t> </a:t>
            </a:r>
            <a:r>
              <a:rPr sz="1050" i="1">
                <a:latin typeface="Arial"/>
                <a:cs typeface="Arial"/>
              </a:rPr>
              <a:t>an</a:t>
            </a:r>
            <a:r>
              <a:rPr sz="1050" i="1" spc="-40">
                <a:latin typeface="Arial"/>
                <a:cs typeface="Arial"/>
              </a:rPr>
              <a:t> </a:t>
            </a:r>
            <a:r>
              <a:rPr sz="1050" i="1" spc="-10">
                <a:latin typeface="Arial"/>
                <a:cs typeface="Arial"/>
              </a:rPr>
              <a:t>equal</a:t>
            </a:r>
            <a:r>
              <a:rPr sz="1050" i="1" spc="-30">
                <a:latin typeface="Arial"/>
                <a:cs typeface="Arial"/>
              </a:rPr>
              <a:t> </a:t>
            </a:r>
            <a:r>
              <a:rPr sz="1050" i="1" spc="-10">
                <a:latin typeface="Arial"/>
                <a:cs typeface="Arial"/>
              </a:rPr>
              <a:t>opportunity</a:t>
            </a:r>
            <a:r>
              <a:rPr sz="1050" i="1" spc="-25">
                <a:latin typeface="Arial"/>
                <a:cs typeface="Arial"/>
              </a:rPr>
              <a:t> </a:t>
            </a:r>
            <a:r>
              <a:rPr sz="1050" i="1" spc="-10">
                <a:latin typeface="Arial"/>
                <a:cs typeface="Arial"/>
              </a:rPr>
              <a:t>provider.</a:t>
            </a:r>
            <a:endParaRPr sz="1050">
              <a:latin typeface="Arial"/>
              <a:cs typeface="Arial"/>
            </a:endParaRPr>
          </a:p>
        </p:txBody>
      </p:sp>
      <p:pic>
        <p:nvPicPr>
          <p:cNvPr id="6" name="object 6"/>
          <p:cNvPicPr/>
          <p:nvPr/>
        </p:nvPicPr>
        <p:blipFill>
          <a:blip r:embed="rId2" cstate="print"/>
          <a:stretch>
            <a:fillRect/>
          </a:stretch>
        </p:blipFill>
        <p:spPr>
          <a:xfrm>
            <a:off x="521995" y="5546521"/>
            <a:ext cx="836637" cy="836637"/>
          </a:xfrm>
          <a:prstGeom prst="rect">
            <a:avLst/>
          </a:prstGeom>
        </p:spPr>
      </p:pic>
      <p:sp>
        <p:nvSpPr>
          <p:cNvPr id="7" name="object 7"/>
          <p:cNvSpPr/>
          <p:nvPr/>
        </p:nvSpPr>
        <p:spPr>
          <a:xfrm>
            <a:off x="1566722" y="5630405"/>
            <a:ext cx="0" cy="753110"/>
          </a:xfrm>
          <a:custGeom>
            <a:avLst/>
            <a:gdLst/>
            <a:ahLst/>
            <a:cxnLst/>
            <a:rect l="l" t="t" r="r" b="b"/>
            <a:pathLst>
              <a:path h="753110">
                <a:moveTo>
                  <a:pt x="0" y="0"/>
                </a:moveTo>
                <a:lnTo>
                  <a:pt x="0" y="753110"/>
                </a:lnTo>
              </a:path>
            </a:pathLst>
          </a:custGeom>
          <a:ln w="19079">
            <a:solidFill>
              <a:srgbClr val="004178"/>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3" cstate="print"/>
            <a:stretch>
              <a:fillRect/>
            </a:stretch>
          </p:blipFill>
          <p:spPr>
            <a:xfrm>
              <a:off x="10811878" y="5628957"/>
              <a:ext cx="1099438" cy="1099439"/>
            </a:xfrm>
            <a:prstGeom prst="rect">
              <a:avLst/>
            </a:prstGeom>
          </p:spPr>
        </p:pic>
      </p:grpSp>
      <p:sp>
        <p:nvSpPr>
          <p:cNvPr id="5" name="object 5"/>
          <p:cNvSpPr txBox="1"/>
          <p:nvPr/>
        </p:nvSpPr>
        <p:spPr>
          <a:xfrm>
            <a:off x="1261338" y="2969539"/>
            <a:ext cx="9556750" cy="2785110"/>
          </a:xfrm>
          <a:prstGeom prst="rect">
            <a:avLst/>
          </a:prstGeom>
        </p:spPr>
        <p:txBody>
          <a:bodyPr vert="horz" wrap="square" lIns="0" tIns="53975" rIns="0" bIns="0" rtlCol="0">
            <a:spAutoFit/>
          </a:bodyPr>
          <a:lstStyle/>
          <a:p>
            <a:pPr marL="12700" marR="5080">
              <a:lnSpc>
                <a:spcPts val="2590"/>
              </a:lnSpc>
              <a:spcBef>
                <a:spcPts val="425"/>
              </a:spcBef>
            </a:pPr>
            <a:r>
              <a:rPr sz="2400">
                <a:latin typeface="Arial"/>
                <a:cs typeface="Arial"/>
              </a:rPr>
              <a:t>Level</a:t>
            </a:r>
            <a:r>
              <a:rPr sz="2400" spc="-80">
                <a:latin typeface="Arial"/>
                <a:cs typeface="Arial"/>
              </a:rPr>
              <a:t> </a:t>
            </a:r>
            <a:r>
              <a:rPr sz="2400">
                <a:latin typeface="Arial"/>
                <a:cs typeface="Arial"/>
              </a:rPr>
              <a:t>of</a:t>
            </a:r>
            <a:r>
              <a:rPr sz="2400" spc="-65">
                <a:latin typeface="Arial"/>
                <a:cs typeface="Arial"/>
              </a:rPr>
              <a:t> </a:t>
            </a:r>
            <a:r>
              <a:rPr sz="2400">
                <a:latin typeface="Arial"/>
                <a:cs typeface="Arial"/>
              </a:rPr>
              <a:t>service</a:t>
            </a:r>
            <a:r>
              <a:rPr sz="2400" spc="-75">
                <a:latin typeface="Arial"/>
                <a:cs typeface="Arial"/>
              </a:rPr>
              <a:t> </a:t>
            </a:r>
            <a:r>
              <a:rPr sz="2400">
                <a:latin typeface="Arial"/>
                <a:cs typeface="Arial"/>
              </a:rPr>
              <a:t>provided</a:t>
            </a:r>
            <a:r>
              <a:rPr sz="2400" spc="-70">
                <a:latin typeface="Arial"/>
                <a:cs typeface="Arial"/>
              </a:rPr>
              <a:t> </a:t>
            </a:r>
            <a:r>
              <a:rPr sz="2400">
                <a:latin typeface="Arial"/>
                <a:cs typeface="Arial"/>
              </a:rPr>
              <a:t>is</a:t>
            </a:r>
            <a:r>
              <a:rPr sz="2400" spc="-70">
                <a:latin typeface="Arial"/>
                <a:cs typeface="Arial"/>
              </a:rPr>
              <a:t> </a:t>
            </a:r>
            <a:r>
              <a:rPr sz="2400">
                <a:latin typeface="Arial"/>
                <a:cs typeface="Arial"/>
              </a:rPr>
              <a:t>based</a:t>
            </a:r>
            <a:r>
              <a:rPr sz="2400" spc="-75">
                <a:latin typeface="Arial"/>
                <a:cs typeface="Arial"/>
              </a:rPr>
              <a:t> </a:t>
            </a:r>
            <a:r>
              <a:rPr sz="2400">
                <a:latin typeface="Arial"/>
                <a:cs typeface="Arial"/>
              </a:rPr>
              <a:t>on</a:t>
            </a:r>
            <a:r>
              <a:rPr sz="2400" spc="-70">
                <a:latin typeface="Arial"/>
                <a:cs typeface="Arial"/>
              </a:rPr>
              <a:t> </a:t>
            </a:r>
            <a:r>
              <a:rPr sz="2400">
                <a:latin typeface="Arial"/>
                <a:cs typeface="Arial"/>
              </a:rPr>
              <a:t>the</a:t>
            </a:r>
            <a:r>
              <a:rPr sz="2400" spc="-70">
                <a:latin typeface="Arial"/>
                <a:cs typeface="Arial"/>
              </a:rPr>
              <a:t> </a:t>
            </a:r>
            <a:r>
              <a:rPr sz="2400">
                <a:latin typeface="Arial"/>
                <a:cs typeface="Arial"/>
              </a:rPr>
              <a:t>following</a:t>
            </a:r>
            <a:r>
              <a:rPr sz="2400" spc="-75">
                <a:latin typeface="Arial"/>
                <a:cs typeface="Arial"/>
              </a:rPr>
              <a:t> </a:t>
            </a:r>
            <a:r>
              <a:rPr sz="2400">
                <a:latin typeface="Arial"/>
                <a:cs typeface="Arial"/>
              </a:rPr>
              <a:t>factors.</a:t>
            </a:r>
            <a:r>
              <a:rPr sz="2400" spc="-65">
                <a:latin typeface="Arial"/>
                <a:cs typeface="Arial"/>
              </a:rPr>
              <a:t> </a:t>
            </a:r>
            <a:r>
              <a:rPr sz="2400">
                <a:latin typeface="Arial"/>
                <a:cs typeface="Arial"/>
              </a:rPr>
              <a:t>Shortage</a:t>
            </a:r>
            <a:r>
              <a:rPr sz="2400" spc="-70">
                <a:latin typeface="Arial"/>
                <a:cs typeface="Arial"/>
              </a:rPr>
              <a:t> </a:t>
            </a:r>
            <a:r>
              <a:rPr sz="2400" spc="-25">
                <a:latin typeface="Arial"/>
                <a:cs typeface="Arial"/>
              </a:rPr>
              <a:t>of </a:t>
            </a:r>
            <a:r>
              <a:rPr sz="2400">
                <a:latin typeface="Arial"/>
                <a:cs typeface="Arial"/>
              </a:rPr>
              <a:t>resources</a:t>
            </a:r>
            <a:r>
              <a:rPr sz="2400" spc="-85">
                <a:latin typeface="Arial"/>
                <a:cs typeface="Arial"/>
              </a:rPr>
              <a:t> </a:t>
            </a:r>
            <a:r>
              <a:rPr sz="2400">
                <a:latin typeface="Arial"/>
                <a:cs typeface="Arial"/>
              </a:rPr>
              <a:t>does</a:t>
            </a:r>
            <a:r>
              <a:rPr sz="2400" spc="-80">
                <a:latin typeface="Arial"/>
                <a:cs typeface="Arial"/>
              </a:rPr>
              <a:t> </a:t>
            </a:r>
            <a:r>
              <a:rPr sz="2400">
                <a:latin typeface="Arial"/>
                <a:cs typeface="Arial"/>
              </a:rPr>
              <a:t>not</a:t>
            </a:r>
            <a:r>
              <a:rPr sz="2400" spc="-75">
                <a:latin typeface="Arial"/>
                <a:cs typeface="Arial"/>
              </a:rPr>
              <a:t> </a:t>
            </a:r>
            <a:r>
              <a:rPr sz="2400">
                <a:latin typeface="Arial"/>
                <a:cs typeface="Arial"/>
              </a:rPr>
              <a:t>eliminate</a:t>
            </a:r>
            <a:r>
              <a:rPr sz="2400" spc="-85">
                <a:latin typeface="Arial"/>
                <a:cs typeface="Arial"/>
              </a:rPr>
              <a:t> </a:t>
            </a:r>
            <a:r>
              <a:rPr sz="2400">
                <a:latin typeface="Arial"/>
                <a:cs typeface="Arial"/>
              </a:rPr>
              <a:t>requirement</a:t>
            </a:r>
            <a:r>
              <a:rPr sz="2400" spc="-80">
                <a:latin typeface="Arial"/>
                <a:cs typeface="Arial"/>
              </a:rPr>
              <a:t> </a:t>
            </a:r>
            <a:r>
              <a:rPr sz="2400">
                <a:latin typeface="Arial"/>
                <a:cs typeface="Arial"/>
              </a:rPr>
              <a:t>except</a:t>
            </a:r>
            <a:r>
              <a:rPr sz="2400" spc="-75">
                <a:latin typeface="Arial"/>
                <a:cs typeface="Arial"/>
              </a:rPr>
              <a:t> </a:t>
            </a:r>
            <a:r>
              <a:rPr sz="2400">
                <a:latin typeface="Arial"/>
                <a:cs typeface="Arial"/>
              </a:rPr>
              <a:t>for</a:t>
            </a:r>
            <a:r>
              <a:rPr sz="2400" spc="-75">
                <a:latin typeface="Arial"/>
                <a:cs typeface="Arial"/>
              </a:rPr>
              <a:t> </a:t>
            </a:r>
            <a:r>
              <a:rPr sz="2400">
                <a:latin typeface="Arial"/>
                <a:cs typeface="Arial"/>
              </a:rPr>
              <a:t>cases</a:t>
            </a:r>
            <a:r>
              <a:rPr sz="2400" spc="-75">
                <a:latin typeface="Arial"/>
                <a:cs typeface="Arial"/>
              </a:rPr>
              <a:t> </a:t>
            </a:r>
            <a:r>
              <a:rPr sz="2400">
                <a:latin typeface="Arial"/>
                <a:cs typeface="Arial"/>
              </a:rPr>
              <a:t>of</a:t>
            </a:r>
            <a:r>
              <a:rPr sz="2400" spc="-80">
                <a:latin typeface="Arial"/>
                <a:cs typeface="Arial"/>
              </a:rPr>
              <a:t> </a:t>
            </a:r>
            <a:r>
              <a:rPr sz="2400" spc="-10">
                <a:latin typeface="Arial"/>
                <a:cs typeface="Arial"/>
              </a:rPr>
              <a:t>extreme hardship.</a:t>
            </a:r>
            <a:endParaRPr sz="2400">
              <a:latin typeface="Arial"/>
              <a:cs typeface="Arial"/>
            </a:endParaRPr>
          </a:p>
          <a:p>
            <a:pPr marL="3081020" indent="-285750">
              <a:lnSpc>
                <a:spcPct val="100000"/>
              </a:lnSpc>
              <a:spcBef>
                <a:spcPts val="2110"/>
              </a:spcBef>
              <a:buChar char="•"/>
              <a:tabLst>
                <a:tab pos="3081020" algn="l"/>
              </a:tabLst>
            </a:pPr>
            <a:r>
              <a:rPr sz="2400">
                <a:latin typeface="Arial"/>
                <a:cs typeface="Arial"/>
              </a:rPr>
              <a:t>Number</a:t>
            </a:r>
            <a:r>
              <a:rPr sz="2400" spc="-70">
                <a:latin typeface="Arial"/>
                <a:cs typeface="Arial"/>
              </a:rPr>
              <a:t> </a:t>
            </a:r>
            <a:r>
              <a:rPr sz="2400">
                <a:latin typeface="Arial"/>
                <a:cs typeface="Arial"/>
              </a:rPr>
              <a:t>or</a:t>
            </a:r>
            <a:r>
              <a:rPr sz="2400" spc="-65">
                <a:latin typeface="Arial"/>
                <a:cs typeface="Arial"/>
              </a:rPr>
              <a:t> </a:t>
            </a:r>
            <a:r>
              <a:rPr sz="2400" spc="-10">
                <a:latin typeface="Arial"/>
                <a:cs typeface="Arial"/>
              </a:rPr>
              <a:t>Proportion</a:t>
            </a:r>
            <a:endParaRPr sz="2400">
              <a:latin typeface="Arial"/>
              <a:cs typeface="Arial"/>
            </a:endParaRPr>
          </a:p>
          <a:p>
            <a:pPr marL="3081020" indent="-285750">
              <a:lnSpc>
                <a:spcPct val="100000"/>
              </a:lnSpc>
              <a:buChar char="•"/>
              <a:tabLst>
                <a:tab pos="3081020" algn="l"/>
              </a:tabLst>
            </a:pPr>
            <a:r>
              <a:rPr sz="2400" spc="-10">
                <a:latin typeface="Arial"/>
                <a:cs typeface="Arial"/>
              </a:rPr>
              <a:t>Frequency</a:t>
            </a:r>
            <a:endParaRPr sz="2400">
              <a:latin typeface="Arial"/>
              <a:cs typeface="Arial"/>
            </a:endParaRPr>
          </a:p>
          <a:p>
            <a:pPr marL="3081020" indent="-285750">
              <a:lnSpc>
                <a:spcPct val="100000"/>
              </a:lnSpc>
              <a:buChar char="•"/>
              <a:tabLst>
                <a:tab pos="3081020" algn="l"/>
              </a:tabLst>
            </a:pPr>
            <a:r>
              <a:rPr sz="2400" spc="-10">
                <a:latin typeface="Arial"/>
                <a:cs typeface="Arial"/>
              </a:rPr>
              <a:t>Importance</a:t>
            </a:r>
            <a:endParaRPr sz="2400">
              <a:latin typeface="Arial"/>
              <a:cs typeface="Arial"/>
            </a:endParaRPr>
          </a:p>
          <a:p>
            <a:pPr marL="3081020" indent="-285750">
              <a:lnSpc>
                <a:spcPct val="100000"/>
              </a:lnSpc>
              <a:buChar char="•"/>
              <a:tabLst>
                <a:tab pos="3081020" algn="l"/>
              </a:tabLst>
            </a:pPr>
            <a:r>
              <a:rPr sz="2400" spc="-10">
                <a:latin typeface="Arial"/>
                <a:cs typeface="Arial"/>
              </a:rPr>
              <a:t>Resources</a:t>
            </a:r>
            <a:endParaRPr sz="2400">
              <a:latin typeface="Arial"/>
              <a:cs typeface="Arial"/>
            </a:endParaRPr>
          </a:p>
        </p:txBody>
      </p:sp>
      <p:sp>
        <p:nvSpPr>
          <p:cNvPr id="6" name="object 6"/>
          <p:cNvSpPr txBox="1">
            <a:spLocks noGrp="1"/>
          </p:cNvSpPr>
          <p:nvPr>
            <p:ph type="title"/>
          </p:nvPr>
        </p:nvSpPr>
        <p:spPr>
          <a:xfrm>
            <a:off x="3256457" y="1150823"/>
            <a:ext cx="5328920" cy="952500"/>
          </a:xfrm>
          <a:prstGeom prst="rect">
            <a:avLst/>
          </a:prstGeom>
        </p:spPr>
        <p:txBody>
          <a:bodyPr vert="horz" wrap="square" lIns="0" tIns="67310" rIns="0" bIns="0" rtlCol="0">
            <a:spAutoFit/>
          </a:bodyPr>
          <a:lstStyle/>
          <a:p>
            <a:pPr marL="156210" marR="5080" indent="-144145">
              <a:lnSpc>
                <a:spcPts val="3460"/>
              </a:lnSpc>
              <a:spcBef>
                <a:spcPts val="530"/>
              </a:spcBef>
            </a:pPr>
            <a:r>
              <a:rPr sz="3200" spc="-20">
                <a:solidFill>
                  <a:srgbClr val="005477"/>
                </a:solidFill>
              </a:rPr>
              <a:t>FACTORS</a:t>
            </a:r>
            <a:r>
              <a:rPr sz="3200" spc="-100">
                <a:solidFill>
                  <a:srgbClr val="005477"/>
                </a:solidFill>
              </a:rPr>
              <a:t> </a:t>
            </a:r>
            <a:r>
              <a:rPr sz="3200">
                <a:solidFill>
                  <a:srgbClr val="005477"/>
                </a:solidFill>
              </a:rPr>
              <a:t>FOR</a:t>
            </a:r>
            <a:r>
              <a:rPr sz="3200" spc="-95">
                <a:solidFill>
                  <a:srgbClr val="005477"/>
                </a:solidFill>
              </a:rPr>
              <a:t> </a:t>
            </a:r>
            <a:r>
              <a:rPr sz="3200" spc="-10">
                <a:solidFill>
                  <a:srgbClr val="005477"/>
                </a:solidFill>
              </a:rPr>
              <a:t>PROVIDING </a:t>
            </a:r>
            <a:r>
              <a:rPr sz="3200">
                <a:solidFill>
                  <a:srgbClr val="005477"/>
                </a:solidFill>
              </a:rPr>
              <a:t>LANGUAGE</a:t>
            </a:r>
            <a:r>
              <a:rPr sz="3200" spc="-225">
                <a:solidFill>
                  <a:srgbClr val="005477"/>
                </a:solidFill>
              </a:rPr>
              <a:t> </a:t>
            </a:r>
            <a:r>
              <a:rPr sz="3200" spc="-10">
                <a:solidFill>
                  <a:srgbClr val="005477"/>
                </a:solidFill>
              </a:rPr>
              <a:t>ASSISTANCE</a:t>
            </a:r>
            <a:endParaRPr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6685915" cy="6858000"/>
            </a:xfrm>
            <a:custGeom>
              <a:avLst/>
              <a:gdLst/>
              <a:ahLst/>
              <a:cxnLst/>
              <a:rect l="l" t="t" r="r" b="b"/>
              <a:pathLst>
                <a:path w="6685915" h="6858000">
                  <a:moveTo>
                    <a:pt x="5337118" y="0"/>
                  </a:moveTo>
                  <a:lnTo>
                    <a:pt x="0" y="0"/>
                  </a:lnTo>
                  <a:lnTo>
                    <a:pt x="0" y="6845671"/>
                  </a:lnTo>
                  <a:lnTo>
                    <a:pt x="9534" y="6846212"/>
                  </a:lnTo>
                  <a:lnTo>
                    <a:pt x="22447" y="6846792"/>
                  </a:lnTo>
                  <a:lnTo>
                    <a:pt x="100719" y="6849165"/>
                  </a:lnTo>
                  <a:lnTo>
                    <a:pt x="677214" y="6858000"/>
                  </a:lnTo>
                  <a:lnTo>
                    <a:pt x="5032813" y="6858000"/>
                  </a:lnTo>
                  <a:lnTo>
                    <a:pt x="5090552" y="6808928"/>
                  </a:lnTo>
                  <a:lnTo>
                    <a:pt x="5128711" y="6775399"/>
                  </a:lnTo>
                  <a:lnTo>
                    <a:pt x="5166455" y="6741406"/>
                  </a:lnTo>
                  <a:lnTo>
                    <a:pt x="5203781" y="6706957"/>
                  </a:lnTo>
                  <a:lnTo>
                    <a:pt x="5240688" y="6672062"/>
                  </a:lnTo>
                  <a:lnTo>
                    <a:pt x="5277174" y="6636729"/>
                  </a:lnTo>
                  <a:lnTo>
                    <a:pt x="5313237" y="6600966"/>
                  </a:lnTo>
                  <a:lnTo>
                    <a:pt x="5348876" y="6564782"/>
                  </a:lnTo>
                  <a:lnTo>
                    <a:pt x="5384089" y="6528185"/>
                  </a:lnTo>
                  <a:lnTo>
                    <a:pt x="5418874" y="6491183"/>
                  </a:lnTo>
                  <a:lnTo>
                    <a:pt x="5453229" y="6453786"/>
                  </a:lnTo>
                  <a:lnTo>
                    <a:pt x="5487153" y="6416002"/>
                  </a:lnTo>
                  <a:lnTo>
                    <a:pt x="5520643" y="6377839"/>
                  </a:lnTo>
                  <a:lnTo>
                    <a:pt x="5553699" y="6339306"/>
                  </a:lnTo>
                  <a:lnTo>
                    <a:pt x="5586318" y="6300411"/>
                  </a:lnTo>
                  <a:lnTo>
                    <a:pt x="5618499" y="6261163"/>
                  </a:lnTo>
                  <a:lnTo>
                    <a:pt x="5650239" y="6221570"/>
                  </a:lnTo>
                  <a:lnTo>
                    <a:pt x="5681538" y="6181642"/>
                  </a:lnTo>
                  <a:lnTo>
                    <a:pt x="5712393" y="6141385"/>
                  </a:lnTo>
                  <a:lnTo>
                    <a:pt x="5742802" y="6100810"/>
                  </a:lnTo>
                  <a:lnTo>
                    <a:pt x="5772764" y="6059924"/>
                  </a:lnTo>
                  <a:lnTo>
                    <a:pt x="5802278" y="6018735"/>
                  </a:lnTo>
                  <a:lnTo>
                    <a:pt x="5831341" y="5977254"/>
                  </a:lnTo>
                  <a:lnTo>
                    <a:pt x="5859951" y="5935487"/>
                  </a:lnTo>
                  <a:lnTo>
                    <a:pt x="5888107" y="5893444"/>
                  </a:lnTo>
                  <a:lnTo>
                    <a:pt x="5915807" y="5851132"/>
                  </a:lnTo>
                  <a:lnTo>
                    <a:pt x="5943050" y="5808562"/>
                  </a:lnTo>
                  <a:lnTo>
                    <a:pt x="5969833" y="5765740"/>
                  </a:lnTo>
                  <a:lnTo>
                    <a:pt x="5996155" y="5722675"/>
                  </a:lnTo>
                  <a:lnTo>
                    <a:pt x="6022014" y="5679377"/>
                  </a:lnTo>
                  <a:lnTo>
                    <a:pt x="6047408" y="5635854"/>
                  </a:lnTo>
                  <a:lnTo>
                    <a:pt x="6072336" y="5592113"/>
                  </a:lnTo>
                  <a:lnTo>
                    <a:pt x="6096796" y="5548164"/>
                  </a:lnTo>
                  <a:lnTo>
                    <a:pt x="6120786" y="5504015"/>
                  </a:lnTo>
                  <a:lnTo>
                    <a:pt x="6144304" y="5459674"/>
                  </a:lnTo>
                  <a:lnTo>
                    <a:pt x="6167349" y="5415151"/>
                  </a:lnTo>
                  <a:lnTo>
                    <a:pt x="6189918" y="5370453"/>
                  </a:lnTo>
                  <a:lnTo>
                    <a:pt x="6212011" y="5325590"/>
                  </a:lnTo>
                  <a:lnTo>
                    <a:pt x="6233625" y="5280569"/>
                  </a:lnTo>
                  <a:lnTo>
                    <a:pt x="6254758" y="5235399"/>
                  </a:lnTo>
                  <a:lnTo>
                    <a:pt x="6275409" y="5190089"/>
                  </a:lnTo>
                  <a:lnTo>
                    <a:pt x="6295577" y="5144647"/>
                  </a:lnTo>
                  <a:lnTo>
                    <a:pt x="6315258" y="5099082"/>
                  </a:lnTo>
                  <a:lnTo>
                    <a:pt x="6334453" y="5053402"/>
                  </a:lnTo>
                  <a:lnTo>
                    <a:pt x="6353158" y="5007616"/>
                  </a:lnTo>
                  <a:lnTo>
                    <a:pt x="6371372" y="4961732"/>
                  </a:lnTo>
                  <a:lnTo>
                    <a:pt x="6389093" y="4915759"/>
                  </a:lnTo>
                  <a:lnTo>
                    <a:pt x="6406320" y="4869705"/>
                  </a:lnTo>
                  <a:lnTo>
                    <a:pt x="6423051" y="4823579"/>
                  </a:lnTo>
                  <a:lnTo>
                    <a:pt x="6439284" y="4777389"/>
                  </a:lnTo>
                  <a:lnTo>
                    <a:pt x="6455017" y="4731144"/>
                  </a:lnTo>
                  <a:lnTo>
                    <a:pt x="6470248" y="4684853"/>
                  </a:lnTo>
                  <a:lnTo>
                    <a:pt x="6484977" y="4638523"/>
                  </a:lnTo>
                  <a:lnTo>
                    <a:pt x="6499200" y="4592163"/>
                  </a:lnTo>
                  <a:lnTo>
                    <a:pt x="6512917" y="4545783"/>
                  </a:lnTo>
                  <a:lnTo>
                    <a:pt x="6526126" y="4499390"/>
                  </a:lnTo>
                  <a:lnTo>
                    <a:pt x="6538824" y="4452992"/>
                  </a:lnTo>
                  <a:lnTo>
                    <a:pt x="6551010" y="4406599"/>
                  </a:lnTo>
                  <a:lnTo>
                    <a:pt x="6562683" y="4360219"/>
                  </a:lnTo>
                  <a:lnTo>
                    <a:pt x="6573840" y="4313861"/>
                  </a:lnTo>
                  <a:lnTo>
                    <a:pt x="6584480" y="4267532"/>
                  </a:lnTo>
                  <a:lnTo>
                    <a:pt x="6594600" y="4221242"/>
                  </a:lnTo>
                  <a:lnTo>
                    <a:pt x="6604201" y="4174999"/>
                  </a:lnTo>
                  <a:lnTo>
                    <a:pt x="6613278" y="4128811"/>
                  </a:lnTo>
                  <a:lnTo>
                    <a:pt x="6621832" y="4082687"/>
                  </a:lnTo>
                  <a:lnTo>
                    <a:pt x="6629860" y="4036636"/>
                  </a:lnTo>
                  <a:lnTo>
                    <a:pt x="6637359" y="3990666"/>
                  </a:lnTo>
                  <a:lnTo>
                    <a:pt x="6644330" y="3944785"/>
                  </a:lnTo>
                  <a:lnTo>
                    <a:pt x="6650769" y="3899003"/>
                  </a:lnTo>
                  <a:lnTo>
                    <a:pt x="6656675" y="3853327"/>
                  </a:lnTo>
                  <a:lnTo>
                    <a:pt x="6662047" y="3807766"/>
                  </a:lnTo>
                  <a:lnTo>
                    <a:pt x="6666882" y="3762329"/>
                  </a:lnTo>
                  <a:lnTo>
                    <a:pt x="6671179" y="3717023"/>
                  </a:lnTo>
                  <a:lnTo>
                    <a:pt x="6674935" y="3671859"/>
                  </a:lnTo>
                  <a:lnTo>
                    <a:pt x="6678151" y="3626843"/>
                  </a:lnTo>
                  <a:lnTo>
                    <a:pt x="6680822" y="3581986"/>
                  </a:lnTo>
                  <a:lnTo>
                    <a:pt x="6682949" y="3537294"/>
                  </a:lnTo>
                  <a:lnTo>
                    <a:pt x="6684528" y="3492777"/>
                  </a:lnTo>
                  <a:lnTo>
                    <a:pt x="6685559" y="3448443"/>
                  </a:lnTo>
                  <a:lnTo>
                    <a:pt x="6685002" y="3395429"/>
                  </a:lnTo>
                  <a:lnTo>
                    <a:pt x="6683979" y="3342566"/>
                  </a:lnTo>
                  <a:lnTo>
                    <a:pt x="6682489" y="3289855"/>
                  </a:lnTo>
                  <a:lnTo>
                    <a:pt x="6680532" y="3237300"/>
                  </a:lnTo>
                  <a:lnTo>
                    <a:pt x="6678110" y="3184903"/>
                  </a:lnTo>
                  <a:lnTo>
                    <a:pt x="6675223" y="3132665"/>
                  </a:lnTo>
                  <a:lnTo>
                    <a:pt x="6671872" y="3080590"/>
                  </a:lnTo>
                  <a:lnTo>
                    <a:pt x="6668057" y="3028680"/>
                  </a:lnTo>
                  <a:lnTo>
                    <a:pt x="6663778" y="2976937"/>
                  </a:lnTo>
                  <a:lnTo>
                    <a:pt x="6659037" y="2925363"/>
                  </a:lnTo>
                  <a:lnTo>
                    <a:pt x="6653833" y="2873961"/>
                  </a:lnTo>
                  <a:lnTo>
                    <a:pt x="6648168" y="2822733"/>
                  </a:lnTo>
                  <a:lnTo>
                    <a:pt x="6642042" y="2771682"/>
                  </a:lnTo>
                  <a:lnTo>
                    <a:pt x="6635455" y="2720810"/>
                  </a:lnTo>
                  <a:lnTo>
                    <a:pt x="6628409" y="2670119"/>
                  </a:lnTo>
                  <a:lnTo>
                    <a:pt x="6620903" y="2619611"/>
                  </a:lnTo>
                  <a:lnTo>
                    <a:pt x="6612938" y="2569289"/>
                  </a:lnTo>
                  <a:lnTo>
                    <a:pt x="6604515" y="2519156"/>
                  </a:lnTo>
                  <a:lnTo>
                    <a:pt x="6595634" y="2469213"/>
                  </a:lnTo>
                  <a:lnTo>
                    <a:pt x="6586296" y="2419463"/>
                  </a:lnTo>
                  <a:lnTo>
                    <a:pt x="6576501" y="2369908"/>
                  </a:lnTo>
                  <a:lnTo>
                    <a:pt x="6566250" y="2320551"/>
                  </a:lnTo>
                  <a:lnTo>
                    <a:pt x="6555544" y="2271394"/>
                  </a:lnTo>
                  <a:lnTo>
                    <a:pt x="6544383" y="2222440"/>
                  </a:lnTo>
                  <a:lnTo>
                    <a:pt x="6532767" y="2173690"/>
                  </a:lnTo>
                  <a:lnTo>
                    <a:pt x="6520698" y="2125147"/>
                  </a:lnTo>
                  <a:lnTo>
                    <a:pt x="6508175" y="2076814"/>
                  </a:lnTo>
                  <a:lnTo>
                    <a:pt x="6495200" y="2028692"/>
                  </a:lnTo>
                  <a:lnTo>
                    <a:pt x="6481772" y="1980785"/>
                  </a:lnTo>
                  <a:lnTo>
                    <a:pt x="6467893" y="1933094"/>
                  </a:lnTo>
                  <a:lnTo>
                    <a:pt x="6453563" y="1885622"/>
                  </a:lnTo>
                  <a:lnTo>
                    <a:pt x="6438782" y="1838371"/>
                  </a:lnTo>
                  <a:lnTo>
                    <a:pt x="6423552" y="1791343"/>
                  </a:lnTo>
                  <a:lnTo>
                    <a:pt x="6407872" y="1744542"/>
                  </a:lnTo>
                  <a:lnTo>
                    <a:pt x="6391743" y="1697969"/>
                  </a:lnTo>
                  <a:lnTo>
                    <a:pt x="6375167" y="1651626"/>
                  </a:lnTo>
                  <a:lnTo>
                    <a:pt x="6358142" y="1605516"/>
                  </a:lnTo>
                  <a:lnTo>
                    <a:pt x="6340670" y="1559641"/>
                  </a:lnTo>
                  <a:lnTo>
                    <a:pt x="6322752" y="1514005"/>
                  </a:lnTo>
                  <a:lnTo>
                    <a:pt x="6304388" y="1468608"/>
                  </a:lnTo>
                  <a:lnTo>
                    <a:pt x="6285578" y="1423453"/>
                  </a:lnTo>
                  <a:lnTo>
                    <a:pt x="6266324" y="1378543"/>
                  </a:lnTo>
                  <a:lnTo>
                    <a:pt x="6246625" y="1333880"/>
                  </a:lnTo>
                  <a:lnTo>
                    <a:pt x="6226482" y="1289467"/>
                  </a:lnTo>
                  <a:lnTo>
                    <a:pt x="6205896" y="1245305"/>
                  </a:lnTo>
                  <a:lnTo>
                    <a:pt x="6184868" y="1201398"/>
                  </a:lnTo>
                  <a:lnTo>
                    <a:pt x="6163397" y="1157746"/>
                  </a:lnTo>
                  <a:lnTo>
                    <a:pt x="6141485" y="1114354"/>
                  </a:lnTo>
                  <a:lnTo>
                    <a:pt x="6119132" y="1071223"/>
                  </a:lnTo>
                  <a:lnTo>
                    <a:pt x="6096338" y="1028355"/>
                  </a:lnTo>
                  <a:lnTo>
                    <a:pt x="6073105" y="985753"/>
                  </a:lnTo>
                  <a:lnTo>
                    <a:pt x="6049432" y="943420"/>
                  </a:lnTo>
                  <a:lnTo>
                    <a:pt x="6025321" y="901356"/>
                  </a:lnTo>
                  <a:lnTo>
                    <a:pt x="6000771" y="859566"/>
                  </a:lnTo>
                  <a:lnTo>
                    <a:pt x="5975784" y="818051"/>
                  </a:lnTo>
                  <a:lnTo>
                    <a:pt x="5950359" y="776814"/>
                  </a:lnTo>
                  <a:lnTo>
                    <a:pt x="5924498" y="735856"/>
                  </a:lnTo>
                  <a:lnTo>
                    <a:pt x="5898202" y="695181"/>
                  </a:lnTo>
                  <a:lnTo>
                    <a:pt x="5871469" y="654791"/>
                  </a:lnTo>
                  <a:lnTo>
                    <a:pt x="5844302" y="614688"/>
                  </a:lnTo>
                  <a:lnTo>
                    <a:pt x="5816701" y="574873"/>
                  </a:lnTo>
                  <a:lnTo>
                    <a:pt x="5788666" y="535351"/>
                  </a:lnTo>
                  <a:lnTo>
                    <a:pt x="5760198" y="496123"/>
                  </a:lnTo>
                  <a:lnTo>
                    <a:pt x="5731297" y="457191"/>
                  </a:lnTo>
                  <a:lnTo>
                    <a:pt x="5701964" y="418558"/>
                  </a:lnTo>
                  <a:lnTo>
                    <a:pt x="5672200" y="380226"/>
                  </a:lnTo>
                  <a:lnTo>
                    <a:pt x="5642004" y="342197"/>
                  </a:lnTo>
                  <a:lnTo>
                    <a:pt x="5611379" y="304475"/>
                  </a:lnTo>
                  <a:lnTo>
                    <a:pt x="5580323" y="267060"/>
                  </a:lnTo>
                  <a:lnTo>
                    <a:pt x="5548839" y="229956"/>
                  </a:lnTo>
                  <a:lnTo>
                    <a:pt x="5516925" y="193165"/>
                  </a:lnTo>
                  <a:lnTo>
                    <a:pt x="5484584" y="156689"/>
                  </a:lnTo>
                  <a:lnTo>
                    <a:pt x="5451815" y="120531"/>
                  </a:lnTo>
                  <a:lnTo>
                    <a:pt x="5418618" y="84693"/>
                  </a:lnTo>
                  <a:lnTo>
                    <a:pt x="5384996" y="49177"/>
                  </a:lnTo>
                  <a:lnTo>
                    <a:pt x="5350947" y="13985"/>
                  </a:lnTo>
                  <a:lnTo>
                    <a:pt x="5337118" y="0"/>
                  </a:lnTo>
                  <a:close/>
                </a:path>
              </a:pathLst>
            </a:custGeom>
            <a:solidFill>
              <a:srgbClr val="EC7C30"/>
            </a:solidFill>
          </p:spPr>
          <p:txBody>
            <a:bodyPr wrap="square" lIns="0" tIns="0" rIns="0" bIns="0" rtlCol="0"/>
            <a:lstStyle/>
            <a:p>
              <a:endParaRPr/>
            </a:p>
          </p:txBody>
        </p:sp>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EDC301"/>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76680" rIns="0" bIns="0" rtlCol="0">
            <a:spAutoFit/>
          </a:bodyPr>
          <a:lstStyle/>
          <a:p>
            <a:pPr marL="7578725" marR="5080" indent="-262890">
              <a:lnSpc>
                <a:spcPts val="3670"/>
              </a:lnSpc>
              <a:spcBef>
                <a:spcPts val="560"/>
              </a:spcBef>
            </a:pPr>
            <a:r>
              <a:rPr sz="3400"/>
              <a:t>PERSONS</a:t>
            </a:r>
            <a:r>
              <a:rPr sz="3400" spc="-105"/>
              <a:t> </a:t>
            </a:r>
            <a:r>
              <a:rPr sz="3400" spc="-20"/>
              <a:t>WITH </a:t>
            </a:r>
            <a:r>
              <a:rPr sz="3400" spc="-10"/>
              <a:t>DISABILITIES</a:t>
            </a:r>
            <a:endParaRPr sz="3400"/>
          </a:p>
        </p:txBody>
      </p:sp>
      <p:sp>
        <p:nvSpPr>
          <p:cNvPr id="6" name="object 6"/>
          <p:cNvSpPr txBox="1"/>
          <p:nvPr/>
        </p:nvSpPr>
        <p:spPr>
          <a:xfrm>
            <a:off x="7026020" y="2847860"/>
            <a:ext cx="4537710" cy="2089785"/>
          </a:xfrm>
          <a:prstGeom prst="rect">
            <a:avLst/>
          </a:prstGeom>
        </p:spPr>
        <p:txBody>
          <a:bodyPr vert="horz" wrap="square" lIns="0" tIns="12700" rIns="0" bIns="0" rtlCol="0">
            <a:spAutoFit/>
          </a:bodyPr>
          <a:lstStyle/>
          <a:p>
            <a:pPr algn="ctr">
              <a:lnSpc>
                <a:spcPct val="100000"/>
              </a:lnSpc>
              <a:spcBef>
                <a:spcPts val="100"/>
              </a:spcBef>
            </a:pPr>
            <a:r>
              <a:rPr sz="2400" b="1">
                <a:latin typeface="Arial"/>
                <a:cs typeface="Arial"/>
              </a:rPr>
              <a:t>Americans</a:t>
            </a:r>
            <a:r>
              <a:rPr sz="2400" b="1" spc="-45">
                <a:latin typeface="Arial"/>
                <a:cs typeface="Arial"/>
              </a:rPr>
              <a:t> </a:t>
            </a:r>
            <a:r>
              <a:rPr sz="2400" b="1">
                <a:latin typeface="Arial"/>
                <a:cs typeface="Arial"/>
              </a:rPr>
              <a:t>with</a:t>
            </a:r>
            <a:r>
              <a:rPr sz="2400" b="1" spc="-45">
                <a:latin typeface="Arial"/>
                <a:cs typeface="Arial"/>
              </a:rPr>
              <a:t> </a:t>
            </a:r>
            <a:r>
              <a:rPr sz="2400" b="1" spc="-10">
                <a:latin typeface="Arial"/>
                <a:cs typeface="Arial"/>
              </a:rPr>
              <a:t>Disabilities</a:t>
            </a:r>
            <a:r>
              <a:rPr sz="2400" b="1" spc="-125">
                <a:latin typeface="Arial"/>
                <a:cs typeface="Arial"/>
              </a:rPr>
              <a:t> </a:t>
            </a:r>
            <a:r>
              <a:rPr sz="2400" b="1" spc="-25">
                <a:latin typeface="Arial"/>
                <a:cs typeface="Arial"/>
              </a:rPr>
              <a:t>Act</a:t>
            </a:r>
            <a:endParaRPr sz="2400">
              <a:latin typeface="Arial"/>
              <a:cs typeface="Arial"/>
            </a:endParaRPr>
          </a:p>
          <a:p>
            <a:pPr>
              <a:lnSpc>
                <a:spcPct val="100000"/>
              </a:lnSpc>
              <a:spcBef>
                <a:spcPts val="80"/>
              </a:spcBef>
            </a:pPr>
            <a:endParaRPr sz="2400">
              <a:latin typeface="Arial"/>
              <a:cs typeface="Arial"/>
            </a:endParaRPr>
          </a:p>
          <a:p>
            <a:pPr marL="411480" marR="403225" indent="635" algn="ctr">
              <a:lnSpc>
                <a:spcPts val="2590"/>
              </a:lnSpc>
            </a:pPr>
            <a:r>
              <a:rPr sz="2400" b="1">
                <a:latin typeface="Arial"/>
                <a:cs typeface="Arial"/>
              </a:rPr>
              <a:t>Section</a:t>
            </a:r>
            <a:r>
              <a:rPr sz="2400" b="1" spc="-35">
                <a:latin typeface="Arial"/>
                <a:cs typeface="Arial"/>
              </a:rPr>
              <a:t> </a:t>
            </a:r>
            <a:r>
              <a:rPr sz="2400" b="1">
                <a:latin typeface="Arial"/>
                <a:cs typeface="Arial"/>
              </a:rPr>
              <a:t>504</a:t>
            </a:r>
            <a:r>
              <a:rPr sz="2400" b="1" spc="-35">
                <a:latin typeface="Arial"/>
                <a:cs typeface="Arial"/>
              </a:rPr>
              <a:t> </a:t>
            </a:r>
            <a:r>
              <a:rPr sz="2400" b="1">
                <a:latin typeface="Arial"/>
                <a:cs typeface="Arial"/>
              </a:rPr>
              <a:t>of</a:t>
            </a:r>
            <a:r>
              <a:rPr sz="2400" b="1" spc="-35">
                <a:latin typeface="Arial"/>
                <a:cs typeface="Arial"/>
              </a:rPr>
              <a:t> </a:t>
            </a:r>
            <a:r>
              <a:rPr sz="2400" b="1" spc="-25">
                <a:latin typeface="Arial"/>
                <a:cs typeface="Arial"/>
              </a:rPr>
              <a:t>the </a:t>
            </a:r>
            <a:r>
              <a:rPr sz="2400" b="1" spc="-10">
                <a:latin typeface="Arial"/>
                <a:cs typeface="Arial"/>
              </a:rPr>
              <a:t>Rehabilitation</a:t>
            </a:r>
            <a:r>
              <a:rPr sz="2400" b="1" spc="-100">
                <a:latin typeface="Arial"/>
                <a:cs typeface="Arial"/>
              </a:rPr>
              <a:t> </a:t>
            </a:r>
            <a:r>
              <a:rPr sz="2400" b="1">
                <a:latin typeface="Arial"/>
                <a:cs typeface="Arial"/>
              </a:rPr>
              <a:t>Act</a:t>
            </a:r>
            <a:r>
              <a:rPr sz="2400" b="1" spc="-5">
                <a:latin typeface="Arial"/>
                <a:cs typeface="Arial"/>
              </a:rPr>
              <a:t> </a:t>
            </a:r>
            <a:r>
              <a:rPr sz="2400" b="1">
                <a:latin typeface="Arial"/>
                <a:cs typeface="Arial"/>
              </a:rPr>
              <a:t>of</a:t>
            </a:r>
            <a:r>
              <a:rPr sz="2400" b="1" spc="-5">
                <a:latin typeface="Arial"/>
                <a:cs typeface="Arial"/>
              </a:rPr>
              <a:t> </a:t>
            </a:r>
            <a:r>
              <a:rPr sz="2400" b="1" spc="-20">
                <a:latin typeface="Arial"/>
                <a:cs typeface="Arial"/>
              </a:rPr>
              <a:t>1973</a:t>
            </a:r>
            <a:endParaRPr sz="2400">
              <a:latin typeface="Arial"/>
              <a:cs typeface="Arial"/>
            </a:endParaRPr>
          </a:p>
          <a:p>
            <a:pPr marL="1905" algn="ctr">
              <a:lnSpc>
                <a:spcPct val="100000"/>
              </a:lnSpc>
              <a:spcBef>
                <a:spcPts val="2475"/>
              </a:spcBef>
            </a:pPr>
            <a:r>
              <a:rPr sz="2400" b="1">
                <a:latin typeface="Arial"/>
                <a:cs typeface="Arial"/>
              </a:rPr>
              <a:t>7</a:t>
            </a:r>
            <a:r>
              <a:rPr sz="2400" b="1" spc="-35">
                <a:latin typeface="Arial"/>
                <a:cs typeface="Arial"/>
              </a:rPr>
              <a:t> </a:t>
            </a:r>
            <a:r>
              <a:rPr sz="2400" b="1">
                <a:latin typeface="Arial"/>
                <a:cs typeface="Arial"/>
              </a:rPr>
              <a:t>CFR</a:t>
            </a:r>
            <a:r>
              <a:rPr sz="2400" b="1" spc="-40">
                <a:latin typeface="Arial"/>
                <a:cs typeface="Arial"/>
              </a:rPr>
              <a:t> </a:t>
            </a:r>
            <a:r>
              <a:rPr sz="2400" b="1">
                <a:latin typeface="Arial"/>
                <a:cs typeface="Arial"/>
              </a:rPr>
              <a:t>Part</a:t>
            </a:r>
            <a:r>
              <a:rPr sz="2400" b="1" spc="-30">
                <a:latin typeface="Arial"/>
                <a:cs typeface="Arial"/>
              </a:rPr>
              <a:t> </a:t>
            </a:r>
            <a:r>
              <a:rPr sz="2400" b="1" spc="-25">
                <a:latin typeface="Arial"/>
                <a:cs typeface="Arial"/>
              </a:rPr>
              <a:t>15b</a:t>
            </a:r>
            <a:endParaRPr sz="2400">
              <a:latin typeface="Arial"/>
              <a:cs typeface="Arial"/>
            </a:endParaRPr>
          </a:p>
        </p:txBody>
      </p:sp>
      <p:grpSp>
        <p:nvGrpSpPr>
          <p:cNvPr id="7" name="object 7"/>
          <p:cNvGrpSpPr/>
          <p:nvPr/>
        </p:nvGrpSpPr>
        <p:grpSpPr>
          <a:xfrm>
            <a:off x="1832394" y="1876323"/>
            <a:ext cx="8826500" cy="3104515"/>
            <a:chOff x="1832394" y="1876323"/>
            <a:chExt cx="8826500" cy="3104515"/>
          </a:xfrm>
        </p:grpSpPr>
        <p:sp>
          <p:nvSpPr>
            <p:cNvPr id="8" name="object 8"/>
            <p:cNvSpPr/>
            <p:nvPr/>
          </p:nvSpPr>
          <p:spPr>
            <a:xfrm>
              <a:off x="7934045" y="3392995"/>
              <a:ext cx="2724785" cy="1059180"/>
            </a:xfrm>
            <a:custGeom>
              <a:avLst/>
              <a:gdLst/>
              <a:ahLst/>
              <a:cxnLst/>
              <a:rect l="l" t="t" r="r" b="b"/>
              <a:pathLst>
                <a:path w="2724784" h="1059179">
                  <a:moveTo>
                    <a:pt x="0" y="0"/>
                  </a:moveTo>
                  <a:lnTo>
                    <a:pt x="2724480" y="0"/>
                  </a:lnTo>
                </a:path>
                <a:path w="2724784" h="1059179">
                  <a:moveTo>
                    <a:pt x="0" y="1059129"/>
                  </a:moveTo>
                  <a:lnTo>
                    <a:pt x="2724480" y="1059129"/>
                  </a:lnTo>
                </a:path>
              </a:pathLst>
            </a:custGeom>
            <a:ln w="19079">
              <a:solidFill>
                <a:srgbClr val="B4C439"/>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832394" y="1876323"/>
              <a:ext cx="3131273" cy="3104273"/>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sp>
        <p:nvSpPr>
          <p:cNvPr id="3" name="object 3"/>
          <p:cNvSpPr txBox="1"/>
          <p:nvPr/>
        </p:nvSpPr>
        <p:spPr>
          <a:xfrm>
            <a:off x="5561901" y="1957346"/>
            <a:ext cx="5241290" cy="2633345"/>
          </a:xfrm>
          <a:prstGeom prst="rect">
            <a:avLst/>
          </a:prstGeom>
        </p:spPr>
        <p:txBody>
          <a:bodyPr vert="horz" wrap="square" lIns="0" tIns="128270" rIns="0" bIns="0" rtlCol="0">
            <a:spAutoFit/>
          </a:bodyPr>
          <a:lstStyle/>
          <a:p>
            <a:pPr marL="12700">
              <a:lnSpc>
                <a:spcPct val="100000"/>
              </a:lnSpc>
              <a:spcBef>
                <a:spcPts val="1010"/>
              </a:spcBef>
            </a:pPr>
            <a:r>
              <a:rPr sz="2400" b="1">
                <a:latin typeface="Arial"/>
                <a:cs typeface="Arial"/>
              </a:rPr>
              <a:t>DISABLED</a:t>
            </a:r>
            <a:r>
              <a:rPr sz="2400" b="1" spc="-120">
                <a:latin typeface="Arial"/>
                <a:cs typeface="Arial"/>
              </a:rPr>
              <a:t> </a:t>
            </a:r>
            <a:r>
              <a:rPr sz="2400" b="1" spc="-10">
                <a:latin typeface="Arial"/>
                <a:cs typeface="Arial"/>
              </a:rPr>
              <a:t>PERSON</a:t>
            </a:r>
            <a:endParaRPr sz="2400">
              <a:latin typeface="Arial"/>
              <a:cs typeface="Arial"/>
            </a:endParaRPr>
          </a:p>
          <a:p>
            <a:pPr marL="12700" marR="5080">
              <a:lnSpc>
                <a:spcPts val="2590"/>
              </a:lnSpc>
              <a:spcBef>
                <a:spcPts val="1235"/>
              </a:spcBef>
            </a:pPr>
            <a:r>
              <a:rPr sz="2400">
                <a:latin typeface="Arial"/>
                <a:cs typeface="Arial"/>
              </a:rPr>
              <a:t>A</a:t>
            </a:r>
            <a:r>
              <a:rPr sz="2400" spc="-170">
                <a:latin typeface="Arial"/>
                <a:cs typeface="Arial"/>
              </a:rPr>
              <a:t> </a:t>
            </a:r>
            <a:r>
              <a:rPr sz="2400">
                <a:latin typeface="Arial"/>
                <a:cs typeface="Arial"/>
              </a:rPr>
              <a:t>person</a:t>
            </a:r>
            <a:r>
              <a:rPr sz="2400" spc="-65">
                <a:latin typeface="Arial"/>
                <a:cs typeface="Arial"/>
              </a:rPr>
              <a:t> </a:t>
            </a:r>
            <a:r>
              <a:rPr sz="2400">
                <a:latin typeface="Arial"/>
                <a:cs typeface="Arial"/>
              </a:rPr>
              <a:t>who</a:t>
            </a:r>
            <a:r>
              <a:rPr sz="2400" spc="-50">
                <a:latin typeface="Arial"/>
                <a:cs typeface="Arial"/>
              </a:rPr>
              <a:t> </a:t>
            </a:r>
            <a:r>
              <a:rPr sz="2400">
                <a:latin typeface="Arial"/>
                <a:cs typeface="Arial"/>
              </a:rPr>
              <a:t>has</a:t>
            </a:r>
            <a:r>
              <a:rPr sz="2400" spc="-55">
                <a:latin typeface="Arial"/>
                <a:cs typeface="Arial"/>
              </a:rPr>
              <a:t> </a:t>
            </a:r>
            <a:r>
              <a:rPr sz="2400">
                <a:latin typeface="Arial"/>
                <a:cs typeface="Arial"/>
              </a:rPr>
              <a:t>a</a:t>
            </a:r>
            <a:r>
              <a:rPr sz="2400" spc="-50">
                <a:latin typeface="Arial"/>
                <a:cs typeface="Arial"/>
              </a:rPr>
              <a:t> </a:t>
            </a:r>
            <a:r>
              <a:rPr sz="2400">
                <a:latin typeface="Arial"/>
                <a:cs typeface="Arial"/>
              </a:rPr>
              <a:t>physical</a:t>
            </a:r>
            <a:r>
              <a:rPr sz="2400" spc="-60">
                <a:latin typeface="Arial"/>
                <a:cs typeface="Arial"/>
              </a:rPr>
              <a:t> </a:t>
            </a:r>
            <a:r>
              <a:rPr sz="2400">
                <a:latin typeface="Arial"/>
                <a:cs typeface="Arial"/>
              </a:rPr>
              <a:t>or</a:t>
            </a:r>
            <a:r>
              <a:rPr sz="2400" spc="-50">
                <a:latin typeface="Arial"/>
                <a:cs typeface="Arial"/>
              </a:rPr>
              <a:t> </a:t>
            </a:r>
            <a:r>
              <a:rPr sz="2400" spc="-10">
                <a:latin typeface="Arial"/>
                <a:cs typeface="Arial"/>
              </a:rPr>
              <a:t>mental </a:t>
            </a:r>
            <a:r>
              <a:rPr sz="2400">
                <a:latin typeface="Arial"/>
                <a:cs typeface="Arial"/>
              </a:rPr>
              <a:t>impairment</a:t>
            </a:r>
            <a:r>
              <a:rPr sz="2400" spc="-130">
                <a:latin typeface="Arial"/>
                <a:cs typeface="Arial"/>
              </a:rPr>
              <a:t> </a:t>
            </a:r>
            <a:r>
              <a:rPr sz="2400">
                <a:latin typeface="Arial"/>
                <a:cs typeface="Arial"/>
              </a:rPr>
              <a:t>which</a:t>
            </a:r>
            <a:r>
              <a:rPr sz="2400" spc="-130">
                <a:latin typeface="Arial"/>
                <a:cs typeface="Arial"/>
              </a:rPr>
              <a:t> </a:t>
            </a:r>
            <a:r>
              <a:rPr sz="2400">
                <a:latin typeface="Arial"/>
                <a:cs typeface="Arial"/>
              </a:rPr>
              <a:t>substantially</a:t>
            </a:r>
            <a:r>
              <a:rPr sz="2400" spc="-130">
                <a:latin typeface="Arial"/>
                <a:cs typeface="Arial"/>
              </a:rPr>
              <a:t> </a:t>
            </a:r>
            <a:r>
              <a:rPr sz="2400" spc="-10">
                <a:latin typeface="Arial"/>
                <a:cs typeface="Arial"/>
              </a:rPr>
              <a:t>limits </a:t>
            </a:r>
            <a:r>
              <a:rPr sz="2400">
                <a:latin typeface="Arial"/>
                <a:cs typeface="Arial"/>
              </a:rPr>
              <a:t>one</a:t>
            </a:r>
            <a:r>
              <a:rPr sz="2400" spc="-50">
                <a:latin typeface="Arial"/>
                <a:cs typeface="Arial"/>
              </a:rPr>
              <a:t> </a:t>
            </a:r>
            <a:r>
              <a:rPr sz="2400">
                <a:latin typeface="Arial"/>
                <a:cs typeface="Arial"/>
              </a:rPr>
              <a:t>or</a:t>
            </a:r>
            <a:r>
              <a:rPr sz="2400" spc="-50">
                <a:latin typeface="Arial"/>
                <a:cs typeface="Arial"/>
              </a:rPr>
              <a:t> </a:t>
            </a:r>
            <a:r>
              <a:rPr sz="2400">
                <a:latin typeface="Arial"/>
                <a:cs typeface="Arial"/>
              </a:rPr>
              <a:t>more</a:t>
            </a:r>
            <a:r>
              <a:rPr sz="2400" spc="-40">
                <a:latin typeface="Arial"/>
                <a:cs typeface="Arial"/>
              </a:rPr>
              <a:t> </a:t>
            </a:r>
            <a:r>
              <a:rPr sz="2400" b="1">
                <a:solidFill>
                  <a:srgbClr val="F37320"/>
                </a:solidFill>
                <a:latin typeface="Arial"/>
                <a:cs typeface="Arial"/>
              </a:rPr>
              <a:t>major</a:t>
            </a:r>
            <a:r>
              <a:rPr sz="2400" b="1" spc="-45">
                <a:solidFill>
                  <a:srgbClr val="F37320"/>
                </a:solidFill>
                <a:latin typeface="Arial"/>
                <a:cs typeface="Arial"/>
              </a:rPr>
              <a:t> </a:t>
            </a:r>
            <a:r>
              <a:rPr sz="2400" b="1">
                <a:solidFill>
                  <a:srgbClr val="F37320"/>
                </a:solidFill>
                <a:latin typeface="Arial"/>
                <a:cs typeface="Arial"/>
              </a:rPr>
              <a:t>life</a:t>
            </a:r>
            <a:r>
              <a:rPr sz="2400" b="1" spc="-50">
                <a:solidFill>
                  <a:srgbClr val="F37320"/>
                </a:solidFill>
                <a:latin typeface="Arial"/>
                <a:cs typeface="Arial"/>
              </a:rPr>
              <a:t> </a:t>
            </a:r>
            <a:r>
              <a:rPr sz="2400" b="1">
                <a:solidFill>
                  <a:srgbClr val="F37320"/>
                </a:solidFill>
                <a:latin typeface="Arial"/>
                <a:cs typeface="Arial"/>
              </a:rPr>
              <a:t>activities</a:t>
            </a:r>
            <a:r>
              <a:rPr sz="2400">
                <a:latin typeface="Arial"/>
                <a:cs typeface="Arial"/>
              </a:rPr>
              <a:t>,</a:t>
            </a:r>
            <a:r>
              <a:rPr sz="2400" spc="-45">
                <a:latin typeface="Arial"/>
                <a:cs typeface="Arial"/>
              </a:rPr>
              <a:t> </a:t>
            </a:r>
            <a:r>
              <a:rPr sz="2400" spc="-25">
                <a:latin typeface="Arial"/>
                <a:cs typeface="Arial"/>
              </a:rPr>
              <a:t>has </a:t>
            </a:r>
            <a:r>
              <a:rPr sz="2400">
                <a:latin typeface="Arial"/>
                <a:cs typeface="Arial"/>
              </a:rPr>
              <a:t>a</a:t>
            </a:r>
            <a:r>
              <a:rPr sz="2400" spc="-60">
                <a:latin typeface="Arial"/>
                <a:cs typeface="Arial"/>
              </a:rPr>
              <a:t> </a:t>
            </a:r>
            <a:r>
              <a:rPr sz="2400">
                <a:latin typeface="Arial"/>
                <a:cs typeface="Arial"/>
              </a:rPr>
              <a:t>record</a:t>
            </a:r>
            <a:r>
              <a:rPr sz="2400" spc="-55">
                <a:latin typeface="Arial"/>
                <a:cs typeface="Arial"/>
              </a:rPr>
              <a:t> </a:t>
            </a:r>
            <a:r>
              <a:rPr sz="2400">
                <a:latin typeface="Arial"/>
                <a:cs typeface="Arial"/>
              </a:rPr>
              <a:t>of</a:t>
            </a:r>
            <a:r>
              <a:rPr sz="2400" spc="-50">
                <a:latin typeface="Arial"/>
                <a:cs typeface="Arial"/>
              </a:rPr>
              <a:t> </a:t>
            </a:r>
            <a:r>
              <a:rPr sz="2400">
                <a:latin typeface="Arial"/>
                <a:cs typeface="Arial"/>
              </a:rPr>
              <a:t>such</a:t>
            </a:r>
            <a:r>
              <a:rPr sz="2400" spc="-60">
                <a:latin typeface="Arial"/>
                <a:cs typeface="Arial"/>
              </a:rPr>
              <a:t> </a:t>
            </a:r>
            <a:r>
              <a:rPr sz="2400">
                <a:latin typeface="Arial"/>
                <a:cs typeface="Arial"/>
              </a:rPr>
              <a:t>an</a:t>
            </a:r>
            <a:r>
              <a:rPr sz="2400" spc="-55">
                <a:latin typeface="Arial"/>
                <a:cs typeface="Arial"/>
              </a:rPr>
              <a:t> </a:t>
            </a:r>
            <a:r>
              <a:rPr sz="2400">
                <a:latin typeface="Arial"/>
                <a:cs typeface="Arial"/>
              </a:rPr>
              <a:t>impairment,</a:t>
            </a:r>
            <a:r>
              <a:rPr sz="2400" spc="-50">
                <a:latin typeface="Arial"/>
                <a:cs typeface="Arial"/>
              </a:rPr>
              <a:t> </a:t>
            </a:r>
            <a:r>
              <a:rPr sz="2400">
                <a:latin typeface="Arial"/>
                <a:cs typeface="Arial"/>
              </a:rPr>
              <a:t>or</a:t>
            </a:r>
            <a:r>
              <a:rPr sz="2400" spc="-60">
                <a:latin typeface="Arial"/>
                <a:cs typeface="Arial"/>
              </a:rPr>
              <a:t> </a:t>
            </a:r>
            <a:r>
              <a:rPr sz="2400" spc="-25">
                <a:latin typeface="Arial"/>
                <a:cs typeface="Arial"/>
              </a:rPr>
              <a:t>is </a:t>
            </a:r>
            <a:r>
              <a:rPr sz="2400">
                <a:latin typeface="Arial"/>
                <a:cs typeface="Arial"/>
              </a:rPr>
              <a:t>regarded</a:t>
            </a:r>
            <a:r>
              <a:rPr sz="2400" spc="-80">
                <a:latin typeface="Arial"/>
                <a:cs typeface="Arial"/>
              </a:rPr>
              <a:t> </a:t>
            </a:r>
            <a:r>
              <a:rPr sz="2400">
                <a:latin typeface="Arial"/>
                <a:cs typeface="Arial"/>
              </a:rPr>
              <a:t>as</a:t>
            </a:r>
            <a:r>
              <a:rPr sz="2400" spc="-80">
                <a:latin typeface="Arial"/>
                <a:cs typeface="Arial"/>
              </a:rPr>
              <a:t> </a:t>
            </a:r>
            <a:r>
              <a:rPr sz="2400">
                <a:latin typeface="Arial"/>
                <a:cs typeface="Arial"/>
              </a:rPr>
              <a:t>having</a:t>
            </a:r>
            <a:r>
              <a:rPr sz="2400" spc="-75">
                <a:latin typeface="Arial"/>
                <a:cs typeface="Arial"/>
              </a:rPr>
              <a:t> </a:t>
            </a:r>
            <a:r>
              <a:rPr sz="2400">
                <a:latin typeface="Arial"/>
                <a:cs typeface="Arial"/>
              </a:rPr>
              <a:t>such</a:t>
            </a:r>
            <a:r>
              <a:rPr sz="2400" spc="-80">
                <a:latin typeface="Arial"/>
                <a:cs typeface="Arial"/>
              </a:rPr>
              <a:t> </a:t>
            </a:r>
            <a:r>
              <a:rPr sz="2400" spc="-25">
                <a:latin typeface="Arial"/>
                <a:cs typeface="Arial"/>
              </a:rPr>
              <a:t>an </a:t>
            </a:r>
            <a:r>
              <a:rPr sz="2400" spc="-10">
                <a:latin typeface="Arial"/>
                <a:cs typeface="Arial"/>
              </a:rPr>
              <a:t>impairment.</a:t>
            </a:r>
            <a:endParaRPr sz="2400">
              <a:latin typeface="Arial"/>
              <a:cs typeface="Arial"/>
            </a:endParaRPr>
          </a:p>
        </p:txBody>
      </p:sp>
      <p:pic>
        <p:nvPicPr>
          <p:cNvPr id="4" name="object 4"/>
          <p:cNvPicPr/>
          <p:nvPr/>
        </p:nvPicPr>
        <p:blipFill>
          <a:blip r:embed="rId2" cstate="print"/>
          <a:stretch>
            <a:fillRect/>
          </a:stretch>
        </p:blipFill>
        <p:spPr>
          <a:xfrm>
            <a:off x="970914" y="1698472"/>
            <a:ext cx="3611156" cy="3727081"/>
          </a:xfrm>
          <a:prstGeom prst="rect">
            <a:avLst/>
          </a:prstGeom>
        </p:spPr>
      </p:pic>
      <p:sp>
        <p:nvSpPr>
          <p:cNvPr id="5" name="object 5"/>
          <p:cNvSpPr txBox="1">
            <a:spLocks noGrp="1"/>
          </p:cNvSpPr>
          <p:nvPr>
            <p:ph type="title"/>
          </p:nvPr>
        </p:nvSpPr>
        <p:spPr>
          <a:xfrm>
            <a:off x="3313696" y="571576"/>
            <a:ext cx="5731510" cy="498475"/>
          </a:xfrm>
          <a:prstGeom prst="rect">
            <a:avLst/>
          </a:prstGeom>
        </p:spPr>
        <p:txBody>
          <a:bodyPr vert="horz" wrap="square" lIns="0" tIns="12700" rIns="0" bIns="0" rtlCol="0">
            <a:spAutoFit/>
          </a:bodyPr>
          <a:lstStyle/>
          <a:p>
            <a:pPr marL="12700">
              <a:lnSpc>
                <a:spcPct val="100000"/>
              </a:lnSpc>
              <a:spcBef>
                <a:spcPts val="100"/>
              </a:spcBef>
            </a:pPr>
            <a:r>
              <a:rPr sz="3100"/>
              <a:t>PERSONS</a:t>
            </a:r>
            <a:r>
              <a:rPr sz="3100" spc="-30"/>
              <a:t> </a:t>
            </a:r>
            <a:r>
              <a:rPr sz="3100"/>
              <a:t>WITH</a:t>
            </a:r>
            <a:r>
              <a:rPr sz="3100" spc="-30"/>
              <a:t> </a:t>
            </a:r>
            <a:r>
              <a:rPr sz="3100" spc="-10"/>
              <a:t>DISABILITIES</a:t>
            </a:r>
            <a:endParaRPr sz="3100"/>
          </a:p>
        </p:txBody>
      </p:sp>
      <p:sp>
        <p:nvSpPr>
          <p:cNvPr id="6" name="object 6"/>
          <p:cNvSpPr txBox="1"/>
          <p:nvPr/>
        </p:nvSpPr>
        <p:spPr>
          <a:xfrm>
            <a:off x="2854337" y="5994984"/>
            <a:ext cx="6536690" cy="452755"/>
          </a:xfrm>
          <a:prstGeom prst="rect">
            <a:avLst/>
          </a:prstGeom>
        </p:spPr>
        <p:txBody>
          <a:bodyPr vert="horz" wrap="square" lIns="0" tIns="12700" rIns="0" bIns="0" rtlCol="0">
            <a:spAutoFit/>
          </a:bodyPr>
          <a:lstStyle/>
          <a:p>
            <a:pPr marL="12700" marR="5080" indent="252095">
              <a:lnSpc>
                <a:spcPct val="100000"/>
              </a:lnSpc>
              <a:spcBef>
                <a:spcPts val="100"/>
              </a:spcBef>
            </a:pPr>
            <a:r>
              <a:rPr sz="1400" b="1">
                <a:solidFill>
                  <a:srgbClr val="F37320"/>
                </a:solidFill>
                <a:latin typeface="Arial"/>
                <a:cs typeface="Arial"/>
              </a:rPr>
              <a:t>Major life</a:t>
            </a:r>
            <a:r>
              <a:rPr sz="1400" b="1" spc="-5">
                <a:solidFill>
                  <a:srgbClr val="F37320"/>
                </a:solidFill>
                <a:latin typeface="Arial"/>
                <a:cs typeface="Arial"/>
              </a:rPr>
              <a:t> </a:t>
            </a:r>
            <a:r>
              <a:rPr sz="1400" b="1">
                <a:solidFill>
                  <a:srgbClr val="F37320"/>
                </a:solidFill>
                <a:latin typeface="Arial"/>
                <a:cs typeface="Arial"/>
              </a:rPr>
              <a:t>activity</a:t>
            </a:r>
            <a:r>
              <a:rPr sz="1400" b="1" spc="25">
                <a:solidFill>
                  <a:srgbClr val="F37320"/>
                </a:solidFill>
                <a:latin typeface="Arial"/>
                <a:cs typeface="Arial"/>
              </a:rPr>
              <a:t> </a:t>
            </a:r>
            <a:r>
              <a:rPr sz="1400">
                <a:latin typeface="Arial"/>
                <a:cs typeface="Arial"/>
              </a:rPr>
              <a:t>means</a:t>
            </a:r>
            <a:r>
              <a:rPr sz="1400" spc="5">
                <a:latin typeface="Arial"/>
                <a:cs typeface="Arial"/>
              </a:rPr>
              <a:t> </a:t>
            </a:r>
            <a:r>
              <a:rPr sz="1400">
                <a:latin typeface="Arial"/>
                <a:cs typeface="Arial"/>
              </a:rPr>
              <a:t>functions such as caring</a:t>
            </a:r>
            <a:r>
              <a:rPr sz="1400" spc="-5">
                <a:latin typeface="Arial"/>
                <a:cs typeface="Arial"/>
              </a:rPr>
              <a:t> </a:t>
            </a:r>
            <a:r>
              <a:rPr sz="1400">
                <a:latin typeface="Arial"/>
                <a:cs typeface="Arial"/>
              </a:rPr>
              <a:t>for one’s</a:t>
            </a:r>
            <a:r>
              <a:rPr sz="1400" spc="-15">
                <a:latin typeface="Arial"/>
                <a:cs typeface="Arial"/>
              </a:rPr>
              <a:t> </a:t>
            </a:r>
            <a:r>
              <a:rPr sz="1400">
                <a:latin typeface="Arial"/>
                <a:cs typeface="Arial"/>
              </a:rPr>
              <a:t>self,</a:t>
            </a:r>
            <a:r>
              <a:rPr sz="1400" spc="-5">
                <a:latin typeface="Arial"/>
                <a:cs typeface="Arial"/>
              </a:rPr>
              <a:t> </a:t>
            </a:r>
            <a:r>
              <a:rPr sz="1400" spc="-10">
                <a:latin typeface="Arial"/>
                <a:cs typeface="Arial"/>
              </a:rPr>
              <a:t>performing </a:t>
            </a:r>
            <a:r>
              <a:rPr sz="1400">
                <a:latin typeface="Arial"/>
                <a:cs typeface="Arial"/>
              </a:rPr>
              <a:t>manual</a:t>
            </a:r>
            <a:r>
              <a:rPr sz="1400" spc="-15">
                <a:latin typeface="Arial"/>
                <a:cs typeface="Arial"/>
              </a:rPr>
              <a:t> </a:t>
            </a:r>
            <a:r>
              <a:rPr sz="1400">
                <a:latin typeface="Arial"/>
                <a:cs typeface="Arial"/>
              </a:rPr>
              <a:t>tasks,</a:t>
            </a:r>
            <a:r>
              <a:rPr sz="1400" spc="-5">
                <a:latin typeface="Arial"/>
                <a:cs typeface="Arial"/>
              </a:rPr>
              <a:t> </a:t>
            </a:r>
            <a:r>
              <a:rPr sz="1400">
                <a:latin typeface="Arial"/>
                <a:cs typeface="Arial"/>
              </a:rPr>
              <a:t>walking,</a:t>
            </a:r>
            <a:r>
              <a:rPr sz="1400" spc="-10">
                <a:latin typeface="Arial"/>
                <a:cs typeface="Arial"/>
              </a:rPr>
              <a:t> </a:t>
            </a:r>
            <a:r>
              <a:rPr sz="1400">
                <a:latin typeface="Arial"/>
                <a:cs typeface="Arial"/>
              </a:rPr>
              <a:t>seeing,</a:t>
            </a:r>
            <a:r>
              <a:rPr sz="1400" spc="-10">
                <a:latin typeface="Arial"/>
                <a:cs typeface="Arial"/>
              </a:rPr>
              <a:t> </a:t>
            </a:r>
            <a:r>
              <a:rPr sz="1400">
                <a:latin typeface="Arial"/>
                <a:cs typeface="Arial"/>
              </a:rPr>
              <a:t>hearing,</a:t>
            </a:r>
            <a:r>
              <a:rPr sz="1400" spc="-10">
                <a:latin typeface="Arial"/>
                <a:cs typeface="Arial"/>
              </a:rPr>
              <a:t> </a:t>
            </a:r>
            <a:r>
              <a:rPr sz="1400">
                <a:latin typeface="Arial"/>
                <a:cs typeface="Arial"/>
              </a:rPr>
              <a:t>speaking,</a:t>
            </a:r>
            <a:r>
              <a:rPr sz="1400" spc="-15">
                <a:latin typeface="Arial"/>
                <a:cs typeface="Arial"/>
              </a:rPr>
              <a:t> </a:t>
            </a:r>
            <a:r>
              <a:rPr sz="1400">
                <a:latin typeface="Arial"/>
                <a:cs typeface="Arial"/>
              </a:rPr>
              <a:t>breathing,</a:t>
            </a:r>
            <a:r>
              <a:rPr sz="1400" spc="-10">
                <a:latin typeface="Arial"/>
                <a:cs typeface="Arial"/>
              </a:rPr>
              <a:t> </a:t>
            </a:r>
            <a:r>
              <a:rPr sz="1400">
                <a:latin typeface="Arial"/>
                <a:cs typeface="Arial"/>
              </a:rPr>
              <a:t>learning</a:t>
            </a:r>
            <a:r>
              <a:rPr sz="1400" spc="-10">
                <a:latin typeface="Arial"/>
                <a:cs typeface="Arial"/>
              </a:rPr>
              <a:t> </a:t>
            </a:r>
            <a:r>
              <a:rPr sz="1400">
                <a:latin typeface="Arial"/>
                <a:cs typeface="Arial"/>
              </a:rPr>
              <a:t>and</a:t>
            </a:r>
            <a:r>
              <a:rPr sz="1400" spc="-15">
                <a:latin typeface="Arial"/>
                <a:cs typeface="Arial"/>
              </a:rPr>
              <a:t> </a:t>
            </a:r>
            <a:r>
              <a:rPr sz="1400" spc="-10">
                <a:latin typeface="Arial"/>
                <a:cs typeface="Arial"/>
              </a:rPr>
              <a:t>working.</a:t>
            </a:r>
            <a:endParaRPr sz="1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pic>
        <p:nvPicPr>
          <p:cNvPr id="3" name="object 3"/>
          <p:cNvPicPr/>
          <p:nvPr/>
        </p:nvPicPr>
        <p:blipFill>
          <a:blip r:embed="rId3" cstate="print"/>
          <a:stretch>
            <a:fillRect/>
          </a:stretch>
        </p:blipFill>
        <p:spPr>
          <a:xfrm>
            <a:off x="1036802" y="2300389"/>
            <a:ext cx="3543122" cy="3574084"/>
          </a:xfrm>
          <a:prstGeom prst="rect">
            <a:avLst/>
          </a:prstGeom>
        </p:spPr>
      </p:pic>
      <p:sp>
        <p:nvSpPr>
          <p:cNvPr id="4" name="object 4"/>
          <p:cNvSpPr txBox="1"/>
          <p:nvPr/>
        </p:nvSpPr>
        <p:spPr>
          <a:xfrm>
            <a:off x="844816" y="1168095"/>
            <a:ext cx="10632440" cy="4570730"/>
          </a:xfrm>
          <a:prstGeom prst="rect">
            <a:avLst/>
          </a:prstGeom>
        </p:spPr>
        <p:txBody>
          <a:bodyPr vert="horz" wrap="square" lIns="0" tIns="46990" rIns="0" bIns="0" rtlCol="0">
            <a:spAutoFit/>
          </a:bodyPr>
          <a:lstStyle/>
          <a:p>
            <a:pPr marL="12700" marR="50165">
              <a:lnSpc>
                <a:spcPts val="2160"/>
              </a:lnSpc>
              <a:spcBef>
                <a:spcPts val="370"/>
              </a:spcBef>
            </a:pPr>
            <a:r>
              <a:rPr sz="2000">
                <a:latin typeface="Arial"/>
                <a:cs typeface="Arial"/>
              </a:rPr>
              <a:t>Reasonable</a:t>
            </a:r>
            <a:r>
              <a:rPr sz="2000" spc="-15">
                <a:latin typeface="Arial"/>
                <a:cs typeface="Arial"/>
              </a:rPr>
              <a:t> </a:t>
            </a:r>
            <a:r>
              <a:rPr sz="2000">
                <a:latin typeface="Arial"/>
                <a:cs typeface="Arial"/>
              </a:rPr>
              <a:t>accommodations</a:t>
            </a:r>
            <a:r>
              <a:rPr sz="2000" spc="-5">
                <a:latin typeface="Arial"/>
                <a:cs typeface="Arial"/>
              </a:rPr>
              <a:t> </a:t>
            </a:r>
            <a:r>
              <a:rPr sz="2000">
                <a:latin typeface="Arial"/>
                <a:cs typeface="Arial"/>
              </a:rPr>
              <a:t>that</a:t>
            </a:r>
            <a:r>
              <a:rPr sz="2000" spc="-20">
                <a:latin typeface="Arial"/>
                <a:cs typeface="Arial"/>
              </a:rPr>
              <a:t> </a:t>
            </a:r>
            <a:r>
              <a:rPr sz="2000">
                <a:latin typeface="Arial"/>
                <a:cs typeface="Arial"/>
              </a:rPr>
              <a:t>do</a:t>
            </a:r>
            <a:r>
              <a:rPr sz="2000" spc="-10">
                <a:latin typeface="Arial"/>
                <a:cs typeface="Arial"/>
              </a:rPr>
              <a:t> </a:t>
            </a:r>
            <a:r>
              <a:rPr sz="2000">
                <a:latin typeface="Arial"/>
                <a:cs typeface="Arial"/>
              </a:rPr>
              <a:t>not</a:t>
            </a:r>
            <a:r>
              <a:rPr sz="2000" spc="-20">
                <a:latin typeface="Arial"/>
                <a:cs typeface="Arial"/>
              </a:rPr>
              <a:t> </a:t>
            </a:r>
            <a:r>
              <a:rPr sz="2000">
                <a:latin typeface="Arial"/>
                <a:cs typeface="Arial"/>
              </a:rPr>
              <a:t>cause</a:t>
            </a:r>
            <a:r>
              <a:rPr sz="2000" spc="-10">
                <a:latin typeface="Arial"/>
                <a:cs typeface="Arial"/>
              </a:rPr>
              <a:t> </a:t>
            </a:r>
            <a:r>
              <a:rPr sz="2000">
                <a:latin typeface="Arial"/>
                <a:cs typeface="Arial"/>
              </a:rPr>
              <a:t>undue</a:t>
            </a:r>
            <a:r>
              <a:rPr sz="2000" spc="-10">
                <a:latin typeface="Arial"/>
                <a:cs typeface="Arial"/>
              </a:rPr>
              <a:t> </a:t>
            </a:r>
            <a:r>
              <a:rPr sz="2000">
                <a:latin typeface="Arial"/>
                <a:cs typeface="Arial"/>
              </a:rPr>
              <a:t>hardship</a:t>
            </a:r>
            <a:r>
              <a:rPr sz="2000" spc="-15">
                <a:latin typeface="Arial"/>
                <a:cs typeface="Arial"/>
              </a:rPr>
              <a:t> </a:t>
            </a:r>
            <a:r>
              <a:rPr sz="2000">
                <a:latin typeface="Arial"/>
                <a:cs typeface="Arial"/>
              </a:rPr>
              <a:t>must</a:t>
            </a:r>
            <a:r>
              <a:rPr sz="2000" spc="-15">
                <a:latin typeface="Arial"/>
                <a:cs typeface="Arial"/>
              </a:rPr>
              <a:t> </a:t>
            </a:r>
            <a:r>
              <a:rPr sz="2000">
                <a:latin typeface="Arial"/>
                <a:cs typeface="Arial"/>
              </a:rPr>
              <a:t>be</a:t>
            </a:r>
            <a:r>
              <a:rPr sz="2000" spc="-15">
                <a:latin typeface="Arial"/>
                <a:cs typeface="Arial"/>
              </a:rPr>
              <a:t> </a:t>
            </a:r>
            <a:r>
              <a:rPr sz="2000">
                <a:latin typeface="Arial"/>
                <a:cs typeface="Arial"/>
              </a:rPr>
              <a:t>provided.</a:t>
            </a:r>
            <a:r>
              <a:rPr sz="2000" spc="-15">
                <a:latin typeface="Arial"/>
                <a:cs typeface="Arial"/>
              </a:rPr>
              <a:t> </a:t>
            </a:r>
            <a:r>
              <a:rPr sz="2000">
                <a:latin typeface="Arial"/>
                <a:cs typeface="Arial"/>
              </a:rPr>
              <a:t>Here</a:t>
            </a:r>
            <a:r>
              <a:rPr sz="2000" spc="-15">
                <a:latin typeface="Arial"/>
                <a:cs typeface="Arial"/>
              </a:rPr>
              <a:t> </a:t>
            </a:r>
            <a:r>
              <a:rPr sz="2000">
                <a:latin typeface="Arial"/>
                <a:cs typeface="Arial"/>
              </a:rPr>
              <a:t>are</a:t>
            </a:r>
            <a:r>
              <a:rPr sz="2000" spc="-10">
                <a:latin typeface="Arial"/>
                <a:cs typeface="Arial"/>
              </a:rPr>
              <a:t> </a:t>
            </a:r>
            <a:r>
              <a:rPr sz="2000" spc="-50">
                <a:latin typeface="Arial"/>
                <a:cs typeface="Arial"/>
              </a:rPr>
              <a:t>a </a:t>
            </a:r>
            <a:r>
              <a:rPr sz="2000">
                <a:latin typeface="Arial"/>
                <a:cs typeface="Arial"/>
              </a:rPr>
              <a:t>few</a:t>
            </a:r>
            <a:r>
              <a:rPr sz="2000" spc="-35">
                <a:latin typeface="Arial"/>
                <a:cs typeface="Arial"/>
              </a:rPr>
              <a:t> </a:t>
            </a:r>
            <a:r>
              <a:rPr sz="2000" spc="-10">
                <a:latin typeface="Arial"/>
                <a:cs typeface="Arial"/>
              </a:rPr>
              <a:t>examples:</a:t>
            </a:r>
            <a:endParaRPr sz="2000">
              <a:latin typeface="Arial"/>
              <a:cs typeface="Arial"/>
            </a:endParaRPr>
          </a:p>
          <a:p>
            <a:pPr>
              <a:lnSpc>
                <a:spcPct val="100000"/>
              </a:lnSpc>
              <a:spcBef>
                <a:spcPts val="830"/>
              </a:spcBef>
            </a:pPr>
            <a:endParaRPr sz="2000">
              <a:latin typeface="Arial"/>
              <a:cs typeface="Arial"/>
            </a:endParaRPr>
          </a:p>
          <a:p>
            <a:pPr marL="4649470" indent="-97155">
              <a:lnSpc>
                <a:spcPct val="100000"/>
              </a:lnSpc>
              <a:buSzPct val="95000"/>
              <a:buChar char="•"/>
              <a:tabLst>
                <a:tab pos="4649470" algn="l"/>
              </a:tabLst>
            </a:pPr>
            <a:r>
              <a:rPr sz="2000">
                <a:latin typeface="Arial"/>
                <a:cs typeface="Arial"/>
              </a:rPr>
              <a:t>Allow</a:t>
            </a:r>
            <a:r>
              <a:rPr sz="2000" spc="-40">
                <a:latin typeface="Arial"/>
                <a:cs typeface="Arial"/>
              </a:rPr>
              <a:t> </a:t>
            </a:r>
            <a:r>
              <a:rPr sz="2000">
                <a:latin typeface="Arial"/>
                <a:cs typeface="Arial"/>
              </a:rPr>
              <a:t>service</a:t>
            </a:r>
            <a:r>
              <a:rPr sz="2000" spc="-40">
                <a:latin typeface="Arial"/>
                <a:cs typeface="Arial"/>
              </a:rPr>
              <a:t> </a:t>
            </a:r>
            <a:r>
              <a:rPr sz="2000">
                <a:latin typeface="Arial"/>
                <a:cs typeface="Arial"/>
              </a:rPr>
              <a:t>animals</a:t>
            </a:r>
            <a:r>
              <a:rPr sz="2000" spc="-40">
                <a:latin typeface="Arial"/>
                <a:cs typeface="Arial"/>
              </a:rPr>
              <a:t> </a:t>
            </a:r>
            <a:r>
              <a:rPr sz="2000" spc="-10">
                <a:latin typeface="Arial"/>
                <a:cs typeface="Arial"/>
              </a:rPr>
              <a:t>(required).</a:t>
            </a:r>
            <a:endParaRPr sz="2000">
              <a:latin typeface="Arial"/>
              <a:cs typeface="Arial"/>
            </a:endParaRPr>
          </a:p>
          <a:p>
            <a:pPr marL="4849495" marR="5080" indent="-287655">
              <a:lnSpc>
                <a:spcPct val="100000"/>
              </a:lnSpc>
              <a:spcBef>
                <a:spcPts val="1760"/>
              </a:spcBef>
              <a:buSzPct val="95000"/>
              <a:buChar char="•"/>
              <a:tabLst>
                <a:tab pos="4849495" algn="l"/>
              </a:tabLst>
            </a:pPr>
            <a:r>
              <a:rPr sz="2000">
                <a:latin typeface="Arial"/>
                <a:cs typeface="Arial"/>
              </a:rPr>
              <a:t>Modifying</a:t>
            </a:r>
            <a:r>
              <a:rPr sz="2000" spc="-30">
                <a:latin typeface="Arial"/>
                <a:cs typeface="Arial"/>
              </a:rPr>
              <a:t> </a:t>
            </a:r>
            <a:r>
              <a:rPr sz="2000">
                <a:latin typeface="Arial"/>
                <a:cs typeface="Arial"/>
              </a:rPr>
              <a:t>existing</a:t>
            </a:r>
            <a:r>
              <a:rPr sz="2000" spc="-30">
                <a:latin typeface="Arial"/>
                <a:cs typeface="Arial"/>
              </a:rPr>
              <a:t> </a:t>
            </a:r>
            <a:r>
              <a:rPr sz="2000">
                <a:latin typeface="Arial"/>
                <a:cs typeface="Arial"/>
              </a:rPr>
              <a:t>facilities</a:t>
            </a:r>
            <a:r>
              <a:rPr sz="2000" spc="-20">
                <a:latin typeface="Arial"/>
                <a:cs typeface="Arial"/>
              </a:rPr>
              <a:t> </a:t>
            </a:r>
            <a:r>
              <a:rPr sz="2000">
                <a:latin typeface="Arial"/>
                <a:cs typeface="Arial"/>
              </a:rPr>
              <a:t>to</a:t>
            </a:r>
            <a:r>
              <a:rPr sz="2000" spc="-30">
                <a:latin typeface="Arial"/>
                <a:cs typeface="Arial"/>
              </a:rPr>
              <a:t> </a:t>
            </a:r>
            <a:r>
              <a:rPr sz="2000">
                <a:latin typeface="Arial"/>
                <a:cs typeface="Arial"/>
              </a:rPr>
              <a:t>make</a:t>
            </a:r>
            <a:r>
              <a:rPr sz="2000" spc="-25">
                <a:latin typeface="Arial"/>
                <a:cs typeface="Arial"/>
              </a:rPr>
              <a:t> </a:t>
            </a:r>
            <a:r>
              <a:rPr sz="2000" spc="-20">
                <a:latin typeface="Arial"/>
                <a:cs typeface="Arial"/>
              </a:rPr>
              <a:t>them </a:t>
            </a:r>
            <a:r>
              <a:rPr sz="2000">
                <a:latin typeface="Arial"/>
                <a:cs typeface="Arial"/>
              </a:rPr>
              <a:t>accessible</a:t>
            </a:r>
            <a:r>
              <a:rPr sz="2000" spc="-35">
                <a:latin typeface="Arial"/>
                <a:cs typeface="Arial"/>
              </a:rPr>
              <a:t> </a:t>
            </a:r>
            <a:r>
              <a:rPr sz="2000">
                <a:latin typeface="Arial"/>
                <a:cs typeface="Arial"/>
              </a:rPr>
              <a:t>or</a:t>
            </a:r>
            <a:r>
              <a:rPr sz="2000" spc="-25">
                <a:latin typeface="Arial"/>
                <a:cs typeface="Arial"/>
              </a:rPr>
              <a:t> </a:t>
            </a:r>
            <a:r>
              <a:rPr sz="2000">
                <a:latin typeface="Arial"/>
                <a:cs typeface="Arial"/>
              </a:rPr>
              <a:t>usable</a:t>
            </a:r>
            <a:r>
              <a:rPr sz="2000" spc="-30">
                <a:latin typeface="Arial"/>
                <a:cs typeface="Arial"/>
              </a:rPr>
              <a:t> </a:t>
            </a:r>
            <a:r>
              <a:rPr sz="2000">
                <a:latin typeface="Arial"/>
                <a:cs typeface="Arial"/>
              </a:rPr>
              <a:t>for</a:t>
            </a:r>
            <a:r>
              <a:rPr sz="2000" spc="-25">
                <a:latin typeface="Arial"/>
                <a:cs typeface="Arial"/>
              </a:rPr>
              <a:t> </a:t>
            </a:r>
            <a:r>
              <a:rPr sz="2000">
                <a:latin typeface="Arial"/>
                <a:cs typeface="Arial"/>
              </a:rPr>
              <a:t>individuals</a:t>
            </a:r>
            <a:r>
              <a:rPr sz="2000" spc="-25">
                <a:latin typeface="Arial"/>
                <a:cs typeface="Arial"/>
              </a:rPr>
              <a:t> </a:t>
            </a:r>
            <a:r>
              <a:rPr sz="2000">
                <a:latin typeface="Arial"/>
                <a:cs typeface="Arial"/>
              </a:rPr>
              <a:t>with</a:t>
            </a:r>
            <a:r>
              <a:rPr sz="2000" spc="-30">
                <a:latin typeface="Arial"/>
                <a:cs typeface="Arial"/>
              </a:rPr>
              <a:t> </a:t>
            </a:r>
            <a:r>
              <a:rPr sz="2000" spc="-10">
                <a:latin typeface="Arial"/>
                <a:cs typeface="Arial"/>
              </a:rPr>
              <a:t>disabilities.</a:t>
            </a:r>
            <a:endParaRPr sz="2000">
              <a:latin typeface="Arial"/>
              <a:cs typeface="Arial"/>
            </a:endParaRPr>
          </a:p>
          <a:p>
            <a:pPr marL="4849495" indent="-287655">
              <a:lnSpc>
                <a:spcPct val="100000"/>
              </a:lnSpc>
              <a:spcBef>
                <a:spcPts val="1789"/>
              </a:spcBef>
              <a:buSzPct val="95000"/>
              <a:buChar char="•"/>
              <a:tabLst>
                <a:tab pos="4849495" algn="l"/>
              </a:tabLst>
            </a:pPr>
            <a:r>
              <a:rPr sz="2000">
                <a:latin typeface="Arial"/>
                <a:cs typeface="Arial"/>
              </a:rPr>
              <a:t>Providing</a:t>
            </a:r>
            <a:r>
              <a:rPr sz="2000" spc="-35">
                <a:latin typeface="Arial"/>
                <a:cs typeface="Arial"/>
              </a:rPr>
              <a:t> </a:t>
            </a:r>
            <a:r>
              <a:rPr sz="2000">
                <a:latin typeface="Arial"/>
                <a:cs typeface="Arial"/>
              </a:rPr>
              <a:t>qualified</a:t>
            </a:r>
            <a:r>
              <a:rPr sz="2000" spc="-35">
                <a:latin typeface="Arial"/>
                <a:cs typeface="Arial"/>
              </a:rPr>
              <a:t> </a:t>
            </a:r>
            <a:r>
              <a:rPr sz="2000">
                <a:latin typeface="Arial"/>
                <a:cs typeface="Arial"/>
              </a:rPr>
              <a:t>readers</a:t>
            </a:r>
            <a:r>
              <a:rPr sz="2000" spc="-25">
                <a:latin typeface="Arial"/>
                <a:cs typeface="Arial"/>
              </a:rPr>
              <a:t> </a:t>
            </a:r>
            <a:r>
              <a:rPr sz="2000">
                <a:latin typeface="Arial"/>
                <a:cs typeface="Arial"/>
              </a:rPr>
              <a:t>or</a:t>
            </a:r>
            <a:r>
              <a:rPr sz="2000" spc="-30">
                <a:latin typeface="Arial"/>
                <a:cs typeface="Arial"/>
              </a:rPr>
              <a:t> </a:t>
            </a:r>
            <a:r>
              <a:rPr sz="2000" spc="-10">
                <a:latin typeface="Arial"/>
                <a:cs typeface="Arial"/>
              </a:rPr>
              <a:t>interpreters.</a:t>
            </a:r>
            <a:endParaRPr sz="2000">
              <a:latin typeface="Arial"/>
              <a:cs typeface="Arial"/>
            </a:endParaRPr>
          </a:p>
          <a:p>
            <a:pPr marL="4849495" indent="-287655">
              <a:lnSpc>
                <a:spcPct val="100000"/>
              </a:lnSpc>
              <a:spcBef>
                <a:spcPts val="1764"/>
              </a:spcBef>
              <a:buSzPct val="95000"/>
              <a:buChar char="•"/>
              <a:tabLst>
                <a:tab pos="4849495" algn="l"/>
              </a:tabLst>
            </a:pPr>
            <a:r>
              <a:rPr sz="2000">
                <a:latin typeface="Arial"/>
                <a:cs typeface="Arial"/>
              </a:rPr>
              <a:t>Providing</a:t>
            </a:r>
            <a:r>
              <a:rPr sz="2000" spc="-15">
                <a:latin typeface="Arial"/>
                <a:cs typeface="Arial"/>
              </a:rPr>
              <a:t> </a:t>
            </a:r>
            <a:r>
              <a:rPr sz="2000">
                <a:latin typeface="Arial"/>
                <a:cs typeface="Arial"/>
              </a:rPr>
              <a:t>spaces</a:t>
            </a:r>
            <a:r>
              <a:rPr sz="2000" spc="-10">
                <a:latin typeface="Arial"/>
                <a:cs typeface="Arial"/>
              </a:rPr>
              <a:t> </a:t>
            </a:r>
            <a:r>
              <a:rPr sz="2000">
                <a:latin typeface="Arial"/>
                <a:cs typeface="Arial"/>
              </a:rPr>
              <a:t>for</a:t>
            </a:r>
            <a:r>
              <a:rPr sz="2000" spc="-5">
                <a:latin typeface="Arial"/>
                <a:cs typeface="Arial"/>
              </a:rPr>
              <a:t> </a:t>
            </a:r>
            <a:r>
              <a:rPr sz="2000" spc="-10">
                <a:latin typeface="Arial"/>
                <a:cs typeface="Arial"/>
              </a:rPr>
              <a:t>sitting.</a:t>
            </a:r>
            <a:endParaRPr sz="2000">
              <a:latin typeface="Arial"/>
              <a:cs typeface="Arial"/>
            </a:endParaRPr>
          </a:p>
          <a:p>
            <a:pPr marL="4849495" marR="149860" indent="-287655">
              <a:lnSpc>
                <a:spcPct val="100000"/>
              </a:lnSpc>
              <a:spcBef>
                <a:spcPts val="1760"/>
              </a:spcBef>
              <a:buSzPct val="95000"/>
              <a:buChar char="•"/>
              <a:tabLst>
                <a:tab pos="4849495" algn="l"/>
              </a:tabLst>
            </a:pPr>
            <a:r>
              <a:rPr sz="2000">
                <a:latin typeface="Arial"/>
                <a:cs typeface="Arial"/>
              </a:rPr>
              <a:t>Reminding</a:t>
            </a:r>
            <a:r>
              <a:rPr sz="2000" spc="-35">
                <a:latin typeface="Arial"/>
                <a:cs typeface="Arial"/>
              </a:rPr>
              <a:t> </a:t>
            </a:r>
            <a:r>
              <a:rPr sz="2000">
                <a:latin typeface="Arial"/>
                <a:cs typeface="Arial"/>
              </a:rPr>
              <a:t>beneficiaries</a:t>
            </a:r>
            <a:r>
              <a:rPr sz="2000" spc="-30">
                <a:latin typeface="Arial"/>
                <a:cs typeface="Arial"/>
              </a:rPr>
              <a:t> </a:t>
            </a:r>
            <a:r>
              <a:rPr sz="2000">
                <a:latin typeface="Arial"/>
                <a:cs typeface="Arial"/>
              </a:rPr>
              <a:t>that</a:t>
            </a:r>
            <a:r>
              <a:rPr sz="2000" spc="-35">
                <a:latin typeface="Arial"/>
                <a:cs typeface="Arial"/>
              </a:rPr>
              <a:t> </a:t>
            </a:r>
            <a:r>
              <a:rPr sz="2000">
                <a:latin typeface="Arial"/>
                <a:cs typeface="Arial"/>
              </a:rPr>
              <a:t>an</a:t>
            </a:r>
            <a:r>
              <a:rPr sz="2000" spc="-35">
                <a:latin typeface="Arial"/>
                <a:cs typeface="Arial"/>
              </a:rPr>
              <a:t> </a:t>
            </a:r>
            <a:r>
              <a:rPr sz="2000">
                <a:latin typeface="Arial"/>
                <a:cs typeface="Arial"/>
              </a:rPr>
              <a:t>alternate</a:t>
            </a:r>
            <a:r>
              <a:rPr sz="2000" spc="-35">
                <a:latin typeface="Arial"/>
                <a:cs typeface="Arial"/>
              </a:rPr>
              <a:t> </a:t>
            </a:r>
            <a:r>
              <a:rPr sz="2000">
                <a:latin typeface="Arial"/>
                <a:cs typeface="Arial"/>
              </a:rPr>
              <a:t>can</a:t>
            </a:r>
            <a:r>
              <a:rPr sz="2000" spc="-30">
                <a:latin typeface="Arial"/>
                <a:cs typeface="Arial"/>
              </a:rPr>
              <a:t> </a:t>
            </a:r>
            <a:r>
              <a:rPr sz="2000" spc="-20">
                <a:latin typeface="Arial"/>
                <a:cs typeface="Arial"/>
              </a:rPr>
              <a:t>pick </a:t>
            </a:r>
            <a:r>
              <a:rPr sz="2000">
                <a:latin typeface="Arial"/>
                <a:cs typeface="Arial"/>
              </a:rPr>
              <a:t>up</a:t>
            </a:r>
            <a:r>
              <a:rPr sz="2000" spc="-15">
                <a:latin typeface="Arial"/>
                <a:cs typeface="Arial"/>
              </a:rPr>
              <a:t> </a:t>
            </a:r>
            <a:r>
              <a:rPr sz="2000">
                <a:latin typeface="Arial"/>
                <a:cs typeface="Arial"/>
              </a:rPr>
              <a:t>on</a:t>
            </a:r>
            <a:r>
              <a:rPr sz="2000" spc="-10">
                <a:latin typeface="Arial"/>
                <a:cs typeface="Arial"/>
              </a:rPr>
              <a:t> </a:t>
            </a:r>
            <a:r>
              <a:rPr sz="2000">
                <a:latin typeface="Arial"/>
                <a:cs typeface="Arial"/>
              </a:rPr>
              <a:t>their</a:t>
            </a:r>
            <a:r>
              <a:rPr sz="2000" spc="-10">
                <a:latin typeface="Arial"/>
                <a:cs typeface="Arial"/>
              </a:rPr>
              <a:t> behalf.</a:t>
            </a:r>
            <a:endParaRPr sz="2000">
              <a:latin typeface="Arial"/>
              <a:cs typeface="Arial"/>
            </a:endParaRPr>
          </a:p>
          <a:p>
            <a:pPr marL="4847590" indent="-285750">
              <a:lnSpc>
                <a:spcPct val="100000"/>
              </a:lnSpc>
              <a:spcBef>
                <a:spcPts val="1789"/>
              </a:spcBef>
              <a:buSzPct val="95000"/>
              <a:buChar char="•"/>
              <a:tabLst>
                <a:tab pos="4847590" algn="l"/>
              </a:tabLst>
            </a:pPr>
            <a:r>
              <a:rPr sz="2000">
                <a:latin typeface="Arial"/>
                <a:cs typeface="Arial"/>
              </a:rPr>
              <a:t>Provide</a:t>
            </a:r>
            <a:r>
              <a:rPr sz="2000" spc="-20">
                <a:latin typeface="Arial"/>
                <a:cs typeface="Arial"/>
              </a:rPr>
              <a:t> </a:t>
            </a:r>
            <a:r>
              <a:rPr sz="2000">
                <a:latin typeface="Arial"/>
                <a:cs typeface="Arial"/>
              </a:rPr>
              <a:t>alternate</a:t>
            </a:r>
            <a:r>
              <a:rPr sz="2000" spc="-20">
                <a:latin typeface="Arial"/>
                <a:cs typeface="Arial"/>
              </a:rPr>
              <a:t> </a:t>
            </a:r>
            <a:r>
              <a:rPr sz="2000">
                <a:latin typeface="Arial"/>
                <a:cs typeface="Arial"/>
              </a:rPr>
              <a:t>arrangements</a:t>
            </a:r>
            <a:r>
              <a:rPr sz="2000" spc="-10">
                <a:latin typeface="Arial"/>
                <a:cs typeface="Arial"/>
              </a:rPr>
              <a:t> </a:t>
            </a:r>
            <a:r>
              <a:rPr sz="2000">
                <a:latin typeface="Arial"/>
                <a:cs typeface="Arial"/>
              </a:rPr>
              <a:t>for</a:t>
            </a:r>
            <a:r>
              <a:rPr sz="2000" spc="-15">
                <a:latin typeface="Arial"/>
                <a:cs typeface="Arial"/>
              </a:rPr>
              <a:t> </a:t>
            </a:r>
            <a:r>
              <a:rPr sz="2000" spc="-10">
                <a:latin typeface="Arial"/>
                <a:cs typeface="Arial"/>
              </a:rPr>
              <a:t>service.</a:t>
            </a:r>
            <a:endParaRPr sz="2000">
              <a:latin typeface="Arial"/>
              <a:cs typeface="Arial"/>
            </a:endParaRPr>
          </a:p>
        </p:txBody>
      </p:sp>
      <p:sp>
        <p:nvSpPr>
          <p:cNvPr id="5" name="object 5"/>
          <p:cNvSpPr txBox="1">
            <a:spLocks noGrp="1"/>
          </p:cNvSpPr>
          <p:nvPr>
            <p:ph type="title"/>
          </p:nvPr>
        </p:nvSpPr>
        <p:spPr>
          <a:xfrm>
            <a:off x="3230905" y="571576"/>
            <a:ext cx="5731510" cy="498475"/>
          </a:xfrm>
          <a:prstGeom prst="rect">
            <a:avLst/>
          </a:prstGeom>
        </p:spPr>
        <p:txBody>
          <a:bodyPr vert="horz" wrap="square" lIns="0" tIns="12700" rIns="0" bIns="0" rtlCol="0">
            <a:spAutoFit/>
          </a:bodyPr>
          <a:lstStyle/>
          <a:p>
            <a:pPr marL="12700">
              <a:lnSpc>
                <a:spcPct val="100000"/>
              </a:lnSpc>
              <a:spcBef>
                <a:spcPts val="100"/>
              </a:spcBef>
            </a:pPr>
            <a:r>
              <a:rPr sz="3100"/>
              <a:t>PERSONS</a:t>
            </a:r>
            <a:r>
              <a:rPr sz="3100" spc="-30"/>
              <a:t> </a:t>
            </a:r>
            <a:r>
              <a:rPr sz="3100"/>
              <a:t>WITH</a:t>
            </a:r>
            <a:r>
              <a:rPr sz="3100" spc="-30"/>
              <a:t> </a:t>
            </a:r>
            <a:r>
              <a:rPr sz="3100" spc="-10"/>
              <a:t>DISABILITIES</a:t>
            </a:r>
            <a:endParaRPr sz="3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0" y="0"/>
            <a:ext cx="12192635" cy="6858000"/>
            <a:chOff x="0" y="0"/>
            <a:chExt cx="12192635" cy="6858000"/>
          </a:xfrm>
        </p:grpSpPr>
        <p:pic>
          <p:nvPicPr>
            <p:cNvPr id="4" name="object 4"/>
            <p:cNvPicPr/>
            <p:nvPr/>
          </p:nvPicPr>
          <p:blipFill>
            <a:blip r:embed="rId3" cstate="print"/>
            <a:stretch>
              <a:fillRect/>
            </a:stretch>
          </p:blipFill>
          <p:spPr>
            <a:xfrm>
              <a:off x="6403314" y="0"/>
              <a:ext cx="5788799" cy="6858000"/>
            </a:xfrm>
            <a:prstGeom prst="rect">
              <a:avLst/>
            </a:prstGeom>
          </p:spPr>
        </p:pic>
        <p:sp>
          <p:nvSpPr>
            <p:cNvPr id="5" name="object 5"/>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6" name="object 6"/>
            <p:cNvPicPr/>
            <p:nvPr/>
          </p:nvPicPr>
          <p:blipFill>
            <a:blip r:embed="rId4" cstate="print"/>
            <a:stretch>
              <a:fillRect/>
            </a:stretch>
          </p:blipFill>
          <p:spPr>
            <a:xfrm>
              <a:off x="6278765" y="845286"/>
              <a:ext cx="1129309" cy="1100150"/>
            </a:xfrm>
            <a:prstGeom prst="rect">
              <a:avLst/>
            </a:prstGeom>
          </p:spPr>
        </p:pic>
      </p:grpSp>
      <p:sp>
        <p:nvSpPr>
          <p:cNvPr id="7" name="object 7"/>
          <p:cNvSpPr txBox="1">
            <a:spLocks noGrp="1"/>
          </p:cNvSpPr>
          <p:nvPr>
            <p:ph type="title"/>
          </p:nvPr>
        </p:nvSpPr>
        <p:spPr>
          <a:xfrm>
            <a:off x="873975" y="699744"/>
            <a:ext cx="2712720" cy="952500"/>
          </a:xfrm>
          <a:prstGeom prst="rect">
            <a:avLst/>
          </a:prstGeom>
        </p:spPr>
        <p:txBody>
          <a:bodyPr vert="horz" wrap="square" lIns="0" tIns="67310" rIns="0" bIns="0" rtlCol="0">
            <a:spAutoFit/>
          </a:bodyPr>
          <a:lstStyle/>
          <a:p>
            <a:pPr marL="12700" marR="5080">
              <a:lnSpc>
                <a:spcPts val="3460"/>
              </a:lnSpc>
              <a:spcBef>
                <a:spcPts val="530"/>
              </a:spcBef>
            </a:pPr>
            <a:r>
              <a:rPr sz="3200">
                <a:solidFill>
                  <a:srgbClr val="005477"/>
                </a:solidFill>
              </a:rPr>
              <a:t>CIVIL</a:t>
            </a:r>
            <a:r>
              <a:rPr sz="3200" spc="-120">
                <a:solidFill>
                  <a:srgbClr val="005477"/>
                </a:solidFill>
              </a:rPr>
              <a:t> </a:t>
            </a:r>
            <a:r>
              <a:rPr sz="3200" spc="-10">
                <a:solidFill>
                  <a:srgbClr val="005477"/>
                </a:solidFill>
              </a:rPr>
              <a:t>RIGHTS COMPLAINTS</a:t>
            </a:r>
            <a:endParaRPr sz="3200"/>
          </a:p>
        </p:txBody>
      </p:sp>
      <p:sp>
        <p:nvSpPr>
          <p:cNvPr id="8" name="object 8"/>
          <p:cNvSpPr txBox="1"/>
          <p:nvPr/>
        </p:nvSpPr>
        <p:spPr>
          <a:xfrm>
            <a:off x="873975" y="4602492"/>
            <a:ext cx="114935" cy="330835"/>
          </a:xfrm>
          <a:prstGeom prst="rect">
            <a:avLst/>
          </a:prstGeom>
        </p:spPr>
        <p:txBody>
          <a:bodyPr vert="horz" wrap="square" lIns="0" tIns="12700" rIns="0" bIns="0" rtlCol="0">
            <a:spAutoFit/>
          </a:bodyPr>
          <a:lstStyle/>
          <a:p>
            <a:pPr marL="12700">
              <a:lnSpc>
                <a:spcPct val="100000"/>
              </a:lnSpc>
              <a:spcBef>
                <a:spcPts val="100"/>
              </a:spcBef>
            </a:pPr>
            <a:r>
              <a:rPr sz="2000" spc="-50">
                <a:latin typeface="Arial"/>
                <a:cs typeface="Arial"/>
              </a:rPr>
              <a:t>•</a:t>
            </a:r>
            <a:endParaRPr sz="2000">
              <a:latin typeface="Arial"/>
              <a:cs typeface="Arial"/>
            </a:endParaRPr>
          </a:p>
        </p:txBody>
      </p:sp>
      <p:sp>
        <p:nvSpPr>
          <p:cNvPr id="9" name="object 9"/>
          <p:cNvSpPr txBox="1"/>
          <p:nvPr/>
        </p:nvSpPr>
        <p:spPr>
          <a:xfrm>
            <a:off x="872540" y="1983130"/>
            <a:ext cx="4566285" cy="1409700"/>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Lst>
            </a:pPr>
            <a:r>
              <a:rPr sz="2000" spc="-10">
                <a:latin typeface="Arial"/>
                <a:cs typeface="Arial"/>
              </a:rPr>
              <a:t>Verbal,</a:t>
            </a:r>
            <a:r>
              <a:rPr sz="2000" spc="-40">
                <a:latin typeface="Arial"/>
                <a:cs typeface="Arial"/>
              </a:rPr>
              <a:t> </a:t>
            </a:r>
            <a:r>
              <a:rPr sz="2000">
                <a:latin typeface="Arial"/>
                <a:cs typeface="Arial"/>
              </a:rPr>
              <a:t>written</a:t>
            </a:r>
            <a:r>
              <a:rPr sz="2000" spc="-30">
                <a:latin typeface="Arial"/>
                <a:cs typeface="Arial"/>
              </a:rPr>
              <a:t> </a:t>
            </a:r>
            <a:r>
              <a:rPr sz="2000">
                <a:latin typeface="Arial"/>
                <a:cs typeface="Arial"/>
              </a:rPr>
              <a:t>or</a:t>
            </a:r>
            <a:r>
              <a:rPr sz="2000" spc="-30">
                <a:latin typeface="Arial"/>
                <a:cs typeface="Arial"/>
              </a:rPr>
              <a:t> </a:t>
            </a:r>
            <a:r>
              <a:rPr sz="2000" spc="-10">
                <a:latin typeface="Arial"/>
                <a:cs typeface="Arial"/>
              </a:rPr>
              <a:t>anonymous</a:t>
            </a:r>
            <a:r>
              <a:rPr sz="1800" spc="-10">
                <a:latin typeface="Arial"/>
                <a:cs typeface="Arial"/>
              </a:rPr>
              <a:t>.</a:t>
            </a:r>
            <a:endParaRPr sz="1800">
              <a:latin typeface="Arial"/>
              <a:cs typeface="Arial"/>
            </a:endParaRPr>
          </a:p>
          <a:p>
            <a:pPr>
              <a:lnSpc>
                <a:spcPct val="100000"/>
              </a:lnSpc>
              <a:spcBef>
                <a:spcPts val="1395"/>
              </a:spcBef>
              <a:buFont typeface="Arial"/>
              <a:buChar char="•"/>
            </a:pPr>
            <a:endParaRPr sz="2000">
              <a:latin typeface="Arial"/>
              <a:cs typeface="Arial"/>
            </a:endParaRPr>
          </a:p>
          <a:p>
            <a:pPr marL="355600" marR="5080" indent="-343535">
              <a:lnSpc>
                <a:spcPct val="100000"/>
              </a:lnSpc>
              <a:buChar char="•"/>
              <a:tabLst>
                <a:tab pos="355600" algn="l"/>
              </a:tabLst>
            </a:pPr>
            <a:r>
              <a:rPr sz="2000">
                <a:latin typeface="Arial"/>
                <a:cs typeface="Arial"/>
              </a:rPr>
              <a:t>Civil</a:t>
            </a:r>
            <a:r>
              <a:rPr sz="2000" spc="-30">
                <a:latin typeface="Arial"/>
                <a:cs typeface="Arial"/>
              </a:rPr>
              <a:t> </a:t>
            </a:r>
            <a:r>
              <a:rPr sz="2000">
                <a:latin typeface="Arial"/>
                <a:cs typeface="Arial"/>
              </a:rPr>
              <a:t>rights</a:t>
            </a:r>
            <a:r>
              <a:rPr sz="2000" spc="-25">
                <a:latin typeface="Arial"/>
                <a:cs typeface="Arial"/>
              </a:rPr>
              <a:t> </a:t>
            </a:r>
            <a:r>
              <a:rPr sz="2000">
                <a:latin typeface="Arial"/>
                <a:cs typeface="Arial"/>
              </a:rPr>
              <a:t>complaint</a:t>
            </a:r>
            <a:r>
              <a:rPr sz="2000" spc="-30">
                <a:latin typeface="Arial"/>
                <a:cs typeface="Arial"/>
              </a:rPr>
              <a:t> </a:t>
            </a:r>
            <a:r>
              <a:rPr sz="2000">
                <a:latin typeface="Arial"/>
                <a:cs typeface="Arial"/>
              </a:rPr>
              <a:t>is</a:t>
            </a:r>
            <a:r>
              <a:rPr sz="2000" spc="-20">
                <a:latin typeface="Arial"/>
                <a:cs typeface="Arial"/>
              </a:rPr>
              <a:t> </a:t>
            </a:r>
            <a:r>
              <a:rPr sz="2000">
                <a:latin typeface="Arial"/>
                <a:cs typeface="Arial"/>
              </a:rPr>
              <a:t>based</a:t>
            </a:r>
            <a:r>
              <a:rPr sz="2000" spc="-25">
                <a:latin typeface="Arial"/>
                <a:cs typeface="Arial"/>
              </a:rPr>
              <a:t> </a:t>
            </a:r>
            <a:r>
              <a:rPr sz="2000">
                <a:latin typeface="Arial"/>
                <a:cs typeface="Arial"/>
              </a:rPr>
              <a:t>on</a:t>
            </a:r>
            <a:r>
              <a:rPr sz="2000" spc="-25">
                <a:latin typeface="Arial"/>
                <a:cs typeface="Arial"/>
              </a:rPr>
              <a:t> one </a:t>
            </a:r>
            <a:r>
              <a:rPr sz="2000">
                <a:latin typeface="Arial"/>
                <a:cs typeface="Arial"/>
              </a:rPr>
              <a:t>or</a:t>
            </a:r>
            <a:r>
              <a:rPr sz="2000" spc="-5">
                <a:latin typeface="Arial"/>
                <a:cs typeface="Arial"/>
              </a:rPr>
              <a:t> </a:t>
            </a:r>
            <a:r>
              <a:rPr sz="2000">
                <a:latin typeface="Arial"/>
                <a:cs typeface="Arial"/>
              </a:rPr>
              <a:t>more</a:t>
            </a:r>
            <a:r>
              <a:rPr sz="2000" spc="-5">
                <a:latin typeface="Arial"/>
                <a:cs typeface="Arial"/>
              </a:rPr>
              <a:t> </a:t>
            </a:r>
            <a:r>
              <a:rPr sz="2000">
                <a:latin typeface="Arial"/>
                <a:cs typeface="Arial"/>
              </a:rPr>
              <a:t>of</a:t>
            </a:r>
            <a:r>
              <a:rPr sz="2000" spc="-10">
                <a:latin typeface="Arial"/>
                <a:cs typeface="Arial"/>
              </a:rPr>
              <a:t> </a:t>
            </a:r>
            <a:r>
              <a:rPr sz="2000">
                <a:latin typeface="Arial"/>
                <a:cs typeface="Arial"/>
              </a:rPr>
              <a:t>the</a:t>
            </a:r>
            <a:r>
              <a:rPr sz="2000" spc="-5">
                <a:latin typeface="Arial"/>
                <a:cs typeface="Arial"/>
              </a:rPr>
              <a:t> </a:t>
            </a:r>
            <a:r>
              <a:rPr sz="2000">
                <a:latin typeface="Arial"/>
                <a:cs typeface="Arial"/>
              </a:rPr>
              <a:t>protected</a:t>
            </a:r>
            <a:r>
              <a:rPr sz="2000" spc="-5">
                <a:latin typeface="Arial"/>
                <a:cs typeface="Arial"/>
              </a:rPr>
              <a:t> </a:t>
            </a:r>
            <a:r>
              <a:rPr sz="2000" spc="-10">
                <a:latin typeface="Arial"/>
                <a:cs typeface="Arial"/>
              </a:rPr>
              <a:t>classes.</a:t>
            </a:r>
            <a:endParaRPr sz="2000">
              <a:latin typeface="Arial"/>
              <a:cs typeface="Arial"/>
            </a:endParaRPr>
          </a:p>
        </p:txBody>
      </p:sp>
      <p:sp>
        <p:nvSpPr>
          <p:cNvPr id="10" name="object 10"/>
          <p:cNvSpPr txBox="1"/>
          <p:nvPr/>
        </p:nvSpPr>
        <p:spPr>
          <a:xfrm>
            <a:off x="872540" y="3840378"/>
            <a:ext cx="4687570" cy="1717675"/>
          </a:xfrm>
          <a:prstGeom prst="rect">
            <a:avLst/>
          </a:prstGeom>
        </p:spPr>
        <p:txBody>
          <a:bodyPr vert="horz" wrap="square" lIns="0" tIns="12700" rIns="0" bIns="0" rtlCol="0">
            <a:spAutoFit/>
          </a:bodyPr>
          <a:lstStyle/>
          <a:p>
            <a:pPr marL="355600" marR="422909" indent="-343535">
              <a:lnSpc>
                <a:spcPct val="100000"/>
              </a:lnSpc>
              <a:spcBef>
                <a:spcPts val="100"/>
              </a:spcBef>
              <a:buChar char="•"/>
              <a:tabLst>
                <a:tab pos="355600" algn="l"/>
              </a:tabLst>
            </a:pPr>
            <a:r>
              <a:rPr sz="2000">
                <a:latin typeface="Arial"/>
                <a:cs typeface="Arial"/>
              </a:rPr>
              <a:t>Can</a:t>
            </a:r>
            <a:r>
              <a:rPr sz="2000" spc="-10">
                <a:latin typeface="Arial"/>
                <a:cs typeface="Arial"/>
              </a:rPr>
              <a:t> </a:t>
            </a:r>
            <a:r>
              <a:rPr sz="2000">
                <a:latin typeface="Arial"/>
                <a:cs typeface="Arial"/>
              </a:rPr>
              <a:t>be</a:t>
            </a:r>
            <a:r>
              <a:rPr sz="2000" spc="-10">
                <a:latin typeface="Arial"/>
                <a:cs typeface="Arial"/>
              </a:rPr>
              <a:t> </a:t>
            </a:r>
            <a:r>
              <a:rPr sz="2000">
                <a:latin typeface="Arial"/>
                <a:cs typeface="Arial"/>
              </a:rPr>
              <a:t>made</a:t>
            </a:r>
            <a:r>
              <a:rPr sz="2000" spc="-5">
                <a:latin typeface="Arial"/>
                <a:cs typeface="Arial"/>
              </a:rPr>
              <a:t> </a:t>
            </a:r>
            <a:r>
              <a:rPr sz="2000">
                <a:latin typeface="Arial"/>
                <a:cs typeface="Arial"/>
              </a:rPr>
              <a:t>to</a:t>
            </a:r>
            <a:r>
              <a:rPr sz="2000" spc="-10">
                <a:latin typeface="Arial"/>
                <a:cs typeface="Arial"/>
              </a:rPr>
              <a:t> </a:t>
            </a:r>
            <a:r>
              <a:rPr sz="2000">
                <a:latin typeface="Arial"/>
                <a:cs typeface="Arial"/>
              </a:rPr>
              <a:t>any person</a:t>
            </a:r>
            <a:r>
              <a:rPr sz="2000" spc="-10">
                <a:latin typeface="Arial"/>
                <a:cs typeface="Arial"/>
              </a:rPr>
              <a:t> </a:t>
            </a:r>
            <a:r>
              <a:rPr sz="2000">
                <a:latin typeface="Arial"/>
                <a:cs typeface="Arial"/>
              </a:rPr>
              <a:t>at</a:t>
            </a:r>
            <a:r>
              <a:rPr sz="2000" spc="-10">
                <a:latin typeface="Arial"/>
                <a:cs typeface="Arial"/>
              </a:rPr>
              <a:t> </a:t>
            </a:r>
            <a:r>
              <a:rPr sz="2000" spc="-25">
                <a:latin typeface="Arial"/>
                <a:cs typeface="Arial"/>
              </a:rPr>
              <a:t>any </a:t>
            </a:r>
            <a:r>
              <a:rPr sz="2000" spc="-10">
                <a:latin typeface="Arial"/>
                <a:cs typeface="Arial"/>
              </a:rPr>
              <a:t>level.</a:t>
            </a:r>
            <a:endParaRPr sz="2000">
              <a:latin typeface="Arial"/>
              <a:cs typeface="Arial"/>
            </a:endParaRPr>
          </a:p>
          <a:p>
            <a:pPr marL="356870" marR="5080">
              <a:lnSpc>
                <a:spcPct val="100000"/>
              </a:lnSpc>
              <a:spcBef>
                <a:spcPts val="1315"/>
              </a:spcBef>
            </a:pPr>
            <a:r>
              <a:rPr sz="2000">
                <a:latin typeface="Arial"/>
                <a:cs typeface="Arial"/>
              </a:rPr>
              <a:t>Have</a:t>
            </a:r>
            <a:r>
              <a:rPr sz="2000" spc="-15">
                <a:latin typeface="Arial"/>
                <a:cs typeface="Arial"/>
              </a:rPr>
              <a:t> </a:t>
            </a:r>
            <a:r>
              <a:rPr sz="2000">
                <a:latin typeface="Arial"/>
                <a:cs typeface="Arial"/>
              </a:rPr>
              <a:t>specific</a:t>
            </a:r>
            <a:r>
              <a:rPr sz="2000" spc="-5">
                <a:latin typeface="Arial"/>
                <a:cs typeface="Arial"/>
              </a:rPr>
              <a:t> </a:t>
            </a:r>
            <a:r>
              <a:rPr sz="2000">
                <a:latin typeface="Arial"/>
                <a:cs typeface="Arial"/>
              </a:rPr>
              <a:t>process</a:t>
            </a:r>
            <a:r>
              <a:rPr sz="2000" spc="-10">
                <a:latin typeface="Arial"/>
                <a:cs typeface="Arial"/>
              </a:rPr>
              <a:t> </a:t>
            </a:r>
            <a:r>
              <a:rPr sz="2000">
                <a:latin typeface="Arial"/>
                <a:cs typeface="Arial"/>
              </a:rPr>
              <a:t>and</a:t>
            </a:r>
            <a:r>
              <a:rPr sz="2000" spc="-10">
                <a:latin typeface="Arial"/>
                <a:cs typeface="Arial"/>
              </a:rPr>
              <a:t> procedures </a:t>
            </a:r>
            <a:r>
              <a:rPr sz="2000">
                <a:latin typeface="Arial"/>
                <a:cs typeface="Arial"/>
              </a:rPr>
              <a:t>for</a:t>
            </a:r>
            <a:r>
              <a:rPr sz="2000" spc="-20">
                <a:latin typeface="Arial"/>
                <a:cs typeface="Arial"/>
              </a:rPr>
              <a:t> </a:t>
            </a:r>
            <a:r>
              <a:rPr sz="2000">
                <a:latin typeface="Arial"/>
                <a:cs typeface="Arial"/>
              </a:rPr>
              <a:t>your</a:t>
            </a:r>
            <a:r>
              <a:rPr sz="2000" spc="-20">
                <a:latin typeface="Arial"/>
                <a:cs typeface="Arial"/>
              </a:rPr>
              <a:t> </a:t>
            </a:r>
            <a:r>
              <a:rPr sz="2000" spc="-10">
                <a:latin typeface="Arial"/>
                <a:cs typeface="Arial"/>
              </a:rPr>
              <a:t>agency,</a:t>
            </a:r>
            <a:r>
              <a:rPr sz="2000" spc="-30">
                <a:latin typeface="Arial"/>
                <a:cs typeface="Arial"/>
              </a:rPr>
              <a:t> </a:t>
            </a:r>
            <a:r>
              <a:rPr sz="2000">
                <a:latin typeface="Arial"/>
                <a:cs typeface="Arial"/>
              </a:rPr>
              <a:t>as</a:t>
            </a:r>
            <a:r>
              <a:rPr sz="2000" spc="-20">
                <a:latin typeface="Arial"/>
                <a:cs typeface="Arial"/>
              </a:rPr>
              <a:t> </a:t>
            </a:r>
            <a:r>
              <a:rPr sz="2000">
                <a:latin typeface="Arial"/>
                <a:cs typeface="Arial"/>
              </a:rPr>
              <a:t>well</a:t>
            </a:r>
            <a:r>
              <a:rPr sz="2000" spc="-25">
                <a:latin typeface="Arial"/>
                <a:cs typeface="Arial"/>
              </a:rPr>
              <a:t> </a:t>
            </a:r>
            <a:r>
              <a:rPr sz="2000">
                <a:latin typeface="Arial"/>
                <a:cs typeface="Arial"/>
              </a:rPr>
              <a:t>as</a:t>
            </a:r>
            <a:r>
              <a:rPr sz="2000" spc="-20">
                <a:latin typeface="Arial"/>
                <a:cs typeface="Arial"/>
              </a:rPr>
              <a:t> </a:t>
            </a:r>
            <a:r>
              <a:rPr sz="2000">
                <a:latin typeface="Arial"/>
                <a:cs typeface="Arial"/>
              </a:rPr>
              <a:t>a</a:t>
            </a:r>
            <a:r>
              <a:rPr sz="2000" spc="-25">
                <a:latin typeface="Arial"/>
                <a:cs typeface="Arial"/>
              </a:rPr>
              <a:t> </a:t>
            </a:r>
            <a:r>
              <a:rPr sz="2000">
                <a:latin typeface="Arial"/>
                <a:cs typeface="Arial"/>
              </a:rPr>
              <a:t>log</a:t>
            </a:r>
            <a:r>
              <a:rPr sz="2000" spc="-25">
                <a:latin typeface="Arial"/>
                <a:cs typeface="Arial"/>
              </a:rPr>
              <a:t> for </a:t>
            </a:r>
            <a:r>
              <a:rPr sz="2000">
                <a:latin typeface="Arial"/>
                <a:cs typeface="Arial"/>
              </a:rPr>
              <a:t>documenting</a:t>
            </a:r>
            <a:r>
              <a:rPr sz="2000" spc="-35">
                <a:latin typeface="Arial"/>
                <a:cs typeface="Arial"/>
              </a:rPr>
              <a:t> </a:t>
            </a:r>
            <a:r>
              <a:rPr sz="2000" spc="-10">
                <a:latin typeface="Arial"/>
                <a:cs typeface="Arial"/>
              </a:rPr>
              <a:t>complaints.</a:t>
            </a:r>
            <a:endParaRPr sz="20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0" y="0"/>
            <a:ext cx="12192635" cy="6858000"/>
            <a:chOff x="0" y="0"/>
            <a:chExt cx="12192635" cy="6858000"/>
          </a:xfrm>
        </p:grpSpPr>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pic>
          <p:nvPicPr>
            <p:cNvPr id="5" name="object 5"/>
            <p:cNvPicPr/>
            <p:nvPr/>
          </p:nvPicPr>
          <p:blipFill>
            <a:blip r:embed="rId3" cstate="print"/>
            <a:stretch>
              <a:fillRect/>
            </a:stretch>
          </p:blipFill>
          <p:spPr>
            <a:xfrm>
              <a:off x="5334114" y="12"/>
              <a:ext cx="6858000" cy="6599872"/>
            </a:xfrm>
            <a:prstGeom prst="rect">
              <a:avLst/>
            </a:prstGeom>
          </p:spPr>
        </p:pic>
        <p:sp>
          <p:nvSpPr>
            <p:cNvPr id="6" name="object 6"/>
            <p:cNvSpPr/>
            <p:nvPr/>
          </p:nvSpPr>
          <p:spPr>
            <a:xfrm>
              <a:off x="5333758" y="0"/>
              <a:ext cx="6858000" cy="6600825"/>
            </a:xfrm>
            <a:custGeom>
              <a:avLst/>
              <a:gdLst/>
              <a:ahLst/>
              <a:cxnLst/>
              <a:rect l="l" t="t" r="r" b="b"/>
              <a:pathLst>
                <a:path w="6858000" h="6600825">
                  <a:moveTo>
                    <a:pt x="6857644" y="0"/>
                  </a:moveTo>
                  <a:lnTo>
                    <a:pt x="0" y="0"/>
                  </a:lnTo>
                  <a:lnTo>
                    <a:pt x="0" y="6600240"/>
                  </a:lnTo>
                  <a:lnTo>
                    <a:pt x="3429000" y="6600240"/>
                  </a:lnTo>
                  <a:lnTo>
                    <a:pt x="6857644" y="6600240"/>
                  </a:lnTo>
                  <a:lnTo>
                    <a:pt x="6857644" y="0"/>
                  </a:lnTo>
                  <a:close/>
                </a:path>
              </a:pathLst>
            </a:custGeom>
            <a:solidFill>
              <a:srgbClr val="EDC301">
                <a:alpha val="50000"/>
              </a:srgbClr>
            </a:solidFill>
          </p:spPr>
          <p:txBody>
            <a:bodyPr wrap="square" lIns="0" tIns="0" rIns="0" bIns="0" rtlCol="0"/>
            <a:lstStyle/>
            <a:p>
              <a:endParaRPr/>
            </a:p>
          </p:txBody>
        </p:sp>
        <p:pic>
          <p:nvPicPr>
            <p:cNvPr id="7" name="object 7"/>
            <p:cNvPicPr/>
            <p:nvPr/>
          </p:nvPicPr>
          <p:blipFill>
            <a:blip r:embed="rId4" cstate="print"/>
            <a:stretch>
              <a:fillRect/>
            </a:stretch>
          </p:blipFill>
          <p:spPr>
            <a:xfrm>
              <a:off x="10811878" y="5639231"/>
              <a:ext cx="1099438" cy="1099248"/>
            </a:xfrm>
            <a:prstGeom prst="rect">
              <a:avLst/>
            </a:prstGeom>
          </p:spPr>
        </p:pic>
      </p:grpSp>
      <p:sp>
        <p:nvSpPr>
          <p:cNvPr id="8" name="object 8"/>
          <p:cNvSpPr txBox="1"/>
          <p:nvPr/>
        </p:nvSpPr>
        <p:spPr>
          <a:xfrm>
            <a:off x="555739" y="1587500"/>
            <a:ext cx="4203065" cy="1934210"/>
          </a:xfrm>
          <a:prstGeom prst="rect">
            <a:avLst/>
          </a:prstGeom>
        </p:spPr>
        <p:txBody>
          <a:bodyPr vert="horz" wrap="square" lIns="0" tIns="43815" rIns="0" bIns="0" rtlCol="0">
            <a:spAutoFit/>
          </a:bodyPr>
          <a:lstStyle/>
          <a:p>
            <a:pPr marL="355600" marR="532130" indent="-343535">
              <a:lnSpc>
                <a:spcPts val="1939"/>
              </a:lnSpc>
              <a:spcBef>
                <a:spcPts val="345"/>
              </a:spcBef>
              <a:buFont typeface="Arial"/>
              <a:buChar char="•"/>
              <a:tabLst>
                <a:tab pos="355600" algn="l"/>
              </a:tabLst>
            </a:pPr>
            <a:r>
              <a:rPr sz="1800">
                <a:latin typeface="Arial"/>
                <a:cs typeface="Arial"/>
              </a:rPr>
              <a:t>Program</a:t>
            </a:r>
            <a:r>
              <a:rPr sz="1800" spc="-45">
                <a:latin typeface="Arial"/>
                <a:cs typeface="Arial"/>
              </a:rPr>
              <a:t> </a:t>
            </a:r>
            <a:r>
              <a:rPr sz="1800">
                <a:latin typeface="Arial"/>
                <a:cs typeface="Arial"/>
              </a:rPr>
              <a:t>complaints</a:t>
            </a:r>
            <a:r>
              <a:rPr sz="1800" spc="-40">
                <a:latin typeface="Arial"/>
                <a:cs typeface="Arial"/>
              </a:rPr>
              <a:t> </a:t>
            </a:r>
            <a:r>
              <a:rPr sz="1800">
                <a:latin typeface="Arial"/>
                <a:cs typeface="Arial"/>
              </a:rPr>
              <a:t>are</a:t>
            </a:r>
            <a:r>
              <a:rPr sz="1800" spc="-50">
                <a:latin typeface="Arial"/>
                <a:cs typeface="Arial"/>
              </a:rPr>
              <a:t> </a:t>
            </a:r>
            <a:r>
              <a:rPr sz="1800">
                <a:latin typeface="Arial"/>
                <a:cs typeface="Arial"/>
              </a:rPr>
              <a:t>still</a:t>
            </a:r>
            <a:r>
              <a:rPr sz="1800" spc="-45">
                <a:latin typeface="Arial"/>
                <a:cs typeface="Arial"/>
              </a:rPr>
              <a:t> </a:t>
            </a:r>
            <a:r>
              <a:rPr sz="1800" spc="-20">
                <a:latin typeface="Arial"/>
                <a:cs typeface="Arial"/>
              </a:rPr>
              <a:t>very </a:t>
            </a:r>
            <a:r>
              <a:rPr sz="1800" spc="-10">
                <a:latin typeface="Arial"/>
                <a:cs typeface="Arial"/>
              </a:rPr>
              <a:t>important.</a:t>
            </a:r>
            <a:endParaRPr sz="1800">
              <a:latin typeface="Arial"/>
              <a:cs typeface="Arial"/>
            </a:endParaRPr>
          </a:p>
          <a:p>
            <a:pPr marL="355600" marR="5080" indent="-343535">
              <a:lnSpc>
                <a:spcPts val="1939"/>
              </a:lnSpc>
              <a:spcBef>
                <a:spcPts val="610"/>
              </a:spcBef>
              <a:buChar char="•"/>
              <a:tabLst>
                <a:tab pos="355600" algn="l"/>
              </a:tabLst>
            </a:pPr>
            <a:r>
              <a:rPr sz="1800">
                <a:latin typeface="Arial"/>
                <a:cs typeface="Arial"/>
              </a:rPr>
              <a:t>Have</a:t>
            </a:r>
            <a:r>
              <a:rPr sz="1800" spc="-55">
                <a:latin typeface="Arial"/>
                <a:cs typeface="Arial"/>
              </a:rPr>
              <a:t> </a:t>
            </a:r>
            <a:r>
              <a:rPr sz="1800">
                <a:latin typeface="Arial"/>
                <a:cs typeface="Arial"/>
              </a:rPr>
              <a:t>a</a:t>
            </a:r>
            <a:r>
              <a:rPr sz="1800" spc="-50">
                <a:latin typeface="Arial"/>
                <a:cs typeface="Arial"/>
              </a:rPr>
              <a:t> </a:t>
            </a:r>
            <a:r>
              <a:rPr sz="1800">
                <a:latin typeface="Arial"/>
                <a:cs typeface="Arial"/>
              </a:rPr>
              <a:t>different</a:t>
            </a:r>
            <a:r>
              <a:rPr sz="1800" spc="-45">
                <a:latin typeface="Arial"/>
                <a:cs typeface="Arial"/>
              </a:rPr>
              <a:t> </a:t>
            </a:r>
            <a:r>
              <a:rPr sz="1800">
                <a:latin typeface="Arial"/>
                <a:cs typeface="Arial"/>
              </a:rPr>
              <a:t>complaint</a:t>
            </a:r>
            <a:r>
              <a:rPr sz="1800" spc="-50">
                <a:latin typeface="Arial"/>
                <a:cs typeface="Arial"/>
              </a:rPr>
              <a:t> </a:t>
            </a:r>
            <a:r>
              <a:rPr sz="1800">
                <a:latin typeface="Arial"/>
                <a:cs typeface="Arial"/>
              </a:rPr>
              <a:t>process</a:t>
            </a:r>
            <a:r>
              <a:rPr sz="1800" spc="-45">
                <a:latin typeface="Arial"/>
                <a:cs typeface="Arial"/>
              </a:rPr>
              <a:t> </a:t>
            </a:r>
            <a:r>
              <a:rPr sz="1800" spc="-25">
                <a:latin typeface="Arial"/>
                <a:cs typeface="Arial"/>
              </a:rPr>
              <a:t>for </a:t>
            </a:r>
            <a:r>
              <a:rPr sz="1800">
                <a:latin typeface="Arial"/>
                <a:cs typeface="Arial"/>
              </a:rPr>
              <a:t>handling</a:t>
            </a:r>
            <a:r>
              <a:rPr sz="1800" spc="-40">
                <a:latin typeface="Arial"/>
                <a:cs typeface="Arial"/>
              </a:rPr>
              <a:t> </a:t>
            </a:r>
            <a:r>
              <a:rPr sz="1800">
                <a:latin typeface="Arial"/>
                <a:cs typeface="Arial"/>
              </a:rPr>
              <a:t>these</a:t>
            </a:r>
            <a:r>
              <a:rPr sz="1800" spc="-35">
                <a:latin typeface="Arial"/>
                <a:cs typeface="Arial"/>
              </a:rPr>
              <a:t> </a:t>
            </a:r>
            <a:r>
              <a:rPr sz="1800">
                <a:latin typeface="Arial"/>
                <a:cs typeface="Arial"/>
              </a:rPr>
              <a:t>i.e.,</a:t>
            </a:r>
            <a:r>
              <a:rPr sz="1800" spc="-30">
                <a:latin typeface="Arial"/>
                <a:cs typeface="Arial"/>
              </a:rPr>
              <a:t> </a:t>
            </a:r>
            <a:r>
              <a:rPr sz="1800">
                <a:latin typeface="Arial"/>
                <a:cs typeface="Arial"/>
              </a:rPr>
              <a:t>take</a:t>
            </a:r>
            <a:r>
              <a:rPr sz="1800" spc="-35">
                <a:latin typeface="Arial"/>
                <a:cs typeface="Arial"/>
              </a:rPr>
              <a:t> </a:t>
            </a:r>
            <a:r>
              <a:rPr sz="1800" spc="-20">
                <a:latin typeface="Arial"/>
                <a:cs typeface="Arial"/>
              </a:rPr>
              <a:t>down </a:t>
            </a:r>
            <a:r>
              <a:rPr sz="1800">
                <a:latin typeface="Arial"/>
                <a:cs typeface="Arial"/>
              </a:rPr>
              <a:t>information,</a:t>
            </a:r>
            <a:r>
              <a:rPr sz="1800" spc="-45">
                <a:latin typeface="Arial"/>
                <a:cs typeface="Arial"/>
              </a:rPr>
              <a:t> </a:t>
            </a:r>
            <a:r>
              <a:rPr sz="1800">
                <a:latin typeface="Arial"/>
                <a:cs typeface="Arial"/>
              </a:rPr>
              <a:t>try</a:t>
            </a:r>
            <a:r>
              <a:rPr sz="1800" spc="-45">
                <a:latin typeface="Arial"/>
                <a:cs typeface="Arial"/>
              </a:rPr>
              <a:t> </a:t>
            </a:r>
            <a:r>
              <a:rPr sz="1800">
                <a:latin typeface="Arial"/>
                <a:cs typeface="Arial"/>
              </a:rPr>
              <a:t>to</a:t>
            </a:r>
            <a:r>
              <a:rPr sz="1800" spc="-45">
                <a:latin typeface="Arial"/>
                <a:cs typeface="Arial"/>
              </a:rPr>
              <a:t> </a:t>
            </a:r>
            <a:r>
              <a:rPr sz="1800">
                <a:latin typeface="Arial"/>
                <a:cs typeface="Arial"/>
              </a:rPr>
              <a:t>resolve,</a:t>
            </a:r>
            <a:r>
              <a:rPr sz="1800" spc="-45">
                <a:latin typeface="Arial"/>
                <a:cs typeface="Arial"/>
              </a:rPr>
              <a:t> </a:t>
            </a:r>
            <a:r>
              <a:rPr sz="1800" spc="-10">
                <a:latin typeface="Arial"/>
                <a:cs typeface="Arial"/>
              </a:rPr>
              <a:t>contact FDACS.</a:t>
            </a:r>
            <a:endParaRPr sz="1800">
              <a:latin typeface="Arial"/>
              <a:cs typeface="Arial"/>
            </a:endParaRPr>
          </a:p>
          <a:p>
            <a:pPr marL="355600" indent="-342900">
              <a:lnSpc>
                <a:spcPct val="100000"/>
              </a:lnSpc>
              <a:spcBef>
                <a:spcPts val="375"/>
              </a:spcBef>
              <a:buChar char="•"/>
              <a:tabLst>
                <a:tab pos="355600" algn="l"/>
              </a:tabLst>
            </a:pPr>
            <a:r>
              <a:rPr sz="1800">
                <a:latin typeface="Arial"/>
                <a:cs typeface="Arial"/>
              </a:rPr>
              <a:t>Examples</a:t>
            </a:r>
            <a:r>
              <a:rPr sz="1800" spc="-40">
                <a:latin typeface="Arial"/>
                <a:cs typeface="Arial"/>
              </a:rPr>
              <a:t> </a:t>
            </a:r>
            <a:r>
              <a:rPr sz="1800">
                <a:latin typeface="Arial"/>
                <a:cs typeface="Arial"/>
              </a:rPr>
              <a:t>of</a:t>
            </a:r>
            <a:r>
              <a:rPr sz="1800" spc="-40">
                <a:latin typeface="Arial"/>
                <a:cs typeface="Arial"/>
              </a:rPr>
              <a:t> </a:t>
            </a:r>
            <a:r>
              <a:rPr sz="1800">
                <a:latin typeface="Arial"/>
                <a:cs typeface="Arial"/>
              </a:rPr>
              <a:t>program</a:t>
            </a:r>
            <a:r>
              <a:rPr sz="1800" spc="-40">
                <a:latin typeface="Arial"/>
                <a:cs typeface="Arial"/>
              </a:rPr>
              <a:t> </a:t>
            </a:r>
            <a:r>
              <a:rPr sz="1800" spc="-10">
                <a:latin typeface="Arial"/>
                <a:cs typeface="Arial"/>
              </a:rPr>
              <a:t>complaints:</a:t>
            </a:r>
            <a:endParaRPr sz="1800">
              <a:latin typeface="Arial"/>
              <a:cs typeface="Arial"/>
            </a:endParaRPr>
          </a:p>
        </p:txBody>
      </p:sp>
      <p:sp>
        <p:nvSpPr>
          <p:cNvPr id="9" name="object 9"/>
          <p:cNvSpPr txBox="1"/>
          <p:nvPr/>
        </p:nvSpPr>
        <p:spPr>
          <a:xfrm>
            <a:off x="1132814" y="4341863"/>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10" name="object 10"/>
          <p:cNvSpPr txBox="1"/>
          <p:nvPr/>
        </p:nvSpPr>
        <p:spPr>
          <a:xfrm>
            <a:off x="1125982" y="3685222"/>
            <a:ext cx="3565525" cy="1931035"/>
          </a:xfrm>
          <a:prstGeom prst="rect">
            <a:avLst/>
          </a:prstGeom>
        </p:spPr>
        <p:txBody>
          <a:bodyPr vert="horz" wrap="square" lIns="0" tIns="43815" rIns="0" bIns="0" rtlCol="0">
            <a:spAutoFit/>
          </a:bodyPr>
          <a:lstStyle/>
          <a:p>
            <a:pPr marL="304800" marR="462915" indent="-286385">
              <a:lnSpc>
                <a:spcPts val="1939"/>
              </a:lnSpc>
              <a:spcBef>
                <a:spcPts val="345"/>
              </a:spcBef>
              <a:buChar char="•"/>
              <a:tabLst>
                <a:tab pos="304800" algn="l"/>
              </a:tabLst>
            </a:pPr>
            <a:r>
              <a:rPr sz="1800">
                <a:latin typeface="Arial"/>
                <a:cs typeface="Arial"/>
              </a:rPr>
              <a:t>Not</a:t>
            </a:r>
            <a:r>
              <a:rPr sz="1800" spc="-15">
                <a:latin typeface="Arial"/>
                <a:cs typeface="Arial"/>
              </a:rPr>
              <a:t> </a:t>
            </a:r>
            <a:r>
              <a:rPr sz="1800">
                <a:latin typeface="Arial"/>
                <a:cs typeface="Arial"/>
              </a:rPr>
              <a:t>one</a:t>
            </a:r>
            <a:r>
              <a:rPr sz="1800" spc="-15">
                <a:latin typeface="Arial"/>
                <a:cs typeface="Arial"/>
              </a:rPr>
              <a:t> </a:t>
            </a:r>
            <a:r>
              <a:rPr sz="1800">
                <a:latin typeface="Arial"/>
                <a:cs typeface="Arial"/>
              </a:rPr>
              <a:t>of</a:t>
            </a:r>
            <a:r>
              <a:rPr sz="1800" spc="-10">
                <a:latin typeface="Arial"/>
                <a:cs typeface="Arial"/>
              </a:rPr>
              <a:t> </a:t>
            </a:r>
            <a:r>
              <a:rPr sz="1800">
                <a:latin typeface="Arial"/>
                <a:cs typeface="Arial"/>
              </a:rPr>
              <a:t>the</a:t>
            </a:r>
            <a:r>
              <a:rPr sz="1800" spc="-15">
                <a:latin typeface="Arial"/>
                <a:cs typeface="Arial"/>
              </a:rPr>
              <a:t> </a:t>
            </a:r>
            <a:r>
              <a:rPr sz="1800">
                <a:latin typeface="Arial"/>
                <a:cs typeface="Arial"/>
              </a:rPr>
              <a:t>six</a:t>
            </a:r>
            <a:r>
              <a:rPr sz="1800" spc="-10">
                <a:latin typeface="Arial"/>
                <a:cs typeface="Arial"/>
              </a:rPr>
              <a:t> protected classes.</a:t>
            </a:r>
            <a:endParaRPr sz="1800">
              <a:latin typeface="Arial"/>
              <a:cs typeface="Arial"/>
            </a:endParaRPr>
          </a:p>
          <a:p>
            <a:pPr marL="304800">
              <a:lnSpc>
                <a:spcPct val="100000"/>
              </a:lnSpc>
              <a:spcBef>
                <a:spcPts val="1110"/>
              </a:spcBef>
            </a:pPr>
            <a:r>
              <a:rPr sz="1800">
                <a:latin typeface="Arial"/>
                <a:cs typeface="Arial"/>
              </a:rPr>
              <a:t>Food</a:t>
            </a:r>
            <a:r>
              <a:rPr sz="1800" spc="-60">
                <a:latin typeface="Arial"/>
                <a:cs typeface="Arial"/>
              </a:rPr>
              <a:t> </a:t>
            </a:r>
            <a:r>
              <a:rPr sz="1800">
                <a:latin typeface="Arial"/>
                <a:cs typeface="Arial"/>
              </a:rPr>
              <a:t>safety/quality</a:t>
            </a:r>
            <a:r>
              <a:rPr sz="1800" spc="-50">
                <a:latin typeface="Arial"/>
                <a:cs typeface="Arial"/>
              </a:rPr>
              <a:t> </a:t>
            </a:r>
            <a:r>
              <a:rPr sz="1800" spc="-10">
                <a:latin typeface="Arial"/>
                <a:cs typeface="Arial"/>
              </a:rPr>
              <a:t>issues.</a:t>
            </a:r>
            <a:endParaRPr sz="1800">
              <a:latin typeface="Arial"/>
              <a:cs typeface="Arial"/>
            </a:endParaRPr>
          </a:p>
          <a:p>
            <a:pPr marL="298450" marR="5080" indent="-286385">
              <a:lnSpc>
                <a:spcPts val="1939"/>
              </a:lnSpc>
              <a:spcBef>
                <a:spcPts val="1805"/>
              </a:spcBef>
              <a:buChar char="•"/>
              <a:tabLst>
                <a:tab pos="298450" algn="l"/>
              </a:tabLst>
            </a:pPr>
            <a:r>
              <a:rPr sz="1800">
                <a:latin typeface="Arial"/>
                <a:cs typeface="Arial"/>
              </a:rPr>
              <a:t>Customer</a:t>
            </a:r>
            <a:r>
              <a:rPr sz="1800" spc="-50">
                <a:latin typeface="Arial"/>
                <a:cs typeface="Arial"/>
              </a:rPr>
              <a:t> </a:t>
            </a:r>
            <a:r>
              <a:rPr sz="1800">
                <a:latin typeface="Arial"/>
                <a:cs typeface="Arial"/>
              </a:rPr>
              <a:t>service,</a:t>
            </a:r>
            <a:r>
              <a:rPr sz="1800" spc="-40">
                <a:latin typeface="Arial"/>
                <a:cs typeface="Arial"/>
              </a:rPr>
              <a:t> </a:t>
            </a:r>
            <a:r>
              <a:rPr sz="1800">
                <a:latin typeface="Arial"/>
                <a:cs typeface="Arial"/>
              </a:rPr>
              <a:t>such</a:t>
            </a:r>
            <a:r>
              <a:rPr sz="1800" spc="-40">
                <a:latin typeface="Arial"/>
                <a:cs typeface="Arial"/>
              </a:rPr>
              <a:t> </a:t>
            </a:r>
            <a:r>
              <a:rPr sz="1800" spc="-25">
                <a:latin typeface="Arial"/>
                <a:cs typeface="Arial"/>
              </a:rPr>
              <a:t>as </a:t>
            </a:r>
            <a:r>
              <a:rPr sz="1800">
                <a:latin typeface="Arial"/>
                <a:cs typeface="Arial"/>
              </a:rPr>
              <a:t>standing</a:t>
            </a:r>
            <a:r>
              <a:rPr sz="1800" spc="-25">
                <a:latin typeface="Arial"/>
                <a:cs typeface="Arial"/>
              </a:rPr>
              <a:t> </a:t>
            </a:r>
            <a:r>
              <a:rPr sz="1800">
                <a:latin typeface="Arial"/>
                <a:cs typeface="Arial"/>
              </a:rPr>
              <a:t>in</a:t>
            </a:r>
            <a:r>
              <a:rPr sz="1800" spc="-25">
                <a:latin typeface="Arial"/>
                <a:cs typeface="Arial"/>
              </a:rPr>
              <a:t> </a:t>
            </a:r>
            <a:r>
              <a:rPr sz="1800">
                <a:latin typeface="Arial"/>
                <a:cs typeface="Arial"/>
              </a:rPr>
              <a:t>a</a:t>
            </a:r>
            <a:r>
              <a:rPr sz="1800" spc="-25">
                <a:latin typeface="Arial"/>
                <a:cs typeface="Arial"/>
              </a:rPr>
              <a:t> </a:t>
            </a:r>
            <a:r>
              <a:rPr sz="1800">
                <a:latin typeface="Arial"/>
                <a:cs typeface="Arial"/>
              </a:rPr>
              <a:t>long</a:t>
            </a:r>
            <a:r>
              <a:rPr sz="1800" spc="-25">
                <a:latin typeface="Arial"/>
                <a:cs typeface="Arial"/>
              </a:rPr>
              <a:t> </a:t>
            </a:r>
            <a:r>
              <a:rPr sz="1800">
                <a:latin typeface="Arial"/>
                <a:cs typeface="Arial"/>
              </a:rPr>
              <a:t>line</a:t>
            </a:r>
            <a:r>
              <a:rPr sz="1800" spc="-25">
                <a:latin typeface="Arial"/>
                <a:cs typeface="Arial"/>
              </a:rPr>
              <a:t> </a:t>
            </a:r>
            <a:r>
              <a:rPr sz="1800">
                <a:latin typeface="Arial"/>
                <a:cs typeface="Arial"/>
              </a:rPr>
              <a:t>to</a:t>
            </a:r>
            <a:r>
              <a:rPr sz="1800" spc="-25">
                <a:latin typeface="Arial"/>
                <a:cs typeface="Arial"/>
              </a:rPr>
              <a:t> </a:t>
            </a:r>
            <a:r>
              <a:rPr sz="1800" spc="-10">
                <a:latin typeface="Arial"/>
                <a:cs typeface="Arial"/>
              </a:rPr>
              <a:t>receive food.</a:t>
            </a:r>
            <a:endParaRPr sz="1800">
              <a:latin typeface="Arial"/>
              <a:cs typeface="Arial"/>
            </a:endParaRPr>
          </a:p>
        </p:txBody>
      </p:sp>
      <p:sp>
        <p:nvSpPr>
          <p:cNvPr id="11" name="object 11"/>
          <p:cNvSpPr txBox="1">
            <a:spLocks noGrp="1"/>
          </p:cNvSpPr>
          <p:nvPr>
            <p:ph type="title"/>
          </p:nvPr>
        </p:nvSpPr>
        <p:spPr>
          <a:xfrm>
            <a:off x="556094" y="817829"/>
            <a:ext cx="4320540" cy="452755"/>
          </a:xfrm>
          <a:prstGeom prst="rect">
            <a:avLst/>
          </a:prstGeom>
        </p:spPr>
        <p:txBody>
          <a:bodyPr vert="horz" wrap="square" lIns="0" tIns="12700" rIns="0" bIns="0" rtlCol="0">
            <a:spAutoFit/>
          </a:bodyPr>
          <a:lstStyle/>
          <a:p>
            <a:pPr marL="12700">
              <a:lnSpc>
                <a:spcPct val="100000"/>
              </a:lnSpc>
              <a:spcBef>
                <a:spcPts val="100"/>
              </a:spcBef>
            </a:pPr>
            <a:r>
              <a:rPr sz="2800"/>
              <a:t>PROGRAM</a:t>
            </a:r>
            <a:r>
              <a:rPr sz="2800" spc="-150"/>
              <a:t> </a:t>
            </a:r>
            <a:r>
              <a:rPr sz="2800" spc="-10"/>
              <a:t>COMPLAINTS</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2"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xfrm>
            <a:off x="3788536" y="1457896"/>
            <a:ext cx="4610735" cy="1001394"/>
          </a:xfrm>
          <a:prstGeom prst="rect">
            <a:avLst/>
          </a:prstGeom>
        </p:spPr>
        <p:txBody>
          <a:bodyPr vert="horz" wrap="square" lIns="0" tIns="12700" rIns="0" bIns="0" rtlCol="0">
            <a:spAutoFit/>
          </a:bodyPr>
          <a:lstStyle/>
          <a:p>
            <a:pPr marL="12700" marR="5080" indent="180340">
              <a:lnSpc>
                <a:spcPct val="100000"/>
              </a:lnSpc>
              <a:spcBef>
                <a:spcPts val="100"/>
              </a:spcBef>
            </a:pPr>
            <a:r>
              <a:rPr sz="3200" b="0">
                <a:latin typeface="Arial Black"/>
                <a:cs typeface="Arial Black"/>
              </a:rPr>
              <a:t>HANDLING</a:t>
            </a:r>
            <a:r>
              <a:rPr sz="3200" b="0" spc="-55">
                <a:latin typeface="Arial Black"/>
                <a:cs typeface="Arial Black"/>
              </a:rPr>
              <a:t> </a:t>
            </a:r>
            <a:r>
              <a:rPr sz="3200" b="0">
                <a:latin typeface="Arial Black"/>
                <a:cs typeface="Arial Black"/>
              </a:rPr>
              <a:t>A</a:t>
            </a:r>
            <a:r>
              <a:rPr sz="3200" b="0" spc="-50">
                <a:latin typeface="Arial Black"/>
                <a:cs typeface="Arial Black"/>
              </a:rPr>
              <a:t> </a:t>
            </a:r>
            <a:r>
              <a:rPr sz="3200" b="0" spc="-10">
                <a:latin typeface="Arial Black"/>
                <a:cs typeface="Arial Black"/>
              </a:rPr>
              <a:t>CIVIL </a:t>
            </a:r>
            <a:r>
              <a:rPr sz="3200" b="0">
                <a:latin typeface="Arial Black"/>
                <a:cs typeface="Arial Black"/>
              </a:rPr>
              <a:t>RIGHTS</a:t>
            </a:r>
            <a:r>
              <a:rPr sz="3200" b="0" spc="-55">
                <a:latin typeface="Arial Black"/>
                <a:cs typeface="Arial Black"/>
              </a:rPr>
              <a:t> </a:t>
            </a:r>
            <a:r>
              <a:rPr sz="3200" b="0" spc="-10">
                <a:latin typeface="Arial Black"/>
                <a:cs typeface="Arial Black"/>
              </a:rPr>
              <a:t>COMPLAINT</a:t>
            </a:r>
            <a:endParaRPr sz="3200">
              <a:latin typeface="Arial Black"/>
              <a:cs typeface="Arial Black"/>
            </a:endParaRPr>
          </a:p>
        </p:txBody>
      </p:sp>
      <p:sp>
        <p:nvSpPr>
          <p:cNvPr id="6" name="object 6"/>
          <p:cNvSpPr txBox="1"/>
          <p:nvPr/>
        </p:nvSpPr>
        <p:spPr>
          <a:xfrm>
            <a:off x="2835262" y="2954769"/>
            <a:ext cx="6230620" cy="2455545"/>
          </a:xfrm>
          <a:prstGeom prst="rect">
            <a:avLst/>
          </a:prstGeom>
        </p:spPr>
        <p:txBody>
          <a:bodyPr vert="horz" wrap="square" lIns="0" tIns="46990" rIns="0" bIns="0" rtlCol="0">
            <a:spAutoFit/>
          </a:bodyPr>
          <a:lstStyle/>
          <a:p>
            <a:pPr marL="12700" marR="153670">
              <a:lnSpc>
                <a:spcPts val="2160"/>
              </a:lnSpc>
              <a:spcBef>
                <a:spcPts val="370"/>
              </a:spcBef>
            </a:pPr>
            <a:r>
              <a:rPr sz="2000" b="1">
                <a:latin typeface="Arial"/>
                <a:cs typeface="Arial"/>
              </a:rPr>
              <a:t>Handling</a:t>
            </a:r>
            <a:r>
              <a:rPr sz="2000" b="1" spc="-40">
                <a:latin typeface="Arial"/>
                <a:cs typeface="Arial"/>
              </a:rPr>
              <a:t> </a:t>
            </a:r>
            <a:r>
              <a:rPr sz="2000" b="1">
                <a:latin typeface="Arial"/>
                <a:cs typeface="Arial"/>
              </a:rPr>
              <a:t>a</a:t>
            </a:r>
            <a:r>
              <a:rPr sz="2000" b="1" spc="-40">
                <a:latin typeface="Arial"/>
                <a:cs typeface="Arial"/>
              </a:rPr>
              <a:t> </a:t>
            </a:r>
            <a:r>
              <a:rPr sz="2000" b="1">
                <a:latin typeface="Arial"/>
                <a:cs typeface="Arial"/>
              </a:rPr>
              <a:t>Civil</a:t>
            </a:r>
            <a:r>
              <a:rPr sz="2000" b="1" spc="-45">
                <a:latin typeface="Arial"/>
                <a:cs typeface="Arial"/>
              </a:rPr>
              <a:t> </a:t>
            </a:r>
            <a:r>
              <a:rPr sz="2000" b="1">
                <a:latin typeface="Arial"/>
                <a:cs typeface="Arial"/>
              </a:rPr>
              <a:t>Rights</a:t>
            </a:r>
            <a:r>
              <a:rPr sz="2000" b="1" spc="-35">
                <a:latin typeface="Arial"/>
                <a:cs typeface="Arial"/>
              </a:rPr>
              <a:t> </a:t>
            </a:r>
            <a:r>
              <a:rPr sz="2000" b="1">
                <a:latin typeface="Arial"/>
                <a:cs typeface="Arial"/>
              </a:rPr>
              <a:t>Complaint</a:t>
            </a:r>
            <a:r>
              <a:rPr sz="2000" b="1" spc="-35">
                <a:latin typeface="Arial"/>
                <a:cs typeface="Arial"/>
              </a:rPr>
              <a:t> </a:t>
            </a:r>
            <a:r>
              <a:rPr sz="2000" b="1">
                <a:latin typeface="Arial"/>
                <a:cs typeface="Arial"/>
              </a:rPr>
              <a:t>requires</a:t>
            </a:r>
            <a:r>
              <a:rPr sz="2000" b="1" spc="-40">
                <a:latin typeface="Arial"/>
                <a:cs typeface="Arial"/>
              </a:rPr>
              <a:t> </a:t>
            </a:r>
            <a:r>
              <a:rPr sz="2000" b="1" spc="-10">
                <a:latin typeface="Arial"/>
                <a:cs typeface="Arial"/>
              </a:rPr>
              <a:t>careful </a:t>
            </a:r>
            <a:r>
              <a:rPr sz="2000" b="1">
                <a:latin typeface="Arial"/>
                <a:cs typeface="Arial"/>
              </a:rPr>
              <a:t>attention</a:t>
            </a:r>
            <a:r>
              <a:rPr sz="2000" b="1" spc="-25">
                <a:latin typeface="Arial"/>
                <a:cs typeface="Arial"/>
              </a:rPr>
              <a:t> </a:t>
            </a:r>
            <a:r>
              <a:rPr sz="2000" b="1">
                <a:latin typeface="Arial"/>
                <a:cs typeface="Arial"/>
              </a:rPr>
              <a:t>to</a:t>
            </a:r>
            <a:r>
              <a:rPr sz="2000" b="1" spc="-20">
                <a:latin typeface="Arial"/>
                <a:cs typeface="Arial"/>
              </a:rPr>
              <a:t> </a:t>
            </a:r>
            <a:r>
              <a:rPr sz="2000" b="1" spc="-10">
                <a:latin typeface="Arial"/>
                <a:cs typeface="Arial"/>
              </a:rPr>
              <a:t>detail.</a:t>
            </a:r>
            <a:endParaRPr sz="2000">
              <a:latin typeface="Arial"/>
              <a:cs typeface="Arial"/>
            </a:endParaRPr>
          </a:p>
          <a:p>
            <a:pPr>
              <a:lnSpc>
                <a:spcPct val="100000"/>
              </a:lnSpc>
              <a:spcBef>
                <a:spcPts val="1100"/>
              </a:spcBef>
            </a:pPr>
            <a:endParaRPr sz="2000">
              <a:latin typeface="Arial"/>
              <a:cs typeface="Arial"/>
            </a:endParaRPr>
          </a:p>
          <a:p>
            <a:pPr marL="323850" indent="-311150">
              <a:lnSpc>
                <a:spcPct val="100000"/>
              </a:lnSpc>
              <a:buChar char="•"/>
              <a:tabLst>
                <a:tab pos="323850" algn="l"/>
              </a:tabLst>
            </a:pPr>
            <a:r>
              <a:rPr sz="2000">
                <a:latin typeface="Arial"/>
                <a:cs typeface="Arial"/>
              </a:rPr>
              <a:t>Listen</a:t>
            </a:r>
            <a:r>
              <a:rPr sz="2000" spc="-15">
                <a:latin typeface="Arial"/>
                <a:cs typeface="Arial"/>
              </a:rPr>
              <a:t> </a:t>
            </a:r>
            <a:r>
              <a:rPr sz="2000">
                <a:latin typeface="Arial"/>
                <a:cs typeface="Arial"/>
              </a:rPr>
              <a:t>to</a:t>
            </a:r>
            <a:r>
              <a:rPr sz="2000" spc="-10">
                <a:latin typeface="Arial"/>
                <a:cs typeface="Arial"/>
              </a:rPr>
              <a:t> </a:t>
            </a:r>
            <a:r>
              <a:rPr sz="2000">
                <a:latin typeface="Arial"/>
                <a:cs typeface="Arial"/>
              </a:rPr>
              <a:t>the</a:t>
            </a:r>
            <a:r>
              <a:rPr sz="2000" spc="-10">
                <a:latin typeface="Arial"/>
                <a:cs typeface="Arial"/>
              </a:rPr>
              <a:t> </a:t>
            </a:r>
            <a:r>
              <a:rPr sz="2000">
                <a:latin typeface="Arial"/>
                <a:cs typeface="Arial"/>
              </a:rPr>
              <a:t>person</a:t>
            </a:r>
            <a:r>
              <a:rPr sz="2000" spc="-10">
                <a:latin typeface="Arial"/>
                <a:cs typeface="Arial"/>
              </a:rPr>
              <a:t> </a:t>
            </a:r>
            <a:r>
              <a:rPr sz="2000">
                <a:latin typeface="Arial"/>
                <a:cs typeface="Arial"/>
              </a:rPr>
              <a:t>making</a:t>
            </a:r>
            <a:r>
              <a:rPr sz="2000" spc="-10">
                <a:latin typeface="Arial"/>
                <a:cs typeface="Arial"/>
              </a:rPr>
              <a:t> </a:t>
            </a:r>
            <a:r>
              <a:rPr sz="2000">
                <a:latin typeface="Arial"/>
                <a:cs typeface="Arial"/>
              </a:rPr>
              <a:t>the</a:t>
            </a:r>
            <a:r>
              <a:rPr sz="2000" spc="-10">
                <a:latin typeface="Arial"/>
                <a:cs typeface="Arial"/>
              </a:rPr>
              <a:t> complaint.</a:t>
            </a:r>
            <a:endParaRPr sz="2000">
              <a:latin typeface="Arial"/>
              <a:cs typeface="Arial"/>
            </a:endParaRPr>
          </a:p>
          <a:p>
            <a:pPr marL="323850" indent="-311150">
              <a:lnSpc>
                <a:spcPct val="100000"/>
              </a:lnSpc>
              <a:spcBef>
                <a:spcPts val="515"/>
              </a:spcBef>
              <a:buChar char="•"/>
              <a:tabLst>
                <a:tab pos="323850" algn="l"/>
              </a:tabLst>
            </a:pPr>
            <a:r>
              <a:rPr sz="2000">
                <a:latin typeface="Arial"/>
                <a:cs typeface="Arial"/>
              </a:rPr>
              <a:t>Practice</a:t>
            </a:r>
            <a:r>
              <a:rPr sz="2000" spc="-15">
                <a:latin typeface="Arial"/>
                <a:cs typeface="Arial"/>
              </a:rPr>
              <a:t> </a:t>
            </a:r>
            <a:r>
              <a:rPr sz="2000">
                <a:latin typeface="Arial"/>
                <a:cs typeface="Arial"/>
              </a:rPr>
              <a:t>good</a:t>
            </a:r>
            <a:r>
              <a:rPr sz="2000" spc="-10">
                <a:latin typeface="Arial"/>
                <a:cs typeface="Arial"/>
              </a:rPr>
              <a:t> </a:t>
            </a:r>
            <a:r>
              <a:rPr sz="2000">
                <a:latin typeface="Arial"/>
                <a:cs typeface="Arial"/>
              </a:rPr>
              <a:t>customer</a:t>
            </a:r>
            <a:r>
              <a:rPr sz="2000" spc="-10">
                <a:latin typeface="Arial"/>
                <a:cs typeface="Arial"/>
              </a:rPr>
              <a:t> service.</a:t>
            </a:r>
            <a:endParaRPr sz="2000">
              <a:latin typeface="Arial"/>
              <a:cs typeface="Arial"/>
            </a:endParaRPr>
          </a:p>
          <a:p>
            <a:pPr marL="323850" indent="-311150">
              <a:lnSpc>
                <a:spcPct val="100000"/>
              </a:lnSpc>
              <a:spcBef>
                <a:spcPts val="515"/>
              </a:spcBef>
              <a:buChar char="•"/>
              <a:tabLst>
                <a:tab pos="323850" algn="l"/>
              </a:tabLst>
            </a:pPr>
            <a:r>
              <a:rPr sz="2000">
                <a:latin typeface="Arial"/>
                <a:cs typeface="Arial"/>
              </a:rPr>
              <a:t>Write</a:t>
            </a:r>
            <a:r>
              <a:rPr sz="2000" spc="-30">
                <a:latin typeface="Arial"/>
                <a:cs typeface="Arial"/>
              </a:rPr>
              <a:t> </a:t>
            </a:r>
            <a:r>
              <a:rPr sz="2000">
                <a:latin typeface="Arial"/>
                <a:cs typeface="Arial"/>
              </a:rPr>
              <a:t>it</a:t>
            </a:r>
            <a:r>
              <a:rPr sz="2000" spc="-35">
                <a:latin typeface="Arial"/>
                <a:cs typeface="Arial"/>
              </a:rPr>
              <a:t> </a:t>
            </a:r>
            <a:r>
              <a:rPr sz="2000">
                <a:latin typeface="Arial"/>
                <a:cs typeface="Arial"/>
              </a:rPr>
              <a:t>down</a:t>
            </a:r>
            <a:r>
              <a:rPr sz="2000" spc="-25">
                <a:latin typeface="Arial"/>
                <a:cs typeface="Arial"/>
              </a:rPr>
              <a:t> </a:t>
            </a:r>
            <a:r>
              <a:rPr sz="2000">
                <a:latin typeface="Arial"/>
                <a:cs typeface="Arial"/>
              </a:rPr>
              <a:t>using</a:t>
            </a:r>
            <a:r>
              <a:rPr sz="2000" spc="-30">
                <a:latin typeface="Arial"/>
                <a:cs typeface="Arial"/>
              </a:rPr>
              <a:t> </a:t>
            </a:r>
            <a:r>
              <a:rPr sz="2000">
                <a:latin typeface="Arial"/>
                <a:cs typeface="Arial"/>
              </a:rPr>
              <a:t>an</a:t>
            </a:r>
            <a:r>
              <a:rPr sz="2000" spc="-25">
                <a:latin typeface="Arial"/>
                <a:cs typeface="Arial"/>
              </a:rPr>
              <a:t> </a:t>
            </a:r>
            <a:r>
              <a:rPr sz="2000">
                <a:latin typeface="Arial"/>
                <a:cs typeface="Arial"/>
              </a:rPr>
              <a:t>established</a:t>
            </a:r>
            <a:r>
              <a:rPr sz="2000" spc="-30">
                <a:latin typeface="Arial"/>
                <a:cs typeface="Arial"/>
              </a:rPr>
              <a:t> </a:t>
            </a:r>
            <a:r>
              <a:rPr sz="2000" spc="-10">
                <a:latin typeface="Arial"/>
                <a:cs typeface="Arial"/>
              </a:rPr>
              <a:t>form.</a:t>
            </a:r>
            <a:endParaRPr sz="2000">
              <a:latin typeface="Arial"/>
              <a:cs typeface="Arial"/>
            </a:endParaRPr>
          </a:p>
          <a:p>
            <a:pPr marL="323850" indent="-311150">
              <a:lnSpc>
                <a:spcPct val="100000"/>
              </a:lnSpc>
              <a:spcBef>
                <a:spcPts val="515"/>
              </a:spcBef>
              <a:buChar char="•"/>
              <a:tabLst>
                <a:tab pos="323850" algn="l"/>
              </a:tabLst>
            </a:pPr>
            <a:r>
              <a:rPr sz="2000">
                <a:latin typeface="Arial"/>
                <a:cs typeface="Arial"/>
              </a:rPr>
              <a:t>Immediately</a:t>
            </a:r>
            <a:r>
              <a:rPr sz="2000" spc="-15">
                <a:latin typeface="Arial"/>
                <a:cs typeface="Arial"/>
              </a:rPr>
              <a:t> </a:t>
            </a:r>
            <a:r>
              <a:rPr sz="2000">
                <a:latin typeface="Arial"/>
                <a:cs typeface="Arial"/>
              </a:rPr>
              <a:t>move</a:t>
            </a:r>
            <a:r>
              <a:rPr sz="2000" spc="-20">
                <a:latin typeface="Arial"/>
                <a:cs typeface="Arial"/>
              </a:rPr>
              <a:t> </a:t>
            </a:r>
            <a:r>
              <a:rPr sz="2000">
                <a:latin typeface="Arial"/>
                <a:cs typeface="Arial"/>
              </a:rPr>
              <a:t>complaint</a:t>
            </a:r>
            <a:r>
              <a:rPr sz="2000" spc="-25">
                <a:latin typeface="Arial"/>
                <a:cs typeface="Arial"/>
              </a:rPr>
              <a:t> </a:t>
            </a:r>
            <a:r>
              <a:rPr sz="2000">
                <a:latin typeface="Arial"/>
                <a:cs typeface="Arial"/>
              </a:rPr>
              <a:t>up</a:t>
            </a:r>
            <a:r>
              <a:rPr sz="2000" spc="-20">
                <a:latin typeface="Arial"/>
                <a:cs typeface="Arial"/>
              </a:rPr>
              <a:t> </a:t>
            </a:r>
            <a:r>
              <a:rPr sz="2000">
                <a:latin typeface="Arial"/>
                <a:cs typeface="Arial"/>
              </a:rPr>
              <a:t>to</a:t>
            </a:r>
            <a:r>
              <a:rPr sz="2000" spc="-20">
                <a:latin typeface="Arial"/>
                <a:cs typeface="Arial"/>
              </a:rPr>
              <a:t> </a:t>
            </a:r>
            <a:r>
              <a:rPr sz="2000">
                <a:latin typeface="Arial"/>
                <a:cs typeface="Arial"/>
              </a:rPr>
              <a:t>person</a:t>
            </a:r>
            <a:r>
              <a:rPr sz="2000" spc="-20">
                <a:latin typeface="Arial"/>
                <a:cs typeface="Arial"/>
              </a:rPr>
              <a:t> </a:t>
            </a:r>
            <a:r>
              <a:rPr sz="2000">
                <a:latin typeface="Arial"/>
                <a:cs typeface="Arial"/>
              </a:rPr>
              <a:t>in</a:t>
            </a:r>
            <a:r>
              <a:rPr sz="2000" spc="-20">
                <a:latin typeface="Arial"/>
                <a:cs typeface="Arial"/>
              </a:rPr>
              <a:t> </a:t>
            </a:r>
            <a:r>
              <a:rPr sz="2000" spc="-10">
                <a:latin typeface="Arial"/>
                <a:cs typeface="Arial"/>
              </a:rPr>
              <a:t>charge.</a:t>
            </a:r>
            <a:endParaRPr sz="20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pic>
          <p:nvPicPr>
            <p:cNvPr id="5" name="object 5"/>
            <p:cNvPicPr/>
            <p:nvPr/>
          </p:nvPicPr>
          <p:blipFill>
            <a:blip r:embed="rId2" cstate="print"/>
            <a:stretch>
              <a:fillRect/>
            </a:stretch>
          </p:blipFill>
          <p:spPr>
            <a:xfrm>
              <a:off x="5328716" y="12"/>
              <a:ext cx="6863041" cy="6599872"/>
            </a:xfrm>
            <a:prstGeom prst="rect">
              <a:avLst/>
            </a:prstGeom>
          </p:spPr>
        </p:pic>
        <p:sp>
          <p:nvSpPr>
            <p:cNvPr id="6" name="object 6"/>
            <p:cNvSpPr/>
            <p:nvPr/>
          </p:nvSpPr>
          <p:spPr>
            <a:xfrm>
              <a:off x="5328361" y="0"/>
              <a:ext cx="6858000" cy="6600825"/>
            </a:xfrm>
            <a:custGeom>
              <a:avLst/>
              <a:gdLst/>
              <a:ahLst/>
              <a:cxnLst/>
              <a:rect l="l" t="t" r="r" b="b"/>
              <a:pathLst>
                <a:path w="6858000" h="6600825">
                  <a:moveTo>
                    <a:pt x="6857644" y="0"/>
                  </a:moveTo>
                  <a:lnTo>
                    <a:pt x="0" y="0"/>
                  </a:lnTo>
                  <a:lnTo>
                    <a:pt x="0" y="6600240"/>
                  </a:lnTo>
                  <a:lnTo>
                    <a:pt x="3429000" y="6600240"/>
                  </a:lnTo>
                  <a:lnTo>
                    <a:pt x="6857644" y="6600240"/>
                  </a:lnTo>
                  <a:lnTo>
                    <a:pt x="6857644" y="0"/>
                  </a:lnTo>
                  <a:close/>
                </a:path>
              </a:pathLst>
            </a:custGeom>
            <a:solidFill>
              <a:srgbClr val="B4C439">
                <a:alpha val="66999"/>
              </a:srgbClr>
            </a:solidFill>
          </p:spPr>
          <p:txBody>
            <a:bodyPr wrap="square" lIns="0" tIns="0" rIns="0" bIns="0" rtlCol="0"/>
            <a:lstStyle/>
            <a:p>
              <a:endParaRPr/>
            </a:p>
          </p:txBody>
        </p:sp>
        <p:pic>
          <p:nvPicPr>
            <p:cNvPr id="7" name="object 7"/>
            <p:cNvPicPr/>
            <p:nvPr/>
          </p:nvPicPr>
          <p:blipFill>
            <a:blip r:embed="rId3" cstate="print"/>
            <a:stretch>
              <a:fillRect/>
            </a:stretch>
          </p:blipFill>
          <p:spPr>
            <a:xfrm>
              <a:off x="10811878" y="5639231"/>
              <a:ext cx="1099438" cy="1099248"/>
            </a:xfrm>
            <a:prstGeom prst="rect">
              <a:avLst/>
            </a:prstGeom>
          </p:spPr>
        </p:pic>
      </p:grpSp>
      <p:sp>
        <p:nvSpPr>
          <p:cNvPr id="8" name="object 8"/>
          <p:cNvSpPr txBox="1">
            <a:spLocks noGrp="1"/>
          </p:cNvSpPr>
          <p:nvPr>
            <p:ph type="title"/>
          </p:nvPr>
        </p:nvSpPr>
        <p:spPr>
          <a:xfrm>
            <a:off x="683183" y="787577"/>
            <a:ext cx="2957830" cy="1220470"/>
          </a:xfrm>
          <a:prstGeom prst="rect">
            <a:avLst/>
          </a:prstGeom>
        </p:spPr>
        <p:txBody>
          <a:bodyPr vert="horz" wrap="square" lIns="0" tIns="61594" rIns="0" bIns="0" rtlCol="0">
            <a:spAutoFit/>
          </a:bodyPr>
          <a:lstStyle/>
          <a:p>
            <a:pPr marL="12700" marR="5080">
              <a:lnSpc>
                <a:spcPts val="3020"/>
              </a:lnSpc>
              <a:spcBef>
                <a:spcPts val="484"/>
              </a:spcBef>
            </a:pPr>
            <a:r>
              <a:rPr sz="2800" spc="-10"/>
              <a:t>PROCESSING</a:t>
            </a:r>
            <a:r>
              <a:rPr sz="2800" spc="-145"/>
              <a:t> </a:t>
            </a:r>
            <a:r>
              <a:rPr sz="2800" spc="-50"/>
              <a:t>A </a:t>
            </a:r>
            <a:r>
              <a:rPr sz="2800" spc="-30"/>
              <a:t>DISCRIMINATION </a:t>
            </a:r>
            <a:r>
              <a:rPr sz="2800" spc="-10"/>
              <a:t>COMPLAINT</a:t>
            </a:r>
            <a:endParaRPr sz="2800"/>
          </a:p>
        </p:txBody>
      </p:sp>
      <p:sp>
        <p:nvSpPr>
          <p:cNvPr id="9" name="object 9"/>
          <p:cNvSpPr txBox="1"/>
          <p:nvPr/>
        </p:nvSpPr>
        <p:spPr>
          <a:xfrm>
            <a:off x="681380" y="2376982"/>
            <a:ext cx="4095115" cy="3364229"/>
          </a:xfrm>
          <a:prstGeom prst="rect">
            <a:avLst/>
          </a:prstGeom>
        </p:spPr>
        <p:txBody>
          <a:bodyPr vert="horz" wrap="square" lIns="0" tIns="12065" rIns="0" bIns="0" rtlCol="0">
            <a:spAutoFit/>
          </a:bodyPr>
          <a:lstStyle/>
          <a:p>
            <a:pPr marL="743585" marR="66675" indent="-731520">
              <a:lnSpc>
                <a:spcPct val="100000"/>
              </a:lnSpc>
              <a:spcBef>
                <a:spcPts val="95"/>
              </a:spcBef>
              <a:tabLst>
                <a:tab pos="3112135" algn="l"/>
              </a:tabLst>
            </a:pPr>
            <a:r>
              <a:rPr sz="1600">
                <a:latin typeface="Arial"/>
                <a:cs typeface="Arial"/>
              </a:rPr>
              <a:t>Step</a:t>
            </a:r>
            <a:r>
              <a:rPr sz="1600" spc="-25">
                <a:latin typeface="Arial"/>
                <a:cs typeface="Arial"/>
              </a:rPr>
              <a:t> </a:t>
            </a:r>
            <a:r>
              <a:rPr sz="1600">
                <a:latin typeface="Arial"/>
                <a:cs typeface="Arial"/>
              </a:rPr>
              <a:t>1.</a:t>
            </a:r>
            <a:r>
              <a:rPr sz="1600" spc="420">
                <a:latin typeface="Arial"/>
                <a:cs typeface="Arial"/>
              </a:rPr>
              <a:t> </a:t>
            </a:r>
            <a:r>
              <a:rPr sz="1600">
                <a:latin typeface="Arial"/>
                <a:cs typeface="Arial"/>
              </a:rPr>
              <a:t>Supply</a:t>
            </a:r>
            <a:r>
              <a:rPr sz="1600" spc="-20">
                <a:latin typeface="Arial"/>
                <a:cs typeface="Arial"/>
              </a:rPr>
              <a:t> </a:t>
            </a:r>
            <a:r>
              <a:rPr sz="1600">
                <a:latin typeface="Arial"/>
                <a:cs typeface="Arial"/>
              </a:rPr>
              <a:t>client</a:t>
            </a:r>
            <a:r>
              <a:rPr sz="1600" spc="-20">
                <a:latin typeface="Arial"/>
                <a:cs typeface="Arial"/>
              </a:rPr>
              <a:t> </a:t>
            </a:r>
            <a:r>
              <a:rPr sz="1600">
                <a:latin typeface="Arial"/>
                <a:cs typeface="Arial"/>
              </a:rPr>
              <a:t>with</a:t>
            </a:r>
            <a:r>
              <a:rPr sz="1600" spc="-20">
                <a:latin typeface="Arial"/>
                <a:cs typeface="Arial"/>
              </a:rPr>
              <a:t> USDA</a:t>
            </a:r>
            <a:r>
              <a:rPr sz="1600">
                <a:latin typeface="Arial"/>
                <a:cs typeface="Arial"/>
              </a:rPr>
              <a:t>	</a:t>
            </a:r>
            <a:r>
              <a:rPr sz="1600" spc="-10">
                <a:latin typeface="Arial"/>
                <a:cs typeface="Arial"/>
              </a:rPr>
              <a:t>complaint </a:t>
            </a:r>
            <a:r>
              <a:rPr sz="1600">
                <a:latin typeface="Arial"/>
                <a:cs typeface="Arial"/>
              </a:rPr>
              <a:t>form,</a:t>
            </a:r>
            <a:r>
              <a:rPr sz="1600" spc="-35">
                <a:latin typeface="Arial"/>
                <a:cs typeface="Arial"/>
              </a:rPr>
              <a:t> </a:t>
            </a:r>
            <a:r>
              <a:rPr sz="1600">
                <a:latin typeface="Arial"/>
                <a:cs typeface="Arial"/>
              </a:rPr>
              <a:t>your</a:t>
            </a:r>
            <a:r>
              <a:rPr sz="1600" spc="-40">
                <a:latin typeface="Arial"/>
                <a:cs typeface="Arial"/>
              </a:rPr>
              <a:t> </a:t>
            </a:r>
            <a:r>
              <a:rPr sz="1600">
                <a:latin typeface="Arial"/>
                <a:cs typeface="Arial"/>
              </a:rPr>
              <a:t>own</a:t>
            </a:r>
            <a:r>
              <a:rPr sz="1600" spc="-35">
                <a:latin typeface="Arial"/>
                <a:cs typeface="Arial"/>
              </a:rPr>
              <a:t> </a:t>
            </a:r>
            <a:r>
              <a:rPr sz="1600">
                <a:latin typeface="Arial"/>
                <a:cs typeface="Arial"/>
              </a:rPr>
              <a:t>form</a:t>
            </a:r>
            <a:r>
              <a:rPr sz="1600" spc="-30">
                <a:latin typeface="Arial"/>
                <a:cs typeface="Arial"/>
              </a:rPr>
              <a:t> </a:t>
            </a:r>
            <a:r>
              <a:rPr sz="1600">
                <a:latin typeface="Arial"/>
                <a:cs typeface="Arial"/>
              </a:rPr>
              <a:t>or</a:t>
            </a:r>
            <a:r>
              <a:rPr sz="1600" spc="-40">
                <a:latin typeface="Arial"/>
                <a:cs typeface="Arial"/>
              </a:rPr>
              <a:t> </a:t>
            </a:r>
            <a:r>
              <a:rPr sz="1600">
                <a:latin typeface="Arial"/>
                <a:cs typeface="Arial"/>
              </a:rPr>
              <a:t>take</a:t>
            </a:r>
            <a:r>
              <a:rPr sz="1600" spc="-35">
                <a:latin typeface="Arial"/>
                <a:cs typeface="Arial"/>
              </a:rPr>
              <a:t> </a:t>
            </a:r>
            <a:r>
              <a:rPr sz="1600">
                <a:latin typeface="Arial"/>
                <a:cs typeface="Arial"/>
              </a:rPr>
              <a:t>down</a:t>
            </a:r>
            <a:r>
              <a:rPr sz="1600" spc="-35">
                <a:latin typeface="Arial"/>
                <a:cs typeface="Arial"/>
              </a:rPr>
              <a:t> </a:t>
            </a:r>
            <a:r>
              <a:rPr sz="1600" spc="-25">
                <a:latin typeface="Arial"/>
                <a:cs typeface="Arial"/>
              </a:rPr>
              <a:t>all </a:t>
            </a:r>
            <a:r>
              <a:rPr sz="1600">
                <a:latin typeface="Arial"/>
                <a:cs typeface="Arial"/>
              </a:rPr>
              <a:t>information.</a:t>
            </a:r>
            <a:r>
              <a:rPr sz="1600" spc="-55">
                <a:latin typeface="Arial"/>
                <a:cs typeface="Arial"/>
              </a:rPr>
              <a:t> </a:t>
            </a:r>
            <a:r>
              <a:rPr sz="1600">
                <a:latin typeface="Arial"/>
                <a:cs typeface="Arial"/>
              </a:rPr>
              <a:t>(180</a:t>
            </a:r>
            <a:r>
              <a:rPr sz="1600" spc="-50">
                <a:latin typeface="Arial"/>
                <a:cs typeface="Arial"/>
              </a:rPr>
              <a:t> </a:t>
            </a:r>
            <a:r>
              <a:rPr sz="1600">
                <a:latin typeface="Arial"/>
                <a:cs typeface="Arial"/>
              </a:rPr>
              <a:t>days</a:t>
            </a:r>
            <a:r>
              <a:rPr sz="1600" spc="-50">
                <a:latin typeface="Arial"/>
                <a:cs typeface="Arial"/>
              </a:rPr>
              <a:t> </a:t>
            </a:r>
            <a:r>
              <a:rPr sz="1600">
                <a:latin typeface="Arial"/>
                <a:cs typeface="Arial"/>
              </a:rPr>
              <a:t>from</a:t>
            </a:r>
            <a:r>
              <a:rPr sz="1600" spc="-50">
                <a:latin typeface="Arial"/>
                <a:cs typeface="Arial"/>
              </a:rPr>
              <a:t> </a:t>
            </a:r>
            <a:r>
              <a:rPr sz="1600" spc="-10">
                <a:latin typeface="Arial"/>
                <a:cs typeface="Arial"/>
              </a:rPr>
              <a:t>alleged discrimination).</a:t>
            </a:r>
            <a:endParaRPr sz="1600">
              <a:latin typeface="Arial"/>
              <a:cs typeface="Arial"/>
            </a:endParaRPr>
          </a:p>
          <a:p>
            <a:pPr marL="743585" marR="36195" indent="-731520">
              <a:lnSpc>
                <a:spcPct val="100000"/>
              </a:lnSpc>
              <a:spcBef>
                <a:spcPts val="1745"/>
              </a:spcBef>
            </a:pPr>
            <a:r>
              <a:rPr sz="1600">
                <a:latin typeface="Arial"/>
                <a:cs typeface="Arial"/>
              </a:rPr>
              <a:t>Step</a:t>
            </a:r>
            <a:r>
              <a:rPr sz="1600" spc="-30">
                <a:latin typeface="Arial"/>
                <a:cs typeface="Arial"/>
              </a:rPr>
              <a:t> </a:t>
            </a:r>
            <a:r>
              <a:rPr sz="1600">
                <a:latin typeface="Arial"/>
                <a:cs typeface="Arial"/>
              </a:rPr>
              <a:t>2.</a:t>
            </a:r>
            <a:r>
              <a:rPr sz="1600" spc="409">
                <a:latin typeface="Arial"/>
                <a:cs typeface="Arial"/>
              </a:rPr>
              <a:t> </a:t>
            </a:r>
            <a:r>
              <a:rPr sz="1600">
                <a:latin typeface="Arial"/>
                <a:cs typeface="Arial"/>
              </a:rPr>
              <a:t>Complaint</a:t>
            </a:r>
            <a:r>
              <a:rPr sz="1600" spc="-30">
                <a:latin typeface="Arial"/>
                <a:cs typeface="Arial"/>
              </a:rPr>
              <a:t> </a:t>
            </a:r>
            <a:r>
              <a:rPr sz="1600">
                <a:latin typeface="Arial"/>
                <a:cs typeface="Arial"/>
              </a:rPr>
              <a:t>is</a:t>
            </a:r>
            <a:r>
              <a:rPr sz="1600" spc="-25">
                <a:latin typeface="Arial"/>
                <a:cs typeface="Arial"/>
              </a:rPr>
              <a:t> </a:t>
            </a:r>
            <a:r>
              <a:rPr sz="1600">
                <a:latin typeface="Arial"/>
                <a:cs typeface="Arial"/>
              </a:rPr>
              <a:t>filed</a:t>
            </a:r>
            <a:r>
              <a:rPr sz="1600" spc="-25">
                <a:latin typeface="Arial"/>
                <a:cs typeface="Arial"/>
              </a:rPr>
              <a:t> </a:t>
            </a:r>
            <a:r>
              <a:rPr sz="1600">
                <a:latin typeface="Arial"/>
                <a:cs typeface="Arial"/>
              </a:rPr>
              <a:t>directly</a:t>
            </a:r>
            <a:r>
              <a:rPr sz="1600" spc="-25">
                <a:latin typeface="Arial"/>
                <a:cs typeface="Arial"/>
              </a:rPr>
              <a:t> </a:t>
            </a:r>
            <a:r>
              <a:rPr sz="1600">
                <a:latin typeface="Arial"/>
                <a:cs typeface="Arial"/>
              </a:rPr>
              <a:t>by</a:t>
            </a:r>
            <a:r>
              <a:rPr sz="1600" spc="-25">
                <a:latin typeface="Arial"/>
                <a:cs typeface="Arial"/>
              </a:rPr>
              <a:t> </a:t>
            </a:r>
            <a:r>
              <a:rPr sz="1600">
                <a:latin typeface="Arial"/>
                <a:cs typeface="Arial"/>
              </a:rPr>
              <a:t>client</a:t>
            </a:r>
            <a:r>
              <a:rPr sz="1600" spc="-25">
                <a:latin typeface="Arial"/>
                <a:cs typeface="Arial"/>
              </a:rPr>
              <a:t> or </a:t>
            </a:r>
            <a:r>
              <a:rPr sz="1600">
                <a:latin typeface="Arial"/>
                <a:cs typeface="Arial"/>
              </a:rPr>
              <a:t>sent</a:t>
            </a:r>
            <a:r>
              <a:rPr sz="1600" spc="-30">
                <a:latin typeface="Arial"/>
                <a:cs typeface="Arial"/>
              </a:rPr>
              <a:t> </a:t>
            </a:r>
            <a:r>
              <a:rPr sz="1600">
                <a:latin typeface="Arial"/>
                <a:cs typeface="Arial"/>
              </a:rPr>
              <a:t>to</a:t>
            </a:r>
            <a:r>
              <a:rPr sz="1600" spc="-25">
                <a:latin typeface="Arial"/>
                <a:cs typeface="Arial"/>
              </a:rPr>
              <a:t> </a:t>
            </a:r>
            <a:r>
              <a:rPr sz="1600">
                <a:latin typeface="Arial"/>
                <a:cs typeface="Arial"/>
              </a:rPr>
              <a:t>FDACS</a:t>
            </a:r>
            <a:r>
              <a:rPr sz="1600" spc="-25">
                <a:latin typeface="Arial"/>
                <a:cs typeface="Arial"/>
              </a:rPr>
              <a:t> </a:t>
            </a:r>
            <a:r>
              <a:rPr sz="1600">
                <a:latin typeface="Arial"/>
                <a:cs typeface="Arial"/>
              </a:rPr>
              <a:t>by</a:t>
            </a:r>
            <a:r>
              <a:rPr sz="1600" spc="-25">
                <a:latin typeface="Arial"/>
                <a:cs typeface="Arial"/>
              </a:rPr>
              <a:t> </a:t>
            </a:r>
            <a:r>
              <a:rPr sz="1600" spc="-10">
                <a:latin typeface="Arial"/>
                <a:cs typeface="Arial"/>
              </a:rPr>
              <a:t>agency (immediately).</a:t>
            </a:r>
            <a:endParaRPr sz="1600">
              <a:latin typeface="Arial"/>
              <a:cs typeface="Arial"/>
            </a:endParaRPr>
          </a:p>
          <a:p>
            <a:pPr marL="743585" marR="333375" indent="-731520">
              <a:lnSpc>
                <a:spcPct val="100000"/>
              </a:lnSpc>
              <a:spcBef>
                <a:spcPts val="1725"/>
              </a:spcBef>
            </a:pPr>
            <a:r>
              <a:rPr sz="1600">
                <a:latin typeface="Arial"/>
                <a:cs typeface="Arial"/>
              </a:rPr>
              <a:t>Step</a:t>
            </a:r>
            <a:r>
              <a:rPr sz="1600" spc="-30">
                <a:latin typeface="Arial"/>
                <a:cs typeface="Arial"/>
              </a:rPr>
              <a:t> </a:t>
            </a:r>
            <a:r>
              <a:rPr sz="1600">
                <a:latin typeface="Arial"/>
                <a:cs typeface="Arial"/>
              </a:rPr>
              <a:t>3.</a:t>
            </a:r>
            <a:r>
              <a:rPr sz="1600" spc="425">
                <a:latin typeface="Arial"/>
                <a:cs typeface="Arial"/>
              </a:rPr>
              <a:t> </a:t>
            </a:r>
            <a:r>
              <a:rPr sz="1600">
                <a:latin typeface="Arial"/>
                <a:cs typeface="Arial"/>
              </a:rPr>
              <a:t>FDACS</a:t>
            </a:r>
            <a:r>
              <a:rPr sz="1600" spc="-20">
                <a:latin typeface="Arial"/>
                <a:cs typeface="Arial"/>
              </a:rPr>
              <a:t> </a:t>
            </a:r>
            <a:r>
              <a:rPr sz="1600">
                <a:latin typeface="Arial"/>
                <a:cs typeface="Arial"/>
              </a:rPr>
              <a:t>notifies</a:t>
            </a:r>
            <a:r>
              <a:rPr sz="1600" spc="-20">
                <a:latin typeface="Arial"/>
                <a:cs typeface="Arial"/>
              </a:rPr>
              <a:t> </a:t>
            </a:r>
            <a:r>
              <a:rPr sz="1600" spc="-10">
                <a:latin typeface="Arial"/>
                <a:cs typeface="Arial"/>
              </a:rPr>
              <a:t>USDA</a:t>
            </a:r>
            <a:r>
              <a:rPr sz="1600" spc="-100">
                <a:latin typeface="Arial"/>
                <a:cs typeface="Arial"/>
              </a:rPr>
              <a:t> </a:t>
            </a:r>
            <a:r>
              <a:rPr sz="1600">
                <a:latin typeface="Arial"/>
                <a:cs typeface="Arial"/>
              </a:rPr>
              <a:t>(3</a:t>
            </a:r>
            <a:r>
              <a:rPr sz="1600" spc="-25">
                <a:latin typeface="Arial"/>
                <a:cs typeface="Arial"/>
              </a:rPr>
              <a:t> </a:t>
            </a:r>
            <a:r>
              <a:rPr sz="1600" spc="-10">
                <a:latin typeface="Arial"/>
                <a:cs typeface="Arial"/>
              </a:rPr>
              <a:t>working days).</a:t>
            </a:r>
            <a:endParaRPr sz="1600">
              <a:latin typeface="Arial"/>
              <a:cs typeface="Arial"/>
            </a:endParaRPr>
          </a:p>
          <a:p>
            <a:pPr marL="13970">
              <a:lnSpc>
                <a:spcPts val="1920"/>
              </a:lnSpc>
              <a:spcBef>
                <a:spcPts val="1705"/>
              </a:spcBef>
            </a:pPr>
            <a:r>
              <a:rPr sz="1600">
                <a:latin typeface="Arial"/>
                <a:cs typeface="Arial"/>
              </a:rPr>
              <a:t>Step</a:t>
            </a:r>
            <a:r>
              <a:rPr sz="1600" spc="-20">
                <a:latin typeface="Arial"/>
                <a:cs typeface="Arial"/>
              </a:rPr>
              <a:t> </a:t>
            </a:r>
            <a:r>
              <a:rPr sz="1600">
                <a:latin typeface="Arial"/>
                <a:cs typeface="Arial"/>
              </a:rPr>
              <a:t>4.</a:t>
            </a:r>
            <a:r>
              <a:rPr sz="1600" spc="430">
                <a:latin typeface="Arial"/>
                <a:cs typeface="Arial"/>
              </a:rPr>
              <a:t> </a:t>
            </a:r>
            <a:r>
              <a:rPr sz="1600" spc="-10">
                <a:latin typeface="Arial"/>
                <a:cs typeface="Arial"/>
              </a:rPr>
              <a:t>Investigation/resolution</a:t>
            </a:r>
            <a:endParaRPr sz="1600">
              <a:latin typeface="Arial"/>
              <a:cs typeface="Arial"/>
            </a:endParaRPr>
          </a:p>
          <a:p>
            <a:pPr marL="745490">
              <a:lnSpc>
                <a:spcPts val="1920"/>
              </a:lnSpc>
            </a:pPr>
            <a:r>
              <a:rPr sz="1600">
                <a:latin typeface="Arial"/>
                <a:cs typeface="Arial"/>
              </a:rPr>
              <a:t>(90</a:t>
            </a:r>
            <a:r>
              <a:rPr sz="1600" spc="-40">
                <a:latin typeface="Arial"/>
                <a:cs typeface="Arial"/>
              </a:rPr>
              <a:t> </a:t>
            </a:r>
            <a:r>
              <a:rPr sz="1600">
                <a:latin typeface="Arial"/>
                <a:cs typeface="Arial"/>
              </a:rPr>
              <a:t>days</a:t>
            </a:r>
            <a:r>
              <a:rPr sz="1600" spc="-35">
                <a:latin typeface="Arial"/>
                <a:cs typeface="Arial"/>
              </a:rPr>
              <a:t> </a:t>
            </a:r>
            <a:r>
              <a:rPr sz="1600">
                <a:latin typeface="Arial"/>
                <a:cs typeface="Arial"/>
              </a:rPr>
              <a:t>from</a:t>
            </a:r>
            <a:r>
              <a:rPr sz="1600" spc="-35">
                <a:latin typeface="Arial"/>
                <a:cs typeface="Arial"/>
              </a:rPr>
              <a:t> </a:t>
            </a:r>
            <a:r>
              <a:rPr sz="1600">
                <a:latin typeface="Arial"/>
                <a:cs typeface="Arial"/>
              </a:rPr>
              <a:t>recipient</a:t>
            </a:r>
            <a:r>
              <a:rPr sz="1600" spc="-30">
                <a:latin typeface="Arial"/>
                <a:cs typeface="Arial"/>
              </a:rPr>
              <a:t> </a:t>
            </a:r>
            <a:r>
              <a:rPr sz="1600">
                <a:latin typeface="Arial"/>
                <a:cs typeface="Arial"/>
              </a:rPr>
              <a:t>of</a:t>
            </a:r>
            <a:r>
              <a:rPr sz="1600" spc="-35">
                <a:latin typeface="Arial"/>
                <a:cs typeface="Arial"/>
              </a:rPr>
              <a:t> </a:t>
            </a:r>
            <a:r>
              <a:rPr sz="1600" spc="-10">
                <a:latin typeface="Arial"/>
                <a:cs typeface="Arial"/>
              </a:rPr>
              <a:t>complaint).</a:t>
            </a:r>
            <a:endParaRPr sz="1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a:t>Question time!</a:t>
            </a:r>
          </a:p>
        </p:txBody>
      </p:sp>
      <p:sp>
        <p:nvSpPr>
          <p:cNvPr id="6" name="TextBox 5"/>
          <p:cNvSpPr txBox="1"/>
          <p:nvPr/>
        </p:nvSpPr>
        <p:spPr>
          <a:xfrm>
            <a:off x="3352800" y="3714752"/>
            <a:ext cx="5522026" cy="1246495"/>
          </a:xfrm>
          <a:prstGeom prst="rect">
            <a:avLst/>
          </a:prstGeom>
          <a:noFill/>
        </p:spPr>
        <p:txBody>
          <a:bodyPr wrap="square" rtlCol="0">
            <a:spAutoFit/>
          </a:bodyPr>
          <a:lstStyle/>
          <a:p>
            <a:pPr algn="ctr"/>
            <a:r>
              <a:rPr lang="en-US" sz="2500" b="1">
                <a:solidFill>
                  <a:srgbClr val="F47421"/>
                </a:solidFill>
              </a:rPr>
              <a:t>Can you identify which would be civil rights complaints and which would be program complaints?</a:t>
            </a:r>
          </a:p>
        </p:txBody>
      </p:sp>
    </p:spTree>
    <p:extLst>
      <p:ext uri="{BB962C8B-B14F-4D97-AF65-F5344CB8AC3E}">
        <p14:creationId xmlns:p14="http://schemas.microsoft.com/office/powerpoint/2010/main" val="3310676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7259" y="1072820"/>
            <a:ext cx="6515100" cy="4627336"/>
          </a:xfrm>
        </p:spPr>
        <p:txBody>
          <a:bodyPr>
            <a:normAutofit/>
          </a:bodyPr>
          <a:lstStyle/>
          <a:p>
            <a:pPr algn="l"/>
            <a:r>
              <a:rPr lang="en-US" sz="2400"/>
              <a:t>1. An elderly client comes to pick up TEFAP foods. A volunteer tells him that he should go to a CSFP distribution site instead because he is over the age of 60.</a:t>
            </a:r>
            <a:br>
              <a:rPr lang="en-US" sz="2400"/>
            </a:br>
            <a:br>
              <a:rPr lang="en-US" sz="2400"/>
            </a:br>
            <a:r>
              <a:rPr lang="en-US" sz="2400"/>
              <a:t>2. A TEFAP distribution site is at a church, and clients must sit through a religious service before receiving food.</a:t>
            </a:r>
          </a:p>
        </p:txBody>
      </p:sp>
    </p:spTree>
    <p:extLst>
      <p:ext uri="{BB962C8B-B14F-4D97-AF65-F5344CB8AC3E}">
        <p14:creationId xmlns:p14="http://schemas.microsoft.com/office/powerpoint/2010/main" val="21690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sp>
        <p:nvSpPr>
          <p:cNvPr id="3" name="object 3"/>
          <p:cNvSpPr/>
          <p:nvPr/>
        </p:nvSpPr>
        <p:spPr>
          <a:xfrm>
            <a:off x="3230638" y="1857235"/>
            <a:ext cx="1445895" cy="3143885"/>
          </a:xfrm>
          <a:custGeom>
            <a:avLst/>
            <a:gdLst/>
            <a:ahLst/>
            <a:cxnLst/>
            <a:rect l="l" t="t" r="r" b="b"/>
            <a:pathLst>
              <a:path w="1445895" h="3143885">
                <a:moveTo>
                  <a:pt x="1445399" y="0"/>
                </a:moveTo>
                <a:lnTo>
                  <a:pt x="0" y="0"/>
                </a:lnTo>
                <a:lnTo>
                  <a:pt x="0" y="3143529"/>
                </a:lnTo>
                <a:lnTo>
                  <a:pt x="722883" y="3143529"/>
                </a:lnTo>
                <a:lnTo>
                  <a:pt x="1445399" y="3143529"/>
                </a:lnTo>
                <a:lnTo>
                  <a:pt x="1445399" y="0"/>
                </a:lnTo>
                <a:close/>
              </a:path>
            </a:pathLst>
          </a:custGeom>
          <a:solidFill>
            <a:srgbClr val="B4C439"/>
          </a:solidFill>
        </p:spPr>
        <p:txBody>
          <a:bodyPr wrap="square" lIns="0" tIns="0" rIns="0" bIns="0" rtlCol="0"/>
          <a:lstStyle/>
          <a:p>
            <a:endParaRPr/>
          </a:p>
        </p:txBody>
      </p:sp>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sp>
        <p:nvSpPr>
          <p:cNvPr id="5" name="object 5"/>
          <p:cNvSpPr txBox="1"/>
          <p:nvPr/>
        </p:nvSpPr>
        <p:spPr>
          <a:xfrm>
            <a:off x="5649023" y="1629262"/>
            <a:ext cx="109855" cy="1122680"/>
          </a:xfrm>
          <a:prstGeom prst="rect">
            <a:avLst/>
          </a:prstGeom>
        </p:spPr>
        <p:txBody>
          <a:bodyPr vert="horz" wrap="square" lIns="0" tIns="88900" rIns="0" bIns="0" rtlCol="0">
            <a:spAutoFit/>
          </a:bodyPr>
          <a:lstStyle/>
          <a:p>
            <a:pPr marL="12700">
              <a:lnSpc>
                <a:spcPct val="100000"/>
              </a:lnSpc>
              <a:spcBef>
                <a:spcPts val="700"/>
              </a:spcBef>
            </a:pPr>
            <a:r>
              <a:rPr sz="1900" spc="-50">
                <a:latin typeface="Arial"/>
                <a:cs typeface="Arial"/>
              </a:rPr>
              <a:t>•</a:t>
            </a:r>
            <a:endParaRPr sz="1900">
              <a:latin typeface="Arial"/>
              <a:cs typeface="Arial"/>
            </a:endParaRPr>
          </a:p>
          <a:p>
            <a:pPr marL="12700">
              <a:lnSpc>
                <a:spcPct val="100000"/>
              </a:lnSpc>
              <a:spcBef>
                <a:spcPts val="600"/>
              </a:spcBef>
            </a:pPr>
            <a:r>
              <a:rPr sz="1900" spc="-50">
                <a:latin typeface="Arial"/>
                <a:cs typeface="Arial"/>
              </a:rPr>
              <a:t>•</a:t>
            </a:r>
            <a:endParaRPr sz="1900">
              <a:latin typeface="Arial"/>
              <a:cs typeface="Arial"/>
            </a:endParaRPr>
          </a:p>
          <a:p>
            <a:pPr marL="12700">
              <a:lnSpc>
                <a:spcPct val="100000"/>
              </a:lnSpc>
              <a:spcBef>
                <a:spcPts val="600"/>
              </a:spcBef>
            </a:pPr>
            <a:r>
              <a:rPr sz="1900" spc="-50">
                <a:latin typeface="Arial"/>
                <a:cs typeface="Arial"/>
              </a:rPr>
              <a:t>•</a:t>
            </a:r>
            <a:endParaRPr sz="1900">
              <a:latin typeface="Arial"/>
              <a:cs typeface="Arial"/>
            </a:endParaRPr>
          </a:p>
        </p:txBody>
      </p:sp>
      <p:sp>
        <p:nvSpPr>
          <p:cNvPr id="6" name="object 6"/>
          <p:cNvSpPr txBox="1"/>
          <p:nvPr/>
        </p:nvSpPr>
        <p:spPr>
          <a:xfrm>
            <a:off x="5649023" y="3092297"/>
            <a:ext cx="109855" cy="314960"/>
          </a:xfrm>
          <a:prstGeom prst="rect">
            <a:avLst/>
          </a:prstGeom>
        </p:spPr>
        <p:txBody>
          <a:bodyPr vert="horz" wrap="square" lIns="0" tIns="12700" rIns="0" bIns="0" rtlCol="0">
            <a:spAutoFit/>
          </a:bodyPr>
          <a:lstStyle/>
          <a:p>
            <a:pPr marL="12700">
              <a:lnSpc>
                <a:spcPct val="100000"/>
              </a:lnSpc>
              <a:spcBef>
                <a:spcPts val="100"/>
              </a:spcBef>
            </a:pPr>
            <a:r>
              <a:rPr sz="1900" spc="-50">
                <a:latin typeface="Arial"/>
                <a:cs typeface="Arial"/>
              </a:rPr>
              <a:t>•</a:t>
            </a:r>
            <a:endParaRPr sz="1900">
              <a:latin typeface="Arial"/>
              <a:cs typeface="Arial"/>
            </a:endParaRPr>
          </a:p>
        </p:txBody>
      </p:sp>
      <p:sp>
        <p:nvSpPr>
          <p:cNvPr id="7" name="object 7"/>
          <p:cNvSpPr txBox="1"/>
          <p:nvPr/>
        </p:nvSpPr>
        <p:spPr>
          <a:xfrm>
            <a:off x="5649023" y="3671181"/>
            <a:ext cx="109855" cy="1854200"/>
          </a:xfrm>
          <a:prstGeom prst="rect">
            <a:avLst/>
          </a:prstGeom>
        </p:spPr>
        <p:txBody>
          <a:bodyPr vert="horz" wrap="square" lIns="0" tIns="88900" rIns="0" bIns="0" rtlCol="0">
            <a:spAutoFit/>
          </a:bodyPr>
          <a:lstStyle/>
          <a:p>
            <a:pPr marL="12700">
              <a:lnSpc>
                <a:spcPct val="100000"/>
              </a:lnSpc>
              <a:spcBef>
                <a:spcPts val="700"/>
              </a:spcBef>
            </a:pPr>
            <a:r>
              <a:rPr sz="1900" spc="-50">
                <a:latin typeface="Arial"/>
                <a:cs typeface="Arial"/>
              </a:rPr>
              <a:t>•</a:t>
            </a:r>
            <a:endParaRPr sz="1900">
              <a:latin typeface="Arial"/>
              <a:cs typeface="Arial"/>
            </a:endParaRPr>
          </a:p>
          <a:p>
            <a:pPr marL="12700">
              <a:lnSpc>
                <a:spcPct val="100000"/>
              </a:lnSpc>
              <a:spcBef>
                <a:spcPts val="600"/>
              </a:spcBef>
            </a:pPr>
            <a:r>
              <a:rPr sz="1900" spc="-50">
                <a:latin typeface="Arial"/>
                <a:cs typeface="Arial"/>
              </a:rPr>
              <a:t>•</a:t>
            </a:r>
            <a:endParaRPr sz="1900">
              <a:latin typeface="Arial"/>
              <a:cs typeface="Arial"/>
            </a:endParaRPr>
          </a:p>
          <a:p>
            <a:pPr marL="12700">
              <a:lnSpc>
                <a:spcPct val="100000"/>
              </a:lnSpc>
              <a:spcBef>
                <a:spcPts val="600"/>
              </a:spcBef>
            </a:pPr>
            <a:r>
              <a:rPr sz="1900" spc="-50">
                <a:latin typeface="Arial"/>
                <a:cs typeface="Arial"/>
              </a:rPr>
              <a:t>•</a:t>
            </a:r>
            <a:endParaRPr sz="1900">
              <a:latin typeface="Arial"/>
              <a:cs typeface="Arial"/>
            </a:endParaRPr>
          </a:p>
          <a:p>
            <a:pPr marL="12700">
              <a:lnSpc>
                <a:spcPct val="100000"/>
              </a:lnSpc>
              <a:spcBef>
                <a:spcPts val="600"/>
              </a:spcBef>
            </a:pPr>
            <a:r>
              <a:rPr sz="1900" spc="-50">
                <a:latin typeface="Arial"/>
                <a:cs typeface="Arial"/>
              </a:rPr>
              <a:t>•</a:t>
            </a:r>
            <a:endParaRPr sz="1900">
              <a:latin typeface="Arial"/>
              <a:cs typeface="Arial"/>
            </a:endParaRPr>
          </a:p>
          <a:p>
            <a:pPr marL="12700">
              <a:lnSpc>
                <a:spcPct val="100000"/>
              </a:lnSpc>
              <a:spcBef>
                <a:spcPts val="600"/>
              </a:spcBef>
            </a:pPr>
            <a:r>
              <a:rPr sz="1900" spc="-50">
                <a:latin typeface="Arial"/>
                <a:cs typeface="Arial"/>
              </a:rPr>
              <a:t>•</a:t>
            </a:r>
            <a:endParaRPr sz="1900">
              <a:latin typeface="Arial"/>
              <a:cs typeface="Arial"/>
            </a:endParaRPr>
          </a:p>
        </p:txBody>
      </p:sp>
      <p:sp>
        <p:nvSpPr>
          <p:cNvPr id="8" name="object 8"/>
          <p:cNvSpPr txBox="1"/>
          <p:nvPr/>
        </p:nvSpPr>
        <p:spPr>
          <a:xfrm>
            <a:off x="5992101" y="1642940"/>
            <a:ext cx="3912870" cy="3896360"/>
          </a:xfrm>
          <a:prstGeom prst="rect">
            <a:avLst/>
          </a:prstGeom>
        </p:spPr>
        <p:txBody>
          <a:bodyPr vert="horz" wrap="square" lIns="0" tIns="12700" rIns="0" bIns="0" rtlCol="0">
            <a:spAutoFit/>
          </a:bodyPr>
          <a:lstStyle/>
          <a:p>
            <a:pPr marL="12700" marR="5080">
              <a:lnSpc>
                <a:spcPct val="126299"/>
              </a:lnSpc>
              <a:spcBef>
                <a:spcPts val="100"/>
              </a:spcBef>
            </a:pPr>
            <a:r>
              <a:rPr sz="1900">
                <a:latin typeface="Arial"/>
                <a:cs typeface="Arial"/>
              </a:rPr>
              <a:t>Collection</a:t>
            </a:r>
            <a:r>
              <a:rPr sz="1900" spc="-65">
                <a:latin typeface="Arial"/>
                <a:cs typeface="Arial"/>
              </a:rPr>
              <a:t> </a:t>
            </a:r>
            <a:r>
              <a:rPr sz="1900">
                <a:latin typeface="Arial"/>
                <a:cs typeface="Arial"/>
              </a:rPr>
              <a:t>and</a:t>
            </a:r>
            <a:r>
              <a:rPr sz="1900" spc="-60">
                <a:latin typeface="Arial"/>
                <a:cs typeface="Arial"/>
              </a:rPr>
              <a:t> </a:t>
            </a:r>
            <a:r>
              <a:rPr sz="1900">
                <a:latin typeface="Arial"/>
                <a:cs typeface="Arial"/>
              </a:rPr>
              <a:t>Use</a:t>
            </a:r>
            <a:r>
              <a:rPr sz="1900" spc="-60">
                <a:latin typeface="Arial"/>
                <a:cs typeface="Arial"/>
              </a:rPr>
              <a:t> </a:t>
            </a:r>
            <a:r>
              <a:rPr sz="1900">
                <a:latin typeface="Arial"/>
                <a:cs typeface="Arial"/>
              </a:rPr>
              <a:t>of</a:t>
            </a:r>
            <a:r>
              <a:rPr sz="1900" spc="-60">
                <a:latin typeface="Arial"/>
                <a:cs typeface="Arial"/>
              </a:rPr>
              <a:t> </a:t>
            </a:r>
            <a:r>
              <a:rPr sz="1900">
                <a:latin typeface="Arial"/>
                <a:cs typeface="Arial"/>
              </a:rPr>
              <a:t>Client</a:t>
            </a:r>
            <a:r>
              <a:rPr sz="1900" spc="-60">
                <a:latin typeface="Arial"/>
                <a:cs typeface="Arial"/>
              </a:rPr>
              <a:t> </a:t>
            </a:r>
            <a:r>
              <a:rPr sz="1900" spc="-20">
                <a:latin typeface="Arial"/>
                <a:cs typeface="Arial"/>
              </a:rPr>
              <a:t>Data </a:t>
            </a:r>
            <a:r>
              <a:rPr sz="1900">
                <a:latin typeface="Arial"/>
                <a:cs typeface="Arial"/>
              </a:rPr>
              <a:t>Effective</a:t>
            </a:r>
            <a:r>
              <a:rPr sz="1900" spc="-105">
                <a:latin typeface="Arial"/>
                <a:cs typeface="Arial"/>
              </a:rPr>
              <a:t> </a:t>
            </a:r>
            <a:r>
              <a:rPr sz="1900">
                <a:latin typeface="Arial"/>
                <a:cs typeface="Arial"/>
              </a:rPr>
              <a:t>Public</a:t>
            </a:r>
            <a:r>
              <a:rPr sz="1900" spc="-100">
                <a:latin typeface="Arial"/>
                <a:cs typeface="Arial"/>
              </a:rPr>
              <a:t> </a:t>
            </a:r>
            <a:r>
              <a:rPr sz="1900">
                <a:latin typeface="Arial"/>
                <a:cs typeface="Arial"/>
              </a:rPr>
              <a:t>Notification</a:t>
            </a:r>
            <a:r>
              <a:rPr sz="1900" spc="-100">
                <a:latin typeface="Arial"/>
                <a:cs typeface="Arial"/>
              </a:rPr>
              <a:t> </a:t>
            </a:r>
            <a:r>
              <a:rPr sz="1900" spc="-10">
                <a:latin typeface="Arial"/>
                <a:cs typeface="Arial"/>
              </a:rPr>
              <a:t>Systems</a:t>
            </a:r>
            <a:endParaRPr sz="1900">
              <a:latin typeface="Arial"/>
              <a:cs typeface="Arial"/>
            </a:endParaRPr>
          </a:p>
          <a:p>
            <a:pPr marL="12700" marR="904875">
              <a:lnSpc>
                <a:spcPct val="100000"/>
              </a:lnSpc>
              <a:spcBef>
                <a:spcPts val="600"/>
              </a:spcBef>
            </a:pPr>
            <a:r>
              <a:rPr sz="1900" spc="-10">
                <a:latin typeface="Arial"/>
                <a:cs typeface="Arial"/>
              </a:rPr>
              <a:t>Requirements</a:t>
            </a:r>
            <a:r>
              <a:rPr sz="1900" spc="-35">
                <a:latin typeface="Arial"/>
                <a:cs typeface="Arial"/>
              </a:rPr>
              <a:t> </a:t>
            </a:r>
            <a:r>
              <a:rPr sz="1900">
                <a:latin typeface="Arial"/>
                <a:cs typeface="Arial"/>
              </a:rPr>
              <a:t>for</a:t>
            </a:r>
            <a:r>
              <a:rPr sz="1900" spc="-25">
                <a:latin typeface="Arial"/>
                <a:cs typeface="Arial"/>
              </a:rPr>
              <a:t> </a:t>
            </a:r>
            <a:r>
              <a:rPr sz="1900" spc="-10">
                <a:latin typeface="Arial"/>
                <a:cs typeface="Arial"/>
              </a:rPr>
              <a:t>Language Assistance</a:t>
            </a:r>
            <a:endParaRPr sz="1900">
              <a:latin typeface="Arial"/>
              <a:cs typeface="Arial"/>
            </a:endParaRPr>
          </a:p>
          <a:p>
            <a:pPr marL="12700" marR="557530">
              <a:lnSpc>
                <a:spcPct val="100000"/>
              </a:lnSpc>
              <a:spcBef>
                <a:spcPts val="600"/>
              </a:spcBef>
            </a:pPr>
            <a:r>
              <a:rPr sz="1900" spc="-20">
                <a:latin typeface="Arial"/>
                <a:cs typeface="Arial"/>
              </a:rPr>
              <a:t>Reasonable</a:t>
            </a:r>
            <a:r>
              <a:rPr sz="1900" spc="-90">
                <a:latin typeface="Arial"/>
                <a:cs typeface="Arial"/>
              </a:rPr>
              <a:t> </a:t>
            </a:r>
            <a:r>
              <a:rPr sz="1900" spc="-10">
                <a:latin typeface="Arial"/>
                <a:cs typeface="Arial"/>
              </a:rPr>
              <a:t>Accommodation</a:t>
            </a:r>
            <a:r>
              <a:rPr sz="1900" spc="5">
                <a:latin typeface="Arial"/>
                <a:cs typeface="Arial"/>
              </a:rPr>
              <a:t> </a:t>
            </a:r>
            <a:r>
              <a:rPr sz="1900" spc="-25">
                <a:latin typeface="Arial"/>
                <a:cs typeface="Arial"/>
              </a:rPr>
              <a:t>of </a:t>
            </a:r>
            <a:r>
              <a:rPr sz="1900">
                <a:latin typeface="Arial"/>
                <a:cs typeface="Arial"/>
              </a:rPr>
              <a:t>Persons</a:t>
            </a:r>
            <a:r>
              <a:rPr sz="1900" spc="-75">
                <a:latin typeface="Arial"/>
                <a:cs typeface="Arial"/>
              </a:rPr>
              <a:t> </a:t>
            </a:r>
            <a:r>
              <a:rPr sz="1900">
                <a:latin typeface="Arial"/>
                <a:cs typeface="Arial"/>
              </a:rPr>
              <a:t>with</a:t>
            </a:r>
            <a:r>
              <a:rPr sz="1900" spc="-70">
                <a:latin typeface="Arial"/>
                <a:cs typeface="Arial"/>
              </a:rPr>
              <a:t> </a:t>
            </a:r>
            <a:r>
              <a:rPr sz="1900" spc="-10">
                <a:latin typeface="Arial"/>
                <a:cs typeface="Arial"/>
              </a:rPr>
              <a:t>Disabilities</a:t>
            </a:r>
            <a:endParaRPr sz="1900">
              <a:latin typeface="Arial"/>
              <a:cs typeface="Arial"/>
            </a:endParaRPr>
          </a:p>
          <a:p>
            <a:pPr marL="12700" marR="626110">
              <a:lnSpc>
                <a:spcPct val="126299"/>
              </a:lnSpc>
            </a:pPr>
            <a:r>
              <a:rPr sz="1900">
                <a:latin typeface="Arial"/>
                <a:cs typeface="Arial"/>
              </a:rPr>
              <a:t>Complaint</a:t>
            </a:r>
            <a:r>
              <a:rPr sz="1900" spc="-135">
                <a:latin typeface="Arial"/>
                <a:cs typeface="Arial"/>
              </a:rPr>
              <a:t> </a:t>
            </a:r>
            <a:r>
              <a:rPr sz="1900" spc="-10">
                <a:latin typeface="Arial"/>
                <a:cs typeface="Arial"/>
              </a:rPr>
              <a:t>Procedures Compliance</a:t>
            </a:r>
            <a:r>
              <a:rPr sz="1900" spc="-50">
                <a:latin typeface="Arial"/>
                <a:cs typeface="Arial"/>
              </a:rPr>
              <a:t> </a:t>
            </a:r>
            <a:r>
              <a:rPr sz="1900" spc="-10">
                <a:latin typeface="Arial"/>
                <a:cs typeface="Arial"/>
              </a:rPr>
              <a:t>Reviews Resolution</a:t>
            </a:r>
            <a:r>
              <a:rPr sz="1900" spc="-15">
                <a:latin typeface="Arial"/>
                <a:cs typeface="Arial"/>
              </a:rPr>
              <a:t> </a:t>
            </a:r>
            <a:r>
              <a:rPr sz="1900">
                <a:latin typeface="Arial"/>
                <a:cs typeface="Arial"/>
              </a:rPr>
              <a:t>of</a:t>
            </a:r>
            <a:r>
              <a:rPr sz="1900" spc="-10">
                <a:latin typeface="Arial"/>
                <a:cs typeface="Arial"/>
              </a:rPr>
              <a:t> </a:t>
            </a:r>
            <a:r>
              <a:rPr sz="1900" spc="-25">
                <a:latin typeface="Arial"/>
                <a:cs typeface="Arial"/>
              </a:rPr>
              <a:t>Non-</a:t>
            </a:r>
            <a:r>
              <a:rPr sz="1900" spc="-10">
                <a:latin typeface="Arial"/>
                <a:cs typeface="Arial"/>
              </a:rPr>
              <a:t>Compliance </a:t>
            </a:r>
            <a:r>
              <a:rPr sz="1900">
                <a:latin typeface="Arial"/>
                <a:cs typeface="Arial"/>
              </a:rPr>
              <a:t>Customer</a:t>
            </a:r>
            <a:r>
              <a:rPr sz="1900" spc="-114">
                <a:latin typeface="Arial"/>
                <a:cs typeface="Arial"/>
              </a:rPr>
              <a:t> </a:t>
            </a:r>
            <a:r>
              <a:rPr sz="1900" spc="-10">
                <a:latin typeface="Arial"/>
                <a:cs typeface="Arial"/>
              </a:rPr>
              <a:t>Service</a:t>
            </a:r>
            <a:endParaRPr sz="1900">
              <a:latin typeface="Arial"/>
              <a:cs typeface="Arial"/>
            </a:endParaRPr>
          </a:p>
          <a:p>
            <a:pPr marL="12700">
              <a:lnSpc>
                <a:spcPct val="100000"/>
              </a:lnSpc>
              <a:spcBef>
                <a:spcPts val="595"/>
              </a:spcBef>
            </a:pPr>
            <a:r>
              <a:rPr sz="1900">
                <a:latin typeface="Arial"/>
                <a:cs typeface="Arial"/>
              </a:rPr>
              <a:t>Conflict</a:t>
            </a:r>
            <a:r>
              <a:rPr sz="1900" spc="-90">
                <a:latin typeface="Arial"/>
                <a:cs typeface="Arial"/>
              </a:rPr>
              <a:t> </a:t>
            </a:r>
            <a:r>
              <a:rPr sz="1900" spc="-10">
                <a:latin typeface="Arial"/>
                <a:cs typeface="Arial"/>
              </a:rPr>
              <a:t>Resolution</a:t>
            </a:r>
            <a:endParaRPr sz="1900">
              <a:latin typeface="Arial"/>
              <a:cs typeface="Arial"/>
            </a:endParaRPr>
          </a:p>
        </p:txBody>
      </p:sp>
      <p:sp>
        <p:nvSpPr>
          <p:cNvPr id="9" name="object 9"/>
          <p:cNvSpPr txBox="1">
            <a:spLocks noGrp="1"/>
          </p:cNvSpPr>
          <p:nvPr>
            <p:ph type="title"/>
          </p:nvPr>
        </p:nvSpPr>
        <p:spPr>
          <a:xfrm>
            <a:off x="5781141" y="949223"/>
            <a:ext cx="1841500" cy="528320"/>
          </a:xfrm>
          <a:prstGeom prst="rect">
            <a:avLst/>
          </a:prstGeom>
        </p:spPr>
        <p:txBody>
          <a:bodyPr vert="horz" wrap="square" lIns="0" tIns="12700" rIns="0" bIns="0" rtlCol="0">
            <a:spAutoFit/>
          </a:bodyPr>
          <a:lstStyle/>
          <a:p>
            <a:pPr marL="12700">
              <a:lnSpc>
                <a:spcPct val="100000"/>
              </a:lnSpc>
              <a:spcBef>
                <a:spcPts val="100"/>
              </a:spcBef>
            </a:pPr>
            <a:r>
              <a:rPr spc="-10"/>
              <a:t>AGENDA</a:t>
            </a:r>
          </a:p>
        </p:txBody>
      </p:sp>
      <p:pic>
        <p:nvPicPr>
          <p:cNvPr id="10" name="object 10"/>
          <p:cNvPicPr/>
          <p:nvPr/>
        </p:nvPicPr>
        <p:blipFill>
          <a:blip r:embed="rId3" cstate="print"/>
          <a:stretch>
            <a:fillRect/>
          </a:stretch>
        </p:blipFill>
        <p:spPr>
          <a:xfrm>
            <a:off x="995400" y="1365846"/>
            <a:ext cx="2946234" cy="41255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2"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prstGeom prst="rect">
            <a:avLst/>
          </a:prstGeom>
        </p:spPr>
        <p:txBody>
          <a:bodyPr vert="horz" wrap="square" lIns="0" tIns="1298612" rIns="0" bIns="0" rtlCol="0">
            <a:spAutoFit/>
          </a:bodyPr>
          <a:lstStyle/>
          <a:p>
            <a:pPr marL="2759075">
              <a:lnSpc>
                <a:spcPct val="100000"/>
              </a:lnSpc>
              <a:spcBef>
                <a:spcPts val="100"/>
              </a:spcBef>
            </a:pPr>
            <a:r>
              <a:rPr sz="3600" b="0">
                <a:latin typeface="Arial Black"/>
                <a:cs typeface="Arial Black"/>
              </a:rPr>
              <a:t>COMPLIANCE</a:t>
            </a:r>
            <a:r>
              <a:rPr sz="3600" b="0" spc="-295">
                <a:latin typeface="Arial Black"/>
                <a:cs typeface="Arial Black"/>
              </a:rPr>
              <a:t> </a:t>
            </a:r>
            <a:r>
              <a:rPr sz="3600" b="0" spc="-10">
                <a:latin typeface="Arial Black"/>
                <a:cs typeface="Arial Black"/>
              </a:rPr>
              <a:t>REVIEWS</a:t>
            </a:r>
            <a:endParaRPr sz="3600">
              <a:latin typeface="Arial Black"/>
              <a:cs typeface="Arial Black"/>
            </a:endParaRPr>
          </a:p>
        </p:txBody>
      </p:sp>
      <p:sp>
        <p:nvSpPr>
          <p:cNvPr id="6" name="object 6"/>
          <p:cNvSpPr txBox="1"/>
          <p:nvPr/>
        </p:nvSpPr>
        <p:spPr>
          <a:xfrm>
            <a:off x="3000857" y="2642298"/>
            <a:ext cx="6487160" cy="1550670"/>
          </a:xfrm>
          <a:prstGeom prst="rect">
            <a:avLst/>
          </a:prstGeom>
        </p:spPr>
        <p:txBody>
          <a:bodyPr vert="horz" wrap="square" lIns="0" tIns="12700" rIns="0" bIns="0" rtlCol="0">
            <a:spAutoFit/>
          </a:bodyPr>
          <a:lstStyle/>
          <a:p>
            <a:pPr marL="12700" marR="5080">
              <a:lnSpc>
                <a:spcPct val="100000"/>
              </a:lnSpc>
              <a:spcBef>
                <a:spcPts val="100"/>
              </a:spcBef>
            </a:pPr>
            <a:r>
              <a:rPr sz="2000">
                <a:latin typeface="Arial"/>
                <a:cs typeface="Arial"/>
              </a:rPr>
              <a:t>Compliance</a:t>
            </a:r>
            <a:r>
              <a:rPr sz="2000" spc="-40">
                <a:latin typeface="Arial"/>
                <a:cs typeface="Arial"/>
              </a:rPr>
              <a:t> </a:t>
            </a:r>
            <a:r>
              <a:rPr sz="2000">
                <a:latin typeface="Arial"/>
                <a:cs typeface="Arial"/>
              </a:rPr>
              <a:t>reviews</a:t>
            </a:r>
            <a:r>
              <a:rPr sz="2000" spc="-30">
                <a:latin typeface="Arial"/>
                <a:cs typeface="Arial"/>
              </a:rPr>
              <a:t> </a:t>
            </a:r>
            <a:r>
              <a:rPr sz="2000">
                <a:latin typeface="Arial"/>
                <a:cs typeface="Arial"/>
              </a:rPr>
              <a:t>examine</a:t>
            </a:r>
            <a:r>
              <a:rPr sz="2000" spc="-35">
                <a:latin typeface="Arial"/>
                <a:cs typeface="Arial"/>
              </a:rPr>
              <a:t> </a:t>
            </a:r>
            <a:r>
              <a:rPr sz="2000">
                <a:latin typeface="Arial"/>
                <a:cs typeface="Arial"/>
              </a:rPr>
              <a:t>activities</a:t>
            </a:r>
            <a:r>
              <a:rPr sz="2000" spc="-35">
                <a:latin typeface="Arial"/>
                <a:cs typeface="Arial"/>
              </a:rPr>
              <a:t> </a:t>
            </a:r>
            <a:r>
              <a:rPr sz="2000">
                <a:latin typeface="Arial"/>
                <a:cs typeface="Arial"/>
              </a:rPr>
              <a:t>of</a:t>
            </a:r>
            <a:r>
              <a:rPr sz="2000" spc="-40">
                <a:latin typeface="Arial"/>
                <a:cs typeface="Arial"/>
              </a:rPr>
              <a:t> </a:t>
            </a:r>
            <a:r>
              <a:rPr sz="2000">
                <a:latin typeface="Arial"/>
                <a:cs typeface="Arial"/>
              </a:rPr>
              <a:t>State</a:t>
            </a:r>
            <a:r>
              <a:rPr sz="2000" spc="-35">
                <a:latin typeface="Arial"/>
                <a:cs typeface="Arial"/>
              </a:rPr>
              <a:t> </a:t>
            </a:r>
            <a:r>
              <a:rPr sz="2000" spc="-10">
                <a:latin typeface="Arial"/>
                <a:cs typeface="Arial"/>
              </a:rPr>
              <a:t>agencies, </a:t>
            </a:r>
            <a:r>
              <a:rPr sz="2000">
                <a:latin typeface="Arial"/>
                <a:cs typeface="Arial"/>
              </a:rPr>
              <a:t>Subrecipients</a:t>
            </a:r>
            <a:r>
              <a:rPr sz="2000" spc="-30">
                <a:latin typeface="Arial"/>
                <a:cs typeface="Arial"/>
              </a:rPr>
              <a:t> </a:t>
            </a:r>
            <a:r>
              <a:rPr sz="2000">
                <a:latin typeface="Arial"/>
                <a:cs typeface="Arial"/>
              </a:rPr>
              <a:t>and</a:t>
            </a:r>
            <a:r>
              <a:rPr sz="2000" spc="-35">
                <a:latin typeface="Arial"/>
                <a:cs typeface="Arial"/>
              </a:rPr>
              <a:t> </a:t>
            </a:r>
            <a:r>
              <a:rPr sz="2000">
                <a:latin typeface="Arial"/>
                <a:cs typeface="Arial"/>
              </a:rPr>
              <a:t>Local</a:t>
            </a:r>
            <a:r>
              <a:rPr sz="2000" spc="-125">
                <a:latin typeface="Arial"/>
                <a:cs typeface="Arial"/>
              </a:rPr>
              <a:t> </a:t>
            </a:r>
            <a:r>
              <a:rPr sz="2000">
                <a:latin typeface="Arial"/>
                <a:cs typeface="Arial"/>
              </a:rPr>
              <a:t>Agencies</a:t>
            </a:r>
            <a:r>
              <a:rPr sz="2000" spc="-30">
                <a:latin typeface="Arial"/>
                <a:cs typeface="Arial"/>
              </a:rPr>
              <a:t> </a:t>
            </a:r>
            <a:r>
              <a:rPr sz="2000">
                <a:latin typeface="Arial"/>
                <a:cs typeface="Arial"/>
              </a:rPr>
              <a:t>to</a:t>
            </a:r>
            <a:r>
              <a:rPr sz="2000" spc="-35">
                <a:latin typeface="Arial"/>
                <a:cs typeface="Arial"/>
              </a:rPr>
              <a:t> </a:t>
            </a:r>
            <a:r>
              <a:rPr sz="2000">
                <a:latin typeface="Arial"/>
                <a:cs typeface="Arial"/>
              </a:rPr>
              <a:t>determine</a:t>
            </a:r>
            <a:r>
              <a:rPr sz="2000" spc="-30">
                <a:latin typeface="Arial"/>
                <a:cs typeface="Arial"/>
              </a:rPr>
              <a:t> </a:t>
            </a:r>
            <a:r>
              <a:rPr sz="2000" spc="-10">
                <a:latin typeface="Arial"/>
                <a:cs typeface="Arial"/>
              </a:rPr>
              <a:t>Civil </a:t>
            </a:r>
            <a:r>
              <a:rPr sz="2000">
                <a:latin typeface="Arial"/>
                <a:cs typeface="Arial"/>
              </a:rPr>
              <a:t>Rights</a:t>
            </a:r>
            <a:r>
              <a:rPr sz="2000" spc="-45">
                <a:latin typeface="Arial"/>
                <a:cs typeface="Arial"/>
              </a:rPr>
              <a:t> </a:t>
            </a:r>
            <a:r>
              <a:rPr sz="2000" spc="-10">
                <a:latin typeface="Arial"/>
                <a:cs typeface="Arial"/>
              </a:rPr>
              <a:t>compliance.</a:t>
            </a:r>
            <a:endParaRPr sz="2000">
              <a:latin typeface="Arial"/>
              <a:cs typeface="Arial"/>
            </a:endParaRPr>
          </a:p>
          <a:p>
            <a:pPr>
              <a:lnSpc>
                <a:spcPct val="100000"/>
              </a:lnSpc>
              <a:spcBef>
                <a:spcPts val="105"/>
              </a:spcBef>
            </a:pPr>
            <a:endParaRPr sz="2000">
              <a:latin typeface="Arial"/>
              <a:cs typeface="Arial"/>
            </a:endParaRPr>
          </a:p>
          <a:p>
            <a:pPr marL="12700">
              <a:lnSpc>
                <a:spcPct val="100000"/>
              </a:lnSpc>
            </a:pPr>
            <a:r>
              <a:rPr sz="2000">
                <a:latin typeface="Arial"/>
                <a:cs typeface="Arial"/>
              </a:rPr>
              <a:t>Three</a:t>
            </a:r>
            <a:r>
              <a:rPr sz="2000" spc="-25">
                <a:latin typeface="Arial"/>
                <a:cs typeface="Arial"/>
              </a:rPr>
              <a:t> </a:t>
            </a:r>
            <a:r>
              <a:rPr sz="2000" spc="-10">
                <a:latin typeface="Arial"/>
                <a:cs typeface="Arial"/>
              </a:rPr>
              <a:t>types:</a:t>
            </a:r>
            <a:endParaRPr sz="2000">
              <a:latin typeface="Arial"/>
              <a:cs typeface="Arial"/>
            </a:endParaRPr>
          </a:p>
        </p:txBody>
      </p:sp>
      <p:sp>
        <p:nvSpPr>
          <p:cNvPr id="7" name="object 7"/>
          <p:cNvSpPr txBox="1"/>
          <p:nvPr/>
        </p:nvSpPr>
        <p:spPr>
          <a:xfrm>
            <a:off x="3458057" y="4076250"/>
            <a:ext cx="114935" cy="1169670"/>
          </a:xfrm>
          <a:prstGeom prst="rect">
            <a:avLst/>
          </a:prstGeom>
        </p:spPr>
        <p:txBody>
          <a:bodyPr vert="horz" wrap="square" lIns="0" tIns="88900" rIns="0" bIns="0" rtlCol="0">
            <a:spAutoFit/>
          </a:bodyPr>
          <a:lstStyle/>
          <a:p>
            <a:pPr marL="12700">
              <a:lnSpc>
                <a:spcPct val="100000"/>
              </a:lnSpc>
              <a:spcBef>
                <a:spcPts val="700"/>
              </a:spcBef>
            </a:pPr>
            <a:r>
              <a:rPr sz="2000" spc="-50">
                <a:latin typeface="Arial"/>
                <a:cs typeface="Arial"/>
              </a:rPr>
              <a:t>•</a:t>
            </a:r>
            <a:endParaRPr sz="2000">
              <a:latin typeface="Arial"/>
              <a:cs typeface="Arial"/>
            </a:endParaRPr>
          </a:p>
          <a:p>
            <a:pPr marL="12700">
              <a:lnSpc>
                <a:spcPct val="100000"/>
              </a:lnSpc>
              <a:spcBef>
                <a:spcPts val="600"/>
              </a:spcBef>
            </a:pPr>
            <a:r>
              <a:rPr sz="2000" spc="-50">
                <a:latin typeface="Arial"/>
                <a:cs typeface="Arial"/>
              </a:rPr>
              <a:t>•</a:t>
            </a:r>
            <a:endParaRPr sz="2000">
              <a:latin typeface="Arial"/>
              <a:cs typeface="Arial"/>
            </a:endParaRPr>
          </a:p>
          <a:p>
            <a:pPr marL="12700">
              <a:lnSpc>
                <a:spcPct val="100000"/>
              </a:lnSpc>
              <a:spcBef>
                <a:spcPts val="605"/>
              </a:spcBef>
            </a:pPr>
            <a:r>
              <a:rPr sz="2000" spc="-50">
                <a:latin typeface="Arial"/>
                <a:cs typeface="Arial"/>
              </a:rPr>
              <a:t>•</a:t>
            </a:r>
            <a:endParaRPr sz="2000">
              <a:latin typeface="Arial"/>
              <a:cs typeface="Arial"/>
            </a:endParaRPr>
          </a:p>
        </p:txBody>
      </p:sp>
      <p:sp>
        <p:nvSpPr>
          <p:cNvPr id="8" name="object 8"/>
          <p:cNvSpPr txBox="1"/>
          <p:nvPr/>
        </p:nvSpPr>
        <p:spPr>
          <a:xfrm>
            <a:off x="3915257" y="4090652"/>
            <a:ext cx="4675505" cy="1169670"/>
          </a:xfrm>
          <a:prstGeom prst="rect">
            <a:avLst/>
          </a:prstGeom>
        </p:spPr>
        <p:txBody>
          <a:bodyPr vert="horz" wrap="square" lIns="0" tIns="88900" rIns="0" bIns="0" rtlCol="0">
            <a:spAutoFit/>
          </a:bodyPr>
          <a:lstStyle/>
          <a:p>
            <a:pPr marL="12700">
              <a:lnSpc>
                <a:spcPct val="100000"/>
              </a:lnSpc>
              <a:spcBef>
                <a:spcPts val="700"/>
              </a:spcBef>
            </a:pPr>
            <a:r>
              <a:rPr sz="2000">
                <a:latin typeface="Arial"/>
                <a:cs typeface="Arial"/>
              </a:rPr>
              <a:t>Pre-award</a:t>
            </a:r>
            <a:r>
              <a:rPr sz="2000" spc="-50">
                <a:latin typeface="Arial"/>
                <a:cs typeface="Arial"/>
              </a:rPr>
              <a:t> </a:t>
            </a:r>
            <a:r>
              <a:rPr sz="2000">
                <a:latin typeface="Arial"/>
                <a:cs typeface="Arial"/>
              </a:rPr>
              <a:t>compliance</a:t>
            </a:r>
            <a:r>
              <a:rPr sz="2000" spc="-45">
                <a:latin typeface="Arial"/>
                <a:cs typeface="Arial"/>
              </a:rPr>
              <a:t> </a:t>
            </a:r>
            <a:r>
              <a:rPr sz="2000" spc="-10">
                <a:latin typeface="Arial"/>
                <a:cs typeface="Arial"/>
              </a:rPr>
              <a:t>review.</a:t>
            </a:r>
            <a:endParaRPr sz="2000">
              <a:latin typeface="Arial"/>
              <a:cs typeface="Arial"/>
            </a:endParaRPr>
          </a:p>
          <a:p>
            <a:pPr marL="12700" marR="5080">
              <a:lnSpc>
                <a:spcPct val="125099"/>
              </a:lnSpc>
            </a:pPr>
            <a:r>
              <a:rPr sz="2000">
                <a:latin typeface="Arial"/>
                <a:cs typeface="Arial"/>
              </a:rPr>
              <a:t>Routine</a:t>
            </a:r>
            <a:r>
              <a:rPr sz="2000" spc="-45">
                <a:latin typeface="Arial"/>
                <a:cs typeface="Arial"/>
              </a:rPr>
              <a:t> </a:t>
            </a:r>
            <a:r>
              <a:rPr sz="2000" spc="-10">
                <a:latin typeface="Arial"/>
                <a:cs typeface="Arial"/>
              </a:rPr>
              <a:t>(Post-</a:t>
            </a:r>
            <a:r>
              <a:rPr sz="2000">
                <a:latin typeface="Arial"/>
                <a:cs typeface="Arial"/>
              </a:rPr>
              <a:t>Award)</a:t>
            </a:r>
            <a:r>
              <a:rPr sz="2000" spc="-40">
                <a:latin typeface="Arial"/>
                <a:cs typeface="Arial"/>
              </a:rPr>
              <a:t> </a:t>
            </a:r>
            <a:r>
              <a:rPr sz="2000">
                <a:latin typeface="Arial"/>
                <a:cs typeface="Arial"/>
              </a:rPr>
              <a:t>compliance</a:t>
            </a:r>
            <a:r>
              <a:rPr sz="2000" spc="-45">
                <a:latin typeface="Arial"/>
                <a:cs typeface="Arial"/>
              </a:rPr>
              <a:t> </a:t>
            </a:r>
            <a:r>
              <a:rPr sz="2000" spc="-10">
                <a:latin typeface="Arial"/>
                <a:cs typeface="Arial"/>
              </a:rPr>
              <a:t>review. </a:t>
            </a:r>
            <a:r>
              <a:rPr sz="2000">
                <a:latin typeface="Arial"/>
                <a:cs typeface="Arial"/>
              </a:rPr>
              <a:t>Special</a:t>
            </a:r>
            <a:r>
              <a:rPr sz="2000" spc="-50">
                <a:latin typeface="Arial"/>
                <a:cs typeface="Arial"/>
              </a:rPr>
              <a:t> </a:t>
            </a:r>
            <a:r>
              <a:rPr sz="2000">
                <a:latin typeface="Arial"/>
                <a:cs typeface="Arial"/>
              </a:rPr>
              <a:t>compliance</a:t>
            </a:r>
            <a:r>
              <a:rPr sz="2000" spc="-50">
                <a:latin typeface="Arial"/>
                <a:cs typeface="Arial"/>
              </a:rPr>
              <a:t> </a:t>
            </a:r>
            <a:r>
              <a:rPr sz="2000" spc="-10">
                <a:latin typeface="Arial"/>
                <a:cs typeface="Arial"/>
              </a:rPr>
              <a:t>review.</a:t>
            </a:r>
            <a:endParaRPr sz="20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3"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prstGeom prst="rect">
            <a:avLst/>
          </a:prstGeom>
        </p:spPr>
        <p:txBody>
          <a:bodyPr vert="horz" wrap="square" lIns="0" tIns="1480413" rIns="0" bIns="0" rtlCol="0">
            <a:spAutoFit/>
          </a:bodyPr>
          <a:lstStyle/>
          <a:p>
            <a:pPr marL="2026285">
              <a:lnSpc>
                <a:spcPct val="100000"/>
              </a:lnSpc>
              <a:spcBef>
                <a:spcPts val="100"/>
              </a:spcBef>
            </a:pPr>
            <a:r>
              <a:rPr sz="3200" b="0" spc="-20">
                <a:latin typeface="Arial Black"/>
                <a:cs typeface="Arial Black"/>
              </a:rPr>
              <a:t>PRE-</a:t>
            </a:r>
            <a:r>
              <a:rPr sz="3200" b="0">
                <a:latin typeface="Arial Black"/>
                <a:cs typeface="Arial Black"/>
              </a:rPr>
              <a:t>AWARD</a:t>
            </a:r>
            <a:r>
              <a:rPr sz="3200" b="0" spc="-50">
                <a:latin typeface="Arial Black"/>
                <a:cs typeface="Arial Black"/>
              </a:rPr>
              <a:t> </a:t>
            </a:r>
            <a:r>
              <a:rPr sz="3200" b="0">
                <a:latin typeface="Arial Black"/>
                <a:cs typeface="Arial Black"/>
              </a:rPr>
              <a:t>COMPLIANCE</a:t>
            </a:r>
            <a:r>
              <a:rPr sz="3200" b="0" spc="-50">
                <a:latin typeface="Arial Black"/>
                <a:cs typeface="Arial Black"/>
              </a:rPr>
              <a:t> </a:t>
            </a:r>
            <a:r>
              <a:rPr sz="3200" b="0" spc="-10">
                <a:latin typeface="Arial Black"/>
                <a:cs typeface="Arial Black"/>
              </a:rPr>
              <a:t>REVIEW</a:t>
            </a:r>
            <a:endParaRPr sz="3200">
              <a:latin typeface="Arial Black"/>
              <a:cs typeface="Arial Black"/>
            </a:endParaRPr>
          </a:p>
        </p:txBody>
      </p:sp>
      <p:sp>
        <p:nvSpPr>
          <p:cNvPr id="6" name="object 6"/>
          <p:cNvSpPr txBox="1"/>
          <p:nvPr/>
        </p:nvSpPr>
        <p:spPr>
          <a:xfrm>
            <a:off x="3329178" y="2858299"/>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p:txBody>
      </p:sp>
      <p:sp>
        <p:nvSpPr>
          <p:cNvPr id="7" name="object 7"/>
          <p:cNvSpPr txBox="1"/>
          <p:nvPr/>
        </p:nvSpPr>
        <p:spPr>
          <a:xfrm>
            <a:off x="3672255" y="2875229"/>
            <a:ext cx="5085715" cy="1363345"/>
          </a:xfrm>
          <a:prstGeom prst="rect">
            <a:avLst/>
          </a:prstGeom>
        </p:spPr>
        <p:txBody>
          <a:bodyPr vert="horz" wrap="square" lIns="0" tIns="12700" rIns="0" bIns="0" rtlCol="0">
            <a:spAutoFit/>
          </a:bodyPr>
          <a:lstStyle/>
          <a:p>
            <a:pPr marL="12700" marR="5080">
              <a:lnSpc>
                <a:spcPct val="100000"/>
              </a:lnSpc>
              <a:spcBef>
                <a:spcPts val="100"/>
              </a:spcBef>
            </a:pPr>
            <a:r>
              <a:rPr sz="2400">
                <a:latin typeface="Arial"/>
                <a:cs typeface="Arial"/>
              </a:rPr>
              <a:t>Occurs</a:t>
            </a:r>
            <a:r>
              <a:rPr sz="2400" spc="-70">
                <a:latin typeface="Arial"/>
                <a:cs typeface="Arial"/>
              </a:rPr>
              <a:t> </a:t>
            </a:r>
            <a:r>
              <a:rPr sz="2400">
                <a:latin typeface="Arial"/>
                <a:cs typeface="Arial"/>
              </a:rPr>
              <a:t>before</a:t>
            </a:r>
            <a:r>
              <a:rPr sz="2400" spc="-65">
                <a:latin typeface="Arial"/>
                <a:cs typeface="Arial"/>
              </a:rPr>
              <a:t> </a:t>
            </a:r>
            <a:r>
              <a:rPr sz="2400">
                <a:latin typeface="Arial"/>
                <a:cs typeface="Arial"/>
              </a:rPr>
              <a:t>you</a:t>
            </a:r>
            <a:r>
              <a:rPr sz="2400" spc="-70">
                <a:latin typeface="Arial"/>
                <a:cs typeface="Arial"/>
              </a:rPr>
              <a:t> </a:t>
            </a:r>
            <a:r>
              <a:rPr sz="2400">
                <a:latin typeface="Arial"/>
                <a:cs typeface="Arial"/>
              </a:rPr>
              <a:t>receive</a:t>
            </a:r>
            <a:r>
              <a:rPr sz="2400" spc="-65">
                <a:latin typeface="Arial"/>
                <a:cs typeface="Arial"/>
              </a:rPr>
              <a:t> </a:t>
            </a:r>
            <a:r>
              <a:rPr sz="2400">
                <a:latin typeface="Arial"/>
                <a:cs typeface="Arial"/>
              </a:rPr>
              <a:t>any</a:t>
            </a:r>
            <a:r>
              <a:rPr sz="2400" spc="-65">
                <a:latin typeface="Arial"/>
                <a:cs typeface="Arial"/>
              </a:rPr>
              <a:t> </a:t>
            </a:r>
            <a:r>
              <a:rPr sz="2400" spc="-20">
                <a:latin typeface="Arial"/>
                <a:cs typeface="Arial"/>
              </a:rPr>
              <a:t>food </a:t>
            </a:r>
            <a:r>
              <a:rPr sz="2400">
                <a:latin typeface="Arial"/>
                <a:cs typeface="Arial"/>
              </a:rPr>
              <a:t>(or</a:t>
            </a:r>
            <a:r>
              <a:rPr sz="2400" spc="-85">
                <a:latin typeface="Arial"/>
                <a:cs typeface="Arial"/>
              </a:rPr>
              <a:t> </a:t>
            </a:r>
            <a:r>
              <a:rPr sz="2400">
                <a:latin typeface="Arial"/>
                <a:cs typeface="Arial"/>
              </a:rPr>
              <a:t>financial</a:t>
            </a:r>
            <a:r>
              <a:rPr sz="2400" spc="-80">
                <a:latin typeface="Arial"/>
                <a:cs typeface="Arial"/>
              </a:rPr>
              <a:t> </a:t>
            </a:r>
            <a:r>
              <a:rPr sz="2400">
                <a:latin typeface="Arial"/>
                <a:cs typeface="Arial"/>
              </a:rPr>
              <a:t>assistance,</a:t>
            </a:r>
            <a:r>
              <a:rPr sz="2400" spc="-80">
                <a:latin typeface="Arial"/>
                <a:cs typeface="Arial"/>
              </a:rPr>
              <a:t> </a:t>
            </a:r>
            <a:r>
              <a:rPr sz="2400">
                <a:latin typeface="Arial"/>
                <a:cs typeface="Arial"/>
              </a:rPr>
              <a:t>if</a:t>
            </a:r>
            <a:r>
              <a:rPr sz="2400" spc="-75">
                <a:latin typeface="Arial"/>
                <a:cs typeface="Arial"/>
              </a:rPr>
              <a:t> </a:t>
            </a:r>
            <a:r>
              <a:rPr sz="2400" spc="-10">
                <a:latin typeface="Arial"/>
                <a:cs typeface="Arial"/>
              </a:rPr>
              <a:t>applicable).</a:t>
            </a:r>
            <a:endParaRPr sz="2400">
              <a:latin typeface="Arial"/>
              <a:cs typeface="Arial"/>
            </a:endParaRPr>
          </a:p>
          <a:p>
            <a:pPr marL="17780">
              <a:lnSpc>
                <a:spcPct val="100000"/>
              </a:lnSpc>
              <a:spcBef>
                <a:spcPts val="1895"/>
              </a:spcBef>
            </a:pPr>
            <a:r>
              <a:rPr sz="2400">
                <a:latin typeface="Arial"/>
                <a:cs typeface="Arial"/>
              </a:rPr>
              <a:t>Happens</a:t>
            </a:r>
            <a:r>
              <a:rPr sz="2400" spc="-60">
                <a:latin typeface="Arial"/>
                <a:cs typeface="Arial"/>
              </a:rPr>
              <a:t> </a:t>
            </a:r>
            <a:r>
              <a:rPr sz="2400">
                <a:latin typeface="Arial"/>
                <a:cs typeface="Arial"/>
              </a:rPr>
              <a:t>at</a:t>
            </a:r>
            <a:r>
              <a:rPr sz="2400" spc="-60">
                <a:latin typeface="Arial"/>
                <a:cs typeface="Arial"/>
              </a:rPr>
              <a:t> </a:t>
            </a:r>
            <a:r>
              <a:rPr sz="2400">
                <a:latin typeface="Arial"/>
                <a:cs typeface="Arial"/>
              </a:rPr>
              <a:t>all</a:t>
            </a:r>
            <a:r>
              <a:rPr sz="2400" spc="-65">
                <a:latin typeface="Arial"/>
                <a:cs typeface="Arial"/>
              </a:rPr>
              <a:t> </a:t>
            </a:r>
            <a:r>
              <a:rPr sz="2400" spc="-10">
                <a:latin typeface="Arial"/>
                <a:cs typeface="Arial"/>
              </a:rPr>
              <a:t>levels.</a:t>
            </a:r>
            <a:endParaRPr sz="2400">
              <a:latin typeface="Arial"/>
              <a:cs typeface="Arial"/>
            </a:endParaRPr>
          </a:p>
        </p:txBody>
      </p:sp>
      <p:sp>
        <p:nvSpPr>
          <p:cNvPr id="8" name="object 8"/>
          <p:cNvSpPr txBox="1"/>
          <p:nvPr/>
        </p:nvSpPr>
        <p:spPr>
          <a:xfrm>
            <a:off x="3334575" y="3830307"/>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p:txBody>
      </p:sp>
      <p:sp>
        <p:nvSpPr>
          <p:cNvPr id="9" name="object 9"/>
          <p:cNvSpPr txBox="1"/>
          <p:nvPr/>
        </p:nvSpPr>
        <p:spPr>
          <a:xfrm>
            <a:off x="3329178" y="4499546"/>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p:txBody>
      </p:sp>
      <p:sp>
        <p:nvSpPr>
          <p:cNvPr id="10" name="object 10"/>
          <p:cNvSpPr txBox="1"/>
          <p:nvPr/>
        </p:nvSpPr>
        <p:spPr>
          <a:xfrm>
            <a:off x="3672255" y="4516463"/>
            <a:ext cx="4424045" cy="757555"/>
          </a:xfrm>
          <a:prstGeom prst="rect">
            <a:avLst/>
          </a:prstGeom>
        </p:spPr>
        <p:txBody>
          <a:bodyPr vert="horz" wrap="square" lIns="0" tIns="12700" rIns="0" bIns="0" rtlCol="0">
            <a:spAutoFit/>
          </a:bodyPr>
          <a:lstStyle/>
          <a:p>
            <a:pPr marL="12700" marR="5080">
              <a:lnSpc>
                <a:spcPct val="100000"/>
              </a:lnSpc>
              <a:spcBef>
                <a:spcPts val="100"/>
              </a:spcBef>
            </a:pPr>
            <a:r>
              <a:rPr sz="2400">
                <a:latin typeface="Arial"/>
                <a:cs typeface="Arial"/>
              </a:rPr>
              <a:t>Complete</a:t>
            </a:r>
            <a:r>
              <a:rPr sz="2400" spc="-90">
                <a:latin typeface="Arial"/>
                <a:cs typeface="Arial"/>
              </a:rPr>
              <a:t> </a:t>
            </a:r>
            <a:r>
              <a:rPr sz="2400">
                <a:latin typeface="Arial"/>
                <a:cs typeface="Arial"/>
              </a:rPr>
              <a:t>Civil</a:t>
            </a:r>
            <a:r>
              <a:rPr sz="2400" spc="-85">
                <a:latin typeface="Arial"/>
                <a:cs typeface="Arial"/>
              </a:rPr>
              <a:t> </a:t>
            </a:r>
            <a:r>
              <a:rPr sz="2400">
                <a:latin typeface="Arial"/>
                <a:cs typeface="Arial"/>
              </a:rPr>
              <a:t>Rights</a:t>
            </a:r>
            <a:r>
              <a:rPr sz="2400" spc="-85">
                <a:latin typeface="Arial"/>
                <a:cs typeface="Arial"/>
              </a:rPr>
              <a:t> </a:t>
            </a:r>
            <a:r>
              <a:rPr sz="2400" spc="-20">
                <a:latin typeface="Arial"/>
                <a:cs typeface="Arial"/>
              </a:rPr>
              <a:t>Pre-</a:t>
            </a:r>
            <a:r>
              <a:rPr sz="2400" spc="-10">
                <a:latin typeface="Arial"/>
                <a:cs typeface="Arial"/>
              </a:rPr>
              <a:t>award Nondiscrimination</a:t>
            </a:r>
            <a:r>
              <a:rPr sz="2400" spc="-95">
                <a:latin typeface="Arial"/>
                <a:cs typeface="Arial"/>
              </a:rPr>
              <a:t> </a:t>
            </a:r>
            <a:r>
              <a:rPr sz="2400" spc="-20">
                <a:latin typeface="Arial"/>
                <a:cs typeface="Arial"/>
              </a:rPr>
              <a:t>Form</a:t>
            </a:r>
            <a:endParaRPr sz="24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2"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prstGeom prst="rect">
            <a:avLst/>
          </a:prstGeom>
        </p:spPr>
        <p:txBody>
          <a:bodyPr vert="horz" wrap="square" lIns="0" tIns="1435417" rIns="0" bIns="0" rtlCol="0">
            <a:spAutoFit/>
          </a:bodyPr>
          <a:lstStyle/>
          <a:p>
            <a:pPr marL="2201545">
              <a:lnSpc>
                <a:spcPct val="100000"/>
              </a:lnSpc>
              <a:spcBef>
                <a:spcPts val="100"/>
              </a:spcBef>
            </a:pPr>
            <a:r>
              <a:rPr sz="3200" b="0">
                <a:latin typeface="Arial Black"/>
                <a:cs typeface="Arial Black"/>
              </a:rPr>
              <a:t>ROUTINE</a:t>
            </a:r>
            <a:r>
              <a:rPr sz="3200" b="0" spc="-160">
                <a:latin typeface="Arial Black"/>
                <a:cs typeface="Arial Black"/>
              </a:rPr>
              <a:t> </a:t>
            </a:r>
            <a:r>
              <a:rPr sz="3200" b="0">
                <a:latin typeface="Arial Black"/>
                <a:cs typeface="Arial Black"/>
              </a:rPr>
              <a:t>COMPLIANCE</a:t>
            </a:r>
            <a:r>
              <a:rPr sz="3200" b="0" spc="-160">
                <a:latin typeface="Arial Black"/>
                <a:cs typeface="Arial Black"/>
              </a:rPr>
              <a:t> </a:t>
            </a:r>
            <a:r>
              <a:rPr sz="3200" b="0" spc="-10">
                <a:latin typeface="Arial Black"/>
                <a:cs typeface="Arial Black"/>
              </a:rPr>
              <a:t>REVIEW</a:t>
            </a:r>
            <a:endParaRPr sz="3200">
              <a:latin typeface="Arial Black"/>
              <a:cs typeface="Arial Black"/>
            </a:endParaRPr>
          </a:p>
        </p:txBody>
      </p:sp>
      <p:sp>
        <p:nvSpPr>
          <p:cNvPr id="6" name="object 6"/>
          <p:cNvSpPr txBox="1"/>
          <p:nvPr/>
        </p:nvSpPr>
        <p:spPr>
          <a:xfrm>
            <a:off x="3087255" y="2477933"/>
            <a:ext cx="132715" cy="1579880"/>
          </a:xfrm>
          <a:prstGeom prst="rect">
            <a:avLst/>
          </a:prstGeom>
        </p:spPr>
        <p:txBody>
          <a:bodyPr vert="horz" wrap="square" lIns="0" tIns="164465" rIns="0" bIns="0" rtlCol="0">
            <a:spAutoFit/>
          </a:bodyPr>
          <a:lstStyle/>
          <a:p>
            <a:pPr marL="12700">
              <a:lnSpc>
                <a:spcPct val="100000"/>
              </a:lnSpc>
              <a:spcBef>
                <a:spcPts val="1295"/>
              </a:spcBef>
            </a:pPr>
            <a:r>
              <a:rPr sz="2400" spc="-50">
                <a:latin typeface="Arial"/>
                <a:cs typeface="Arial"/>
              </a:rPr>
              <a:t>•</a:t>
            </a:r>
            <a:endParaRPr sz="2400">
              <a:latin typeface="Arial"/>
              <a:cs typeface="Arial"/>
            </a:endParaRPr>
          </a:p>
          <a:p>
            <a:pPr marL="12700">
              <a:lnSpc>
                <a:spcPct val="100000"/>
              </a:lnSpc>
              <a:spcBef>
                <a:spcPts val="1200"/>
              </a:spcBef>
            </a:pPr>
            <a:r>
              <a:rPr sz="2400" spc="-50">
                <a:latin typeface="Arial"/>
                <a:cs typeface="Arial"/>
              </a:rPr>
              <a:t>•</a:t>
            </a:r>
            <a:endParaRPr sz="2400">
              <a:latin typeface="Arial"/>
              <a:cs typeface="Arial"/>
            </a:endParaRPr>
          </a:p>
          <a:p>
            <a:pPr marL="12700">
              <a:lnSpc>
                <a:spcPct val="100000"/>
              </a:lnSpc>
              <a:spcBef>
                <a:spcPts val="1200"/>
              </a:spcBef>
            </a:pPr>
            <a:r>
              <a:rPr sz="2400" spc="-50">
                <a:latin typeface="Arial"/>
                <a:cs typeface="Arial"/>
              </a:rPr>
              <a:t>•</a:t>
            </a:r>
            <a:endParaRPr sz="2400">
              <a:latin typeface="Arial"/>
              <a:cs typeface="Arial"/>
            </a:endParaRPr>
          </a:p>
        </p:txBody>
      </p:sp>
      <p:sp>
        <p:nvSpPr>
          <p:cNvPr id="7" name="object 7"/>
          <p:cNvSpPr txBox="1">
            <a:spLocks noGrp="1"/>
          </p:cNvSpPr>
          <p:nvPr>
            <p:ph type="body" idx="1"/>
          </p:nvPr>
        </p:nvSpPr>
        <p:spPr>
          <a:prstGeom prst="rect">
            <a:avLst/>
          </a:prstGeom>
        </p:spPr>
        <p:txBody>
          <a:bodyPr vert="horz" wrap="square" lIns="0" tIns="164465" rIns="0" bIns="0" rtlCol="0">
            <a:spAutoFit/>
          </a:bodyPr>
          <a:lstStyle/>
          <a:p>
            <a:pPr marL="12700">
              <a:lnSpc>
                <a:spcPct val="100000"/>
              </a:lnSpc>
              <a:spcBef>
                <a:spcPts val="1295"/>
              </a:spcBef>
            </a:pPr>
            <a:r>
              <a:rPr spc="-10"/>
              <a:t>Scheduled.</a:t>
            </a:r>
          </a:p>
          <a:p>
            <a:pPr marL="12700">
              <a:lnSpc>
                <a:spcPct val="100000"/>
              </a:lnSpc>
              <a:spcBef>
                <a:spcPts val="1200"/>
              </a:spcBef>
            </a:pPr>
            <a:r>
              <a:t>Part</a:t>
            </a:r>
            <a:r>
              <a:rPr spc="-65"/>
              <a:t> </a:t>
            </a:r>
            <a:r>
              <a:t>of</a:t>
            </a:r>
            <a:r>
              <a:rPr spc="-65"/>
              <a:t> </a:t>
            </a:r>
            <a:r>
              <a:t>regular</a:t>
            </a:r>
            <a:r>
              <a:rPr spc="-65"/>
              <a:t> </a:t>
            </a:r>
            <a:r>
              <a:t>program</a:t>
            </a:r>
            <a:r>
              <a:rPr spc="-60"/>
              <a:t> </a:t>
            </a:r>
            <a:r>
              <a:rPr spc="-10"/>
              <a:t>review.</a:t>
            </a:r>
          </a:p>
          <a:p>
            <a:pPr marL="12700" marR="5080">
              <a:lnSpc>
                <a:spcPct val="100000"/>
              </a:lnSpc>
              <a:spcBef>
                <a:spcPts val="1200"/>
              </a:spcBef>
            </a:pPr>
            <a:r>
              <a:t>Looks</a:t>
            </a:r>
            <a:r>
              <a:rPr spc="-55"/>
              <a:t> </a:t>
            </a:r>
            <a:r>
              <a:t>for</a:t>
            </a:r>
            <a:r>
              <a:rPr spc="-45"/>
              <a:t> </a:t>
            </a:r>
            <a:r>
              <a:rPr spc="-25"/>
              <a:t>non-</a:t>
            </a:r>
            <a:r>
              <a:rPr spc="-10"/>
              <a:t>discrimination</a:t>
            </a:r>
            <a:r>
              <a:rPr spc="-55"/>
              <a:t> </a:t>
            </a:r>
            <a:r>
              <a:t>statement</a:t>
            </a:r>
            <a:r>
              <a:rPr spc="-45"/>
              <a:t> </a:t>
            </a:r>
            <a:r>
              <a:rPr spc="-25"/>
              <a:t>on </a:t>
            </a:r>
            <a:r>
              <a:t>printed</a:t>
            </a:r>
            <a:r>
              <a:rPr spc="-80"/>
              <a:t> </a:t>
            </a:r>
            <a:r>
              <a:rPr spc="-10"/>
              <a:t>materials,</a:t>
            </a:r>
            <a:r>
              <a:rPr spc="-155"/>
              <a:t> </a:t>
            </a:r>
            <a:r>
              <a:t>And</a:t>
            </a:r>
            <a:r>
              <a:rPr spc="-45"/>
              <a:t> </a:t>
            </a:r>
            <a:r>
              <a:t>Justice</a:t>
            </a:r>
            <a:r>
              <a:rPr spc="-45"/>
              <a:t> </a:t>
            </a:r>
            <a:r>
              <a:rPr spc="-10"/>
              <a:t>for</a:t>
            </a:r>
            <a:r>
              <a:rPr spc="-155"/>
              <a:t> </a:t>
            </a:r>
            <a:r>
              <a:t>All</a:t>
            </a:r>
            <a:r>
              <a:rPr spc="-50"/>
              <a:t> </a:t>
            </a:r>
            <a:r>
              <a:rPr spc="-10"/>
              <a:t>poster, reasonable</a:t>
            </a:r>
            <a:r>
              <a:rPr spc="-70"/>
              <a:t> </a:t>
            </a:r>
            <a:r>
              <a:rPr spc="-10"/>
              <a:t>accommodations</a:t>
            </a:r>
            <a:r>
              <a:rPr spc="-70"/>
              <a:t> </a:t>
            </a:r>
            <a:r>
              <a:t>for</a:t>
            </a:r>
            <a:r>
              <a:rPr spc="-65"/>
              <a:t> </a:t>
            </a:r>
            <a:r>
              <a:t>people</a:t>
            </a:r>
            <a:r>
              <a:rPr spc="-70"/>
              <a:t> </a:t>
            </a:r>
            <a:r>
              <a:rPr spc="-20"/>
              <a:t>with </a:t>
            </a:r>
            <a:r>
              <a:rPr spc="-10"/>
              <a:t>disabilities,</a:t>
            </a:r>
            <a:r>
              <a:rPr spc="-40"/>
              <a:t> </a:t>
            </a:r>
            <a:r>
              <a:rPr spc="-20"/>
              <a:t>etc.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sp>
        <p:nvSpPr>
          <p:cNvPr id="3" name="object 3"/>
          <p:cNvSpPr/>
          <p:nvPr/>
        </p:nvSpPr>
        <p:spPr>
          <a:xfrm>
            <a:off x="3230638" y="1857235"/>
            <a:ext cx="1445895" cy="3143885"/>
          </a:xfrm>
          <a:custGeom>
            <a:avLst/>
            <a:gdLst/>
            <a:ahLst/>
            <a:cxnLst/>
            <a:rect l="l" t="t" r="r" b="b"/>
            <a:pathLst>
              <a:path w="1445895" h="3143885">
                <a:moveTo>
                  <a:pt x="1445399" y="0"/>
                </a:moveTo>
                <a:lnTo>
                  <a:pt x="0" y="0"/>
                </a:lnTo>
                <a:lnTo>
                  <a:pt x="0" y="3143529"/>
                </a:lnTo>
                <a:lnTo>
                  <a:pt x="722883" y="3143529"/>
                </a:lnTo>
                <a:lnTo>
                  <a:pt x="1445399" y="3143529"/>
                </a:lnTo>
                <a:lnTo>
                  <a:pt x="1445399" y="0"/>
                </a:lnTo>
                <a:close/>
              </a:path>
            </a:pathLst>
          </a:custGeom>
          <a:solidFill>
            <a:srgbClr val="B4C439"/>
          </a:solidFill>
        </p:spPr>
        <p:txBody>
          <a:bodyPr wrap="square" lIns="0" tIns="0" rIns="0" bIns="0" rtlCol="0"/>
          <a:lstStyle/>
          <a:p>
            <a:endParaRPr/>
          </a:p>
        </p:txBody>
      </p:sp>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sp>
        <p:nvSpPr>
          <p:cNvPr id="5" name="object 5"/>
          <p:cNvSpPr txBox="1">
            <a:spLocks noGrp="1"/>
          </p:cNvSpPr>
          <p:nvPr>
            <p:ph type="title"/>
          </p:nvPr>
        </p:nvSpPr>
        <p:spPr>
          <a:xfrm>
            <a:off x="5466854" y="1696224"/>
            <a:ext cx="4479925" cy="879475"/>
          </a:xfrm>
          <a:prstGeom prst="rect">
            <a:avLst/>
          </a:prstGeom>
        </p:spPr>
        <p:txBody>
          <a:bodyPr vert="horz" wrap="square" lIns="0" tIns="12700" rIns="0" bIns="0" rtlCol="0">
            <a:spAutoFit/>
          </a:bodyPr>
          <a:lstStyle/>
          <a:p>
            <a:pPr marL="12700" marR="5080">
              <a:lnSpc>
                <a:spcPct val="100000"/>
              </a:lnSpc>
              <a:spcBef>
                <a:spcPts val="100"/>
              </a:spcBef>
            </a:pPr>
            <a:r>
              <a:rPr sz="2800" b="0">
                <a:latin typeface="Arial Black"/>
                <a:cs typeface="Arial Black"/>
              </a:rPr>
              <a:t>SPECIAL</a:t>
            </a:r>
            <a:r>
              <a:rPr sz="2800" b="0" spc="-125">
                <a:latin typeface="Arial Black"/>
                <a:cs typeface="Arial Black"/>
              </a:rPr>
              <a:t> </a:t>
            </a:r>
            <a:r>
              <a:rPr sz="2800" b="0" spc="-10">
                <a:latin typeface="Arial Black"/>
                <a:cs typeface="Arial Black"/>
              </a:rPr>
              <a:t>COMPLIANCE REVIEWS</a:t>
            </a:r>
            <a:endParaRPr sz="2800">
              <a:latin typeface="Arial Black"/>
              <a:cs typeface="Arial Black"/>
            </a:endParaRPr>
          </a:p>
        </p:txBody>
      </p:sp>
      <p:sp>
        <p:nvSpPr>
          <p:cNvPr id="6" name="object 6"/>
          <p:cNvSpPr txBox="1"/>
          <p:nvPr/>
        </p:nvSpPr>
        <p:spPr>
          <a:xfrm>
            <a:off x="5418975" y="2869450"/>
            <a:ext cx="114935" cy="2301240"/>
          </a:xfrm>
          <a:prstGeom prst="rect">
            <a:avLst/>
          </a:prstGeom>
        </p:spPr>
        <p:txBody>
          <a:bodyPr vert="horz" wrap="square" lIns="0" tIns="12700" rIns="0" bIns="0" rtlCol="0">
            <a:spAutoFit/>
          </a:bodyPr>
          <a:lstStyle/>
          <a:p>
            <a:pPr marL="12700">
              <a:lnSpc>
                <a:spcPct val="100000"/>
              </a:lnSpc>
              <a:spcBef>
                <a:spcPts val="100"/>
              </a:spcBef>
            </a:pPr>
            <a:r>
              <a:rPr sz="2000" spc="-50">
                <a:latin typeface="Arial"/>
                <a:cs typeface="Arial"/>
              </a:rPr>
              <a:t>•</a:t>
            </a:r>
            <a:endParaRPr sz="2000">
              <a:latin typeface="Arial"/>
              <a:cs typeface="Arial"/>
            </a:endParaRPr>
          </a:p>
          <a:p>
            <a:pPr marL="12700">
              <a:lnSpc>
                <a:spcPct val="100000"/>
              </a:lnSpc>
              <a:spcBef>
                <a:spcPts val="1480"/>
              </a:spcBef>
            </a:pPr>
            <a:r>
              <a:rPr sz="2000" spc="-50">
                <a:latin typeface="Arial"/>
                <a:cs typeface="Arial"/>
              </a:rPr>
              <a:t>•</a:t>
            </a:r>
            <a:endParaRPr sz="2000">
              <a:latin typeface="Arial"/>
              <a:cs typeface="Arial"/>
            </a:endParaRPr>
          </a:p>
          <a:p>
            <a:pPr marL="12700">
              <a:lnSpc>
                <a:spcPct val="100000"/>
              </a:lnSpc>
              <a:spcBef>
                <a:spcPts val="1480"/>
              </a:spcBef>
            </a:pPr>
            <a:r>
              <a:rPr sz="2000" spc="-50">
                <a:latin typeface="Arial"/>
                <a:cs typeface="Arial"/>
              </a:rPr>
              <a:t>•</a:t>
            </a:r>
            <a:endParaRPr sz="2000">
              <a:latin typeface="Arial"/>
              <a:cs typeface="Arial"/>
            </a:endParaRPr>
          </a:p>
          <a:p>
            <a:pPr marL="12700">
              <a:lnSpc>
                <a:spcPct val="100000"/>
              </a:lnSpc>
              <a:spcBef>
                <a:spcPts val="1475"/>
              </a:spcBef>
            </a:pPr>
            <a:r>
              <a:rPr sz="2000" spc="-50">
                <a:latin typeface="Arial"/>
                <a:cs typeface="Arial"/>
              </a:rPr>
              <a:t>•</a:t>
            </a:r>
            <a:endParaRPr sz="2000">
              <a:latin typeface="Arial"/>
              <a:cs typeface="Arial"/>
            </a:endParaRPr>
          </a:p>
          <a:p>
            <a:pPr marL="12700">
              <a:lnSpc>
                <a:spcPct val="100000"/>
              </a:lnSpc>
              <a:spcBef>
                <a:spcPts val="1480"/>
              </a:spcBef>
            </a:pPr>
            <a:r>
              <a:rPr sz="2000" spc="-50">
                <a:latin typeface="Arial"/>
                <a:cs typeface="Arial"/>
              </a:rPr>
              <a:t>•</a:t>
            </a:r>
            <a:endParaRPr sz="2000">
              <a:latin typeface="Arial"/>
              <a:cs typeface="Arial"/>
            </a:endParaRPr>
          </a:p>
        </p:txBody>
      </p:sp>
      <p:sp>
        <p:nvSpPr>
          <p:cNvPr id="7" name="object 7"/>
          <p:cNvSpPr txBox="1"/>
          <p:nvPr/>
        </p:nvSpPr>
        <p:spPr>
          <a:xfrm>
            <a:off x="5762066" y="2883852"/>
            <a:ext cx="4474210" cy="2301240"/>
          </a:xfrm>
          <a:prstGeom prst="rect">
            <a:avLst/>
          </a:prstGeom>
        </p:spPr>
        <p:txBody>
          <a:bodyPr vert="horz" wrap="square" lIns="0" tIns="12700" rIns="0" bIns="0" rtlCol="0">
            <a:spAutoFit/>
          </a:bodyPr>
          <a:lstStyle/>
          <a:p>
            <a:pPr marL="12700">
              <a:lnSpc>
                <a:spcPct val="100000"/>
              </a:lnSpc>
              <a:spcBef>
                <a:spcPts val="100"/>
              </a:spcBef>
            </a:pPr>
            <a:r>
              <a:rPr sz="2000">
                <a:latin typeface="Arial"/>
                <a:cs typeface="Arial"/>
              </a:rPr>
              <a:t>Conducted</a:t>
            </a:r>
            <a:r>
              <a:rPr sz="2000" spc="-15">
                <a:latin typeface="Arial"/>
                <a:cs typeface="Arial"/>
              </a:rPr>
              <a:t> </a:t>
            </a:r>
            <a:r>
              <a:rPr sz="2000">
                <a:latin typeface="Arial"/>
                <a:cs typeface="Arial"/>
              </a:rPr>
              <a:t>by</a:t>
            </a:r>
            <a:r>
              <a:rPr sz="2000" spc="-5">
                <a:latin typeface="Arial"/>
                <a:cs typeface="Arial"/>
              </a:rPr>
              <a:t> </a:t>
            </a:r>
            <a:r>
              <a:rPr sz="2000" spc="-20">
                <a:latin typeface="Arial"/>
                <a:cs typeface="Arial"/>
              </a:rPr>
              <a:t>USDA.</a:t>
            </a:r>
            <a:endParaRPr sz="2000">
              <a:latin typeface="Arial"/>
              <a:cs typeface="Arial"/>
            </a:endParaRPr>
          </a:p>
          <a:p>
            <a:pPr marL="12700" marR="5080" indent="-635">
              <a:lnSpc>
                <a:spcPct val="161600"/>
              </a:lnSpc>
            </a:pPr>
            <a:r>
              <a:rPr sz="2000">
                <a:latin typeface="Arial"/>
                <a:cs typeface="Arial"/>
              </a:rPr>
              <a:t>Follow</a:t>
            </a:r>
            <a:r>
              <a:rPr sz="2000" spc="-25">
                <a:latin typeface="Arial"/>
                <a:cs typeface="Arial"/>
              </a:rPr>
              <a:t> </a:t>
            </a:r>
            <a:r>
              <a:rPr sz="2000">
                <a:latin typeface="Arial"/>
                <a:cs typeface="Arial"/>
              </a:rPr>
              <a:t>up</a:t>
            </a:r>
            <a:r>
              <a:rPr sz="2000" spc="-25">
                <a:latin typeface="Arial"/>
                <a:cs typeface="Arial"/>
              </a:rPr>
              <a:t> </a:t>
            </a:r>
            <a:r>
              <a:rPr sz="2000">
                <a:latin typeface="Arial"/>
                <a:cs typeface="Arial"/>
              </a:rPr>
              <a:t>on</a:t>
            </a:r>
            <a:r>
              <a:rPr sz="2000" spc="-25">
                <a:latin typeface="Arial"/>
                <a:cs typeface="Arial"/>
              </a:rPr>
              <a:t> </a:t>
            </a:r>
            <a:r>
              <a:rPr sz="2000">
                <a:latin typeface="Arial"/>
                <a:cs typeface="Arial"/>
              </a:rPr>
              <a:t>previous</a:t>
            </a:r>
            <a:r>
              <a:rPr sz="2000" spc="-20">
                <a:latin typeface="Arial"/>
                <a:cs typeface="Arial"/>
              </a:rPr>
              <a:t> </a:t>
            </a:r>
            <a:r>
              <a:rPr sz="2000" spc="-10">
                <a:latin typeface="Arial"/>
                <a:cs typeface="Arial"/>
              </a:rPr>
              <a:t>findings</a:t>
            </a:r>
            <a:r>
              <a:rPr sz="1800" spc="-10">
                <a:latin typeface="Arial"/>
                <a:cs typeface="Arial"/>
              </a:rPr>
              <a:t>. </a:t>
            </a:r>
            <a:r>
              <a:rPr sz="2000">
                <a:latin typeface="Arial"/>
                <a:cs typeface="Arial"/>
              </a:rPr>
              <a:t>Investigate</a:t>
            </a:r>
            <a:r>
              <a:rPr sz="2000" spc="-20">
                <a:latin typeface="Arial"/>
                <a:cs typeface="Arial"/>
              </a:rPr>
              <a:t> </a:t>
            </a:r>
            <a:r>
              <a:rPr sz="2000">
                <a:latin typeface="Arial"/>
                <a:cs typeface="Arial"/>
              </a:rPr>
              <a:t>reports</a:t>
            </a:r>
            <a:r>
              <a:rPr sz="2000" spc="-10">
                <a:latin typeface="Arial"/>
                <a:cs typeface="Arial"/>
              </a:rPr>
              <a:t> </a:t>
            </a:r>
            <a:r>
              <a:rPr sz="2000">
                <a:latin typeface="Arial"/>
                <a:cs typeface="Arial"/>
              </a:rPr>
              <a:t>of</a:t>
            </a:r>
            <a:r>
              <a:rPr sz="2000" spc="-20">
                <a:latin typeface="Arial"/>
                <a:cs typeface="Arial"/>
              </a:rPr>
              <a:t> </a:t>
            </a:r>
            <a:r>
              <a:rPr sz="2000" spc="-10">
                <a:latin typeface="Arial"/>
                <a:cs typeface="Arial"/>
              </a:rPr>
              <a:t>noncompliance</a:t>
            </a:r>
            <a:r>
              <a:rPr sz="1800" spc="-10">
                <a:latin typeface="Arial"/>
                <a:cs typeface="Arial"/>
              </a:rPr>
              <a:t>. </a:t>
            </a:r>
            <a:r>
              <a:rPr sz="2000">
                <a:latin typeface="Arial"/>
                <a:cs typeface="Arial"/>
              </a:rPr>
              <a:t>Pattern</a:t>
            </a:r>
            <a:r>
              <a:rPr sz="2000" spc="-30">
                <a:latin typeface="Arial"/>
                <a:cs typeface="Arial"/>
              </a:rPr>
              <a:t> </a:t>
            </a:r>
            <a:r>
              <a:rPr sz="2000">
                <a:latin typeface="Arial"/>
                <a:cs typeface="Arial"/>
              </a:rPr>
              <a:t>for</a:t>
            </a:r>
            <a:r>
              <a:rPr sz="2000" spc="-25">
                <a:latin typeface="Arial"/>
                <a:cs typeface="Arial"/>
              </a:rPr>
              <a:t> </a:t>
            </a:r>
            <a:r>
              <a:rPr sz="2000">
                <a:latin typeface="Arial"/>
                <a:cs typeface="Arial"/>
              </a:rPr>
              <a:t>complaints</a:t>
            </a:r>
            <a:r>
              <a:rPr sz="2000" spc="-25">
                <a:latin typeface="Arial"/>
                <a:cs typeface="Arial"/>
              </a:rPr>
              <a:t> </a:t>
            </a:r>
            <a:r>
              <a:rPr sz="2000">
                <a:latin typeface="Arial"/>
                <a:cs typeface="Arial"/>
              </a:rPr>
              <a:t>of</a:t>
            </a:r>
            <a:r>
              <a:rPr sz="2000" spc="-30">
                <a:latin typeface="Arial"/>
                <a:cs typeface="Arial"/>
              </a:rPr>
              <a:t> </a:t>
            </a:r>
            <a:r>
              <a:rPr sz="2000" spc="-10">
                <a:latin typeface="Arial"/>
                <a:cs typeface="Arial"/>
              </a:rPr>
              <a:t>discrimination</a:t>
            </a:r>
            <a:r>
              <a:rPr sz="1800" spc="-10">
                <a:latin typeface="Arial"/>
                <a:cs typeface="Arial"/>
              </a:rPr>
              <a:t>. </a:t>
            </a:r>
            <a:r>
              <a:rPr sz="2000">
                <a:latin typeface="Arial"/>
                <a:cs typeface="Arial"/>
              </a:rPr>
              <a:t>May</a:t>
            </a:r>
            <a:r>
              <a:rPr sz="2000" spc="-5">
                <a:latin typeface="Arial"/>
                <a:cs typeface="Arial"/>
              </a:rPr>
              <a:t> </a:t>
            </a:r>
            <a:r>
              <a:rPr sz="2000">
                <a:latin typeface="Arial"/>
                <a:cs typeface="Arial"/>
              </a:rPr>
              <a:t>be</a:t>
            </a:r>
            <a:r>
              <a:rPr sz="2000" spc="-10">
                <a:latin typeface="Arial"/>
                <a:cs typeface="Arial"/>
              </a:rPr>
              <a:t> </a:t>
            </a:r>
            <a:r>
              <a:rPr sz="2000">
                <a:latin typeface="Arial"/>
                <a:cs typeface="Arial"/>
              </a:rPr>
              <a:t>scheduled</a:t>
            </a:r>
            <a:r>
              <a:rPr sz="2000" spc="-10">
                <a:latin typeface="Arial"/>
                <a:cs typeface="Arial"/>
              </a:rPr>
              <a:t> </a:t>
            </a:r>
            <a:r>
              <a:rPr sz="2000">
                <a:latin typeface="Arial"/>
                <a:cs typeface="Arial"/>
              </a:rPr>
              <a:t>or</a:t>
            </a:r>
            <a:r>
              <a:rPr sz="2000" spc="-5">
                <a:latin typeface="Arial"/>
                <a:cs typeface="Arial"/>
              </a:rPr>
              <a:t> </a:t>
            </a:r>
            <a:r>
              <a:rPr sz="2000" spc="-10">
                <a:latin typeface="Arial"/>
                <a:cs typeface="Arial"/>
              </a:rPr>
              <a:t>unscheduled.</a:t>
            </a:r>
            <a:endParaRPr sz="2000">
              <a:latin typeface="Arial"/>
              <a:cs typeface="Arial"/>
            </a:endParaRPr>
          </a:p>
        </p:txBody>
      </p:sp>
      <p:pic>
        <p:nvPicPr>
          <p:cNvPr id="8" name="object 8"/>
          <p:cNvPicPr/>
          <p:nvPr/>
        </p:nvPicPr>
        <p:blipFill>
          <a:blip r:embed="rId2" cstate="print"/>
          <a:stretch>
            <a:fillRect/>
          </a:stretch>
        </p:blipFill>
        <p:spPr>
          <a:xfrm>
            <a:off x="801357" y="944638"/>
            <a:ext cx="3547795" cy="496799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6685915" cy="6858000"/>
            </a:xfrm>
            <a:custGeom>
              <a:avLst/>
              <a:gdLst/>
              <a:ahLst/>
              <a:cxnLst/>
              <a:rect l="l" t="t" r="r" b="b"/>
              <a:pathLst>
                <a:path w="6685915" h="6858000">
                  <a:moveTo>
                    <a:pt x="5337118" y="0"/>
                  </a:moveTo>
                  <a:lnTo>
                    <a:pt x="0" y="0"/>
                  </a:lnTo>
                  <a:lnTo>
                    <a:pt x="0" y="6845671"/>
                  </a:lnTo>
                  <a:lnTo>
                    <a:pt x="9534" y="6846212"/>
                  </a:lnTo>
                  <a:lnTo>
                    <a:pt x="22447" y="6846792"/>
                  </a:lnTo>
                  <a:lnTo>
                    <a:pt x="100719" y="6849165"/>
                  </a:lnTo>
                  <a:lnTo>
                    <a:pt x="677214" y="6858000"/>
                  </a:lnTo>
                  <a:lnTo>
                    <a:pt x="5032813" y="6858000"/>
                  </a:lnTo>
                  <a:lnTo>
                    <a:pt x="5090552" y="6808928"/>
                  </a:lnTo>
                  <a:lnTo>
                    <a:pt x="5128711" y="6775399"/>
                  </a:lnTo>
                  <a:lnTo>
                    <a:pt x="5166455" y="6741406"/>
                  </a:lnTo>
                  <a:lnTo>
                    <a:pt x="5203781" y="6706957"/>
                  </a:lnTo>
                  <a:lnTo>
                    <a:pt x="5240688" y="6672062"/>
                  </a:lnTo>
                  <a:lnTo>
                    <a:pt x="5277174" y="6636729"/>
                  </a:lnTo>
                  <a:lnTo>
                    <a:pt x="5313237" y="6600966"/>
                  </a:lnTo>
                  <a:lnTo>
                    <a:pt x="5348876" y="6564782"/>
                  </a:lnTo>
                  <a:lnTo>
                    <a:pt x="5384089" y="6528185"/>
                  </a:lnTo>
                  <a:lnTo>
                    <a:pt x="5418874" y="6491183"/>
                  </a:lnTo>
                  <a:lnTo>
                    <a:pt x="5453229" y="6453786"/>
                  </a:lnTo>
                  <a:lnTo>
                    <a:pt x="5487153" y="6416002"/>
                  </a:lnTo>
                  <a:lnTo>
                    <a:pt x="5520643" y="6377839"/>
                  </a:lnTo>
                  <a:lnTo>
                    <a:pt x="5553699" y="6339306"/>
                  </a:lnTo>
                  <a:lnTo>
                    <a:pt x="5586318" y="6300411"/>
                  </a:lnTo>
                  <a:lnTo>
                    <a:pt x="5618499" y="6261163"/>
                  </a:lnTo>
                  <a:lnTo>
                    <a:pt x="5650239" y="6221570"/>
                  </a:lnTo>
                  <a:lnTo>
                    <a:pt x="5681538" y="6181642"/>
                  </a:lnTo>
                  <a:lnTo>
                    <a:pt x="5712393" y="6141385"/>
                  </a:lnTo>
                  <a:lnTo>
                    <a:pt x="5742802" y="6100810"/>
                  </a:lnTo>
                  <a:lnTo>
                    <a:pt x="5772764" y="6059924"/>
                  </a:lnTo>
                  <a:lnTo>
                    <a:pt x="5802278" y="6018735"/>
                  </a:lnTo>
                  <a:lnTo>
                    <a:pt x="5831341" y="5977254"/>
                  </a:lnTo>
                  <a:lnTo>
                    <a:pt x="5859951" y="5935487"/>
                  </a:lnTo>
                  <a:lnTo>
                    <a:pt x="5888107" y="5893444"/>
                  </a:lnTo>
                  <a:lnTo>
                    <a:pt x="5915807" y="5851132"/>
                  </a:lnTo>
                  <a:lnTo>
                    <a:pt x="5943050" y="5808562"/>
                  </a:lnTo>
                  <a:lnTo>
                    <a:pt x="5969833" y="5765740"/>
                  </a:lnTo>
                  <a:lnTo>
                    <a:pt x="5996155" y="5722675"/>
                  </a:lnTo>
                  <a:lnTo>
                    <a:pt x="6022014" y="5679377"/>
                  </a:lnTo>
                  <a:lnTo>
                    <a:pt x="6047408" y="5635854"/>
                  </a:lnTo>
                  <a:lnTo>
                    <a:pt x="6072336" y="5592113"/>
                  </a:lnTo>
                  <a:lnTo>
                    <a:pt x="6096796" y="5548164"/>
                  </a:lnTo>
                  <a:lnTo>
                    <a:pt x="6120786" y="5504015"/>
                  </a:lnTo>
                  <a:lnTo>
                    <a:pt x="6144304" y="5459674"/>
                  </a:lnTo>
                  <a:lnTo>
                    <a:pt x="6167349" y="5415151"/>
                  </a:lnTo>
                  <a:lnTo>
                    <a:pt x="6189918" y="5370453"/>
                  </a:lnTo>
                  <a:lnTo>
                    <a:pt x="6212011" y="5325590"/>
                  </a:lnTo>
                  <a:lnTo>
                    <a:pt x="6233625" y="5280569"/>
                  </a:lnTo>
                  <a:lnTo>
                    <a:pt x="6254758" y="5235399"/>
                  </a:lnTo>
                  <a:lnTo>
                    <a:pt x="6275409" y="5190089"/>
                  </a:lnTo>
                  <a:lnTo>
                    <a:pt x="6295577" y="5144647"/>
                  </a:lnTo>
                  <a:lnTo>
                    <a:pt x="6315258" y="5099082"/>
                  </a:lnTo>
                  <a:lnTo>
                    <a:pt x="6334453" y="5053402"/>
                  </a:lnTo>
                  <a:lnTo>
                    <a:pt x="6353158" y="5007616"/>
                  </a:lnTo>
                  <a:lnTo>
                    <a:pt x="6371372" y="4961732"/>
                  </a:lnTo>
                  <a:lnTo>
                    <a:pt x="6389093" y="4915759"/>
                  </a:lnTo>
                  <a:lnTo>
                    <a:pt x="6406320" y="4869705"/>
                  </a:lnTo>
                  <a:lnTo>
                    <a:pt x="6423051" y="4823579"/>
                  </a:lnTo>
                  <a:lnTo>
                    <a:pt x="6439284" y="4777389"/>
                  </a:lnTo>
                  <a:lnTo>
                    <a:pt x="6455017" y="4731144"/>
                  </a:lnTo>
                  <a:lnTo>
                    <a:pt x="6470248" y="4684853"/>
                  </a:lnTo>
                  <a:lnTo>
                    <a:pt x="6484977" y="4638523"/>
                  </a:lnTo>
                  <a:lnTo>
                    <a:pt x="6499200" y="4592163"/>
                  </a:lnTo>
                  <a:lnTo>
                    <a:pt x="6512917" y="4545783"/>
                  </a:lnTo>
                  <a:lnTo>
                    <a:pt x="6526126" y="4499390"/>
                  </a:lnTo>
                  <a:lnTo>
                    <a:pt x="6538824" y="4452992"/>
                  </a:lnTo>
                  <a:lnTo>
                    <a:pt x="6551010" y="4406599"/>
                  </a:lnTo>
                  <a:lnTo>
                    <a:pt x="6562683" y="4360219"/>
                  </a:lnTo>
                  <a:lnTo>
                    <a:pt x="6573840" y="4313861"/>
                  </a:lnTo>
                  <a:lnTo>
                    <a:pt x="6584480" y="4267532"/>
                  </a:lnTo>
                  <a:lnTo>
                    <a:pt x="6594600" y="4221242"/>
                  </a:lnTo>
                  <a:lnTo>
                    <a:pt x="6604201" y="4174999"/>
                  </a:lnTo>
                  <a:lnTo>
                    <a:pt x="6613278" y="4128811"/>
                  </a:lnTo>
                  <a:lnTo>
                    <a:pt x="6621832" y="4082687"/>
                  </a:lnTo>
                  <a:lnTo>
                    <a:pt x="6629860" y="4036636"/>
                  </a:lnTo>
                  <a:lnTo>
                    <a:pt x="6637359" y="3990666"/>
                  </a:lnTo>
                  <a:lnTo>
                    <a:pt x="6644330" y="3944785"/>
                  </a:lnTo>
                  <a:lnTo>
                    <a:pt x="6650769" y="3899003"/>
                  </a:lnTo>
                  <a:lnTo>
                    <a:pt x="6656675" y="3853327"/>
                  </a:lnTo>
                  <a:lnTo>
                    <a:pt x="6662047" y="3807766"/>
                  </a:lnTo>
                  <a:lnTo>
                    <a:pt x="6666882" y="3762329"/>
                  </a:lnTo>
                  <a:lnTo>
                    <a:pt x="6671179" y="3717023"/>
                  </a:lnTo>
                  <a:lnTo>
                    <a:pt x="6674935" y="3671859"/>
                  </a:lnTo>
                  <a:lnTo>
                    <a:pt x="6678151" y="3626843"/>
                  </a:lnTo>
                  <a:lnTo>
                    <a:pt x="6680822" y="3581986"/>
                  </a:lnTo>
                  <a:lnTo>
                    <a:pt x="6682949" y="3537294"/>
                  </a:lnTo>
                  <a:lnTo>
                    <a:pt x="6684528" y="3492777"/>
                  </a:lnTo>
                  <a:lnTo>
                    <a:pt x="6685559" y="3448443"/>
                  </a:lnTo>
                  <a:lnTo>
                    <a:pt x="6685002" y="3395429"/>
                  </a:lnTo>
                  <a:lnTo>
                    <a:pt x="6683979" y="3342566"/>
                  </a:lnTo>
                  <a:lnTo>
                    <a:pt x="6682489" y="3289855"/>
                  </a:lnTo>
                  <a:lnTo>
                    <a:pt x="6680532" y="3237300"/>
                  </a:lnTo>
                  <a:lnTo>
                    <a:pt x="6678110" y="3184903"/>
                  </a:lnTo>
                  <a:lnTo>
                    <a:pt x="6675223" y="3132665"/>
                  </a:lnTo>
                  <a:lnTo>
                    <a:pt x="6671872" y="3080590"/>
                  </a:lnTo>
                  <a:lnTo>
                    <a:pt x="6668057" y="3028680"/>
                  </a:lnTo>
                  <a:lnTo>
                    <a:pt x="6663778" y="2976937"/>
                  </a:lnTo>
                  <a:lnTo>
                    <a:pt x="6659037" y="2925363"/>
                  </a:lnTo>
                  <a:lnTo>
                    <a:pt x="6653833" y="2873961"/>
                  </a:lnTo>
                  <a:lnTo>
                    <a:pt x="6648168" y="2822733"/>
                  </a:lnTo>
                  <a:lnTo>
                    <a:pt x="6642042" y="2771682"/>
                  </a:lnTo>
                  <a:lnTo>
                    <a:pt x="6635455" y="2720810"/>
                  </a:lnTo>
                  <a:lnTo>
                    <a:pt x="6628409" y="2670119"/>
                  </a:lnTo>
                  <a:lnTo>
                    <a:pt x="6620903" y="2619611"/>
                  </a:lnTo>
                  <a:lnTo>
                    <a:pt x="6612938" y="2569289"/>
                  </a:lnTo>
                  <a:lnTo>
                    <a:pt x="6604515" y="2519156"/>
                  </a:lnTo>
                  <a:lnTo>
                    <a:pt x="6595634" y="2469213"/>
                  </a:lnTo>
                  <a:lnTo>
                    <a:pt x="6586296" y="2419463"/>
                  </a:lnTo>
                  <a:lnTo>
                    <a:pt x="6576501" y="2369908"/>
                  </a:lnTo>
                  <a:lnTo>
                    <a:pt x="6566250" y="2320551"/>
                  </a:lnTo>
                  <a:lnTo>
                    <a:pt x="6555544" y="2271394"/>
                  </a:lnTo>
                  <a:lnTo>
                    <a:pt x="6544383" y="2222440"/>
                  </a:lnTo>
                  <a:lnTo>
                    <a:pt x="6532767" y="2173690"/>
                  </a:lnTo>
                  <a:lnTo>
                    <a:pt x="6520698" y="2125147"/>
                  </a:lnTo>
                  <a:lnTo>
                    <a:pt x="6508175" y="2076814"/>
                  </a:lnTo>
                  <a:lnTo>
                    <a:pt x="6495200" y="2028692"/>
                  </a:lnTo>
                  <a:lnTo>
                    <a:pt x="6481772" y="1980785"/>
                  </a:lnTo>
                  <a:lnTo>
                    <a:pt x="6467893" y="1933094"/>
                  </a:lnTo>
                  <a:lnTo>
                    <a:pt x="6453563" y="1885622"/>
                  </a:lnTo>
                  <a:lnTo>
                    <a:pt x="6438782" y="1838371"/>
                  </a:lnTo>
                  <a:lnTo>
                    <a:pt x="6423552" y="1791343"/>
                  </a:lnTo>
                  <a:lnTo>
                    <a:pt x="6407872" y="1744542"/>
                  </a:lnTo>
                  <a:lnTo>
                    <a:pt x="6391743" y="1697969"/>
                  </a:lnTo>
                  <a:lnTo>
                    <a:pt x="6375167" y="1651626"/>
                  </a:lnTo>
                  <a:lnTo>
                    <a:pt x="6358142" y="1605516"/>
                  </a:lnTo>
                  <a:lnTo>
                    <a:pt x="6340670" y="1559641"/>
                  </a:lnTo>
                  <a:lnTo>
                    <a:pt x="6322752" y="1514005"/>
                  </a:lnTo>
                  <a:lnTo>
                    <a:pt x="6304388" y="1468608"/>
                  </a:lnTo>
                  <a:lnTo>
                    <a:pt x="6285578" y="1423453"/>
                  </a:lnTo>
                  <a:lnTo>
                    <a:pt x="6266324" y="1378543"/>
                  </a:lnTo>
                  <a:lnTo>
                    <a:pt x="6246625" y="1333880"/>
                  </a:lnTo>
                  <a:lnTo>
                    <a:pt x="6226482" y="1289467"/>
                  </a:lnTo>
                  <a:lnTo>
                    <a:pt x="6205896" y="1245305"/>
                  </a:lnTo>
                  <a:lnTo>
                    <a:pt x="6184868" y="1201398"/>
                  </a:lnTo>
                  <a:lnTo>
                    <a:pt x="6163397" y="1157746"/>
                  </a:lnTo>
                  <a:lnTo>
                    <a:pt x="6141485" y="1114354"/>
                  </a:lnTo>
                  <a:lnTo>
                    <a:pt x="6119132" y="1071223"/>
                  </a:lnTo>
                  <a:lnTo>
                    <a:pt x="6096338" y="1028355"/>
                  </a:lnTo>
                  <a:lnTo>
                    <a:pt x="6073105" y="985753"/>
                  </a:lnTo>
                  <a:lnTo>
                    <a:pt x="6049432" y="943420"/>
                  </a:lnTo>
                  <a:lnTo>
                    <a:pt x="6025321" y="901356"/>
                  </a:lnTo>
                  <a:lnTo>
                    <a:pt x="6000771" y="859566"/>
                  </a:lnTo>
                  <a:lnTo>
                    <a:pt x="5975784" y="818051"/>
                  </a:lnTo>
                  <a:lnTo>
                    <a:pt x="5950359" y="776814"/>
                  </a:lnTo>
                  <a:lnTo>
                    <a:pt x="5924498" y="735856"/>
                  </a:lnTo>
                  <a:lnTo>
                    <a:pt x="5898202" y="695181"/>
                  </a:lnTo>
                  <a:lnTo>
                    <a:pt x="5871469" y="654791"/>
                  </a:lnTo>
                  <a:lnTo>
                    <a:pt x="5844302" y="614688"/>
                  </a:lnTo>
                  <a:lnTo>
                    <a:pt x="5816701" y="574873"/>
                  </a:lnTo>
                  <a:lnTo>
                    <a:pt x="5788666" y="535351"/>
                  </a:lnTo>
                  <a:lnTo>
                    <a:pt x="5760198" y="496123"/>
                  </a:lnTo>
                  <a:lnTo>
                    <a:pt x="5731297" y="457191"/>
                  </a:lnTo>
                  <a:lnTo>
                    <a:pt x="5701964" y="418558"/>
                  </a:lnTo>
                  <a:lnTo>
                    <a:pt x="5672200" y="380226"/>
                  </a:lnTo>
                  <a:lnTo>
                    <a:pt x="5642004" y="342197"/>
                  </a:lnTo>
                  <a:lnTo>
                    <a:pt x="5611379" y="304475"/>
                  </a:lnTo>
                  <a:lnTo>
                    <a:pt x="5580323" y="267060"/>
                  </a:lnTo>
                  <a:lnTo>
                    <a:pt x="5548839" y="229956"/>
                  </a:lnTo>
                  <a:lnTo>
                    <a:pt x="5516925" y="193165"/>
                  </a:lnTo>
                  <a:lnTo>
                    <a:pt x="5484584" y="156689"/>
                  </a:lnTo>
                  <a:lnTo>
                    <a:pt x="5451815" y="120531"/>
                  </a:lnTo>
                  <a:lnTo>
                    <a:pt x="5418618" y="84693"/>
                  </a:lnTo>
                  <a:lnTo>
                    <a:pt x="5384996" y="49177"/>
                  </a:lnTo>
                  <a:lnTo>
                    <a:pt x="5350947" y="13985"/>
                  </a:lnTo>
                  <a:lnTo>
                    <a:pt x="5337118" y="0"/>
                  </a:lnTo>
                  <a:close/>
                </a:path>
              </a:pathLst>
            </a:custGeom>
            <a:solidFill>
              <a:srgbClr val="005477"/>
            </a:solidFill>
          </p:spPr>
          <p:txBody>
            <a:bodyPr wrap="square" lIns="0" tIns="0" rIns="0" bIns="0" rtlCol="0"/>
            <a:lstStyle/>
            <a:p>
              <a:endParaRPr/>
            </a:p>
          </p:txBody>
        </p:sp>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5" name="object 5"/>
            <p:cNvPicPr/>
            <p:nvPr/>
          </p:nvPicPr>
          <p:blipFill>
            <a:blip r:embed="rId2" cstate="print"/>
            <a:stretch>
              <a:fillRect/>
            </a:stretch>
          </p:blipFill>
          <p:spPr>
            <a:xfrm>
              <a:off x="1783803" y="1748891"/>
              <a:ext cx="3131273" cy="3104273"/>
            </a:xfrm>
            <a:prstGeom prst="rect">
              <a:avLst/>
            </a:prstGeom>
          </p:spPr>
        </p:pic>
      </p:grpSp>
      <p:sp>
        <p:nvSpPr>
          <p:cNvPr id="6" name="object 6"/>
          <p:cNvSpPr txBox="1"/>
          <p:nvPr/>
        </p:nvSpPr>
        <p:spPr>
          <a:xfrm>
            <a:off x="7173976" y="2136495"/>
            <a:ext cx="3856354" cy="3585845"/>
          </a:xfrm>
          <a:prstGeom prst="rect">
            <a:avLst/>
          </a:prstGeom>
        </p:spPr>
        <p:txBody>
          <a:bodyPr vert="horz" wrap="square" lIns="0" tIns="46990" rIns="0" bIns="0" rtlCol="0">
            <a:spAutoFit/>
          </a:bodyPr>
          <a:lstStyle/>
          <a:p>
            <a:pPr marL="12700" marR="5080">
              <a:lnSpc>
                <a:spcPts val="2160"/>
              </a:lnSpc>
              <a:spcBef>
                <a:spcPts val="370"/>
              </a:spcBef>
            </a:pPr>
            <a:r>
              <a:rPr sz="2000" b="1" spc="-10">
                <a:latin typeface="Arial"/>
                <a:cs typeface="Arial"/>
              </a:rPr>
              <a:t>Noncompliance</a:t>
            </a:r>
            <a:r>
              <a:rPr sz="2000" spc="-10">
                <a:latin typeface="Arial"/>
                <a:cs typeface="Arial"/>
              </a:rPr>
              <a:t>-</a:t>
            </a:r>
            <a:r>
              <a:rPr sz="2000" spc="-95">
                <a:latin typeface="Arial"/>
                <a:cs typeface="Arial"/>
              </a:rPr>
              <a:t> </a:t>
            </a:r>
            <a:r>
              <a:rPr sz="2000">
                <a:latin typeface="Arial"/>
                <a:cs typeface="Arial"/>
              </a:rPr>
              <a:t>A</a:t>
            </a:r>
            <a:r>
              <a:rPr sz="2000" spc="-105">
                <a:latin typeface="Arial"/>
                <a:cs typeface="Arial"/>
              </a:rPr>
              <a:t> </a:t>
            </a:r>
            <a:r>
              <a:rPr sz="2000">
                <a:latin typeface="Arial"/>
                <a:cs typeface="Arial"/>
              </a:rPr>
              <a:t>factual </a:t>
            </a:r>
            <a:r>
              <a:rPr sz="2000" spc="-10">
                <a:latin typeface="Arial"/>
                <a:cs typeface="Arial"/>
              </a:rPr>
              <a:t>finding </a:t>
            </a:r>
            <a:r>
              <a:rPr sz="2000">
                <a:latin typeface="Arial"/>
                <a:cs typeface="Arial"/>
              </a:rPr>
              <a:t>that</a:t>
            </a:r>
            <a:r>
              <a:rPr sz="2000" spc="-30">
                <a:latin typeface="Arial"/>
                <a:cs typeface="Arial"/>
              </a:rPr>
              <a:t> </a:t>
            </a:r>
            <a:r>
              <a:rPr sz="2000">
                <a:latin typeface="Arial"/>
                <a:cs typeface="Arial"/>
              </a:rPr>
              <a:t>any</a:t>
            </a:r>
            <a:r>
              <a:rPr sz="2000" spc="-15">
                <a:latin typeface="Arial"/>
                <a:cs typeface="Arial"/>
              </a:rPr>
              <a:t> </a:t>
            </a:r>
            <a:r>
              <a:rPr sz="2000">
                <a:latin typeface="Arial"/>
                <a:cs typeface="Arial"/>
              </a:rPr>
              <a:t>civil</a:t>
            </a:r>
            <a:r>
              <a:rPr sz="2000" spc="-25">
                <a:latin typeface="Arial"/>
                <a:cs typeface="Arial"/>
              </a:rPr>
              <a:t> </a:t>
            </a:r>
            <a:r>
              <a:rPr sz="2000">
                <a:latin typeface="Arial"/>
                <a:cs typeface="Arial"/>
              </a:rPr>
              <a:t>rights</a:t>
            </a:r>
            <a:r>
              <a:rPr sz="2000" spc="-15">
                <a:latin typeface="Arial"/>
                <a:cs typeface="Arial"/>
              </a:rPr>
              <a:t> </a:t>
            </a:r>
            <a:r>
              <a:rPr sz="2000">
                <a:latin typeface="Arial"/>
                <a:cs typeface="Arial"/>
              </a:rPr>
              <a:t>requirement</a:t>
            </a:r>
            <a:r>
              <a:rPr sz="2000" spc="-30">
                <a:latin typeface="Arial"/>
                <a:cs typeface="Arial"/>
              </a:rPr>
              <a:t> </a:t>
            </a:r>
            <a:r>
              <a:rPr sz="2000" spc="-25">
                <a:latin typeface="Arial"/>
                <a:cs typeface="Arial"/>
              </a:rPr>
              <a:t>is </a:t>
            </a:r>
            <a:r>
              <a:rPr sz="2000">
                <a:latin typeface="Arial"/>
                <a:cs typeface="Arial"/>
              </a:rPr>
              <a:t>not</a:t>
            </a:r>
            <a:r>
              <a:rPr sz="2000" spc="-20">
                <a:latin typeface="Arial"/>
                <a:cs typeface="Arial"/>
              </a:rPr>
              <a:t> </a:t>
            </a:r>
            <a:r>
              <a:rPr sz="2000">
                <a:latin typeface="Arial"/>
                <a:cs typeface="Arial"/>
              </a:rPr>
              <a:t>being</a:t>
            </a:r>
            <a:r>
              <a:rPr sz="2000" spc="-15">
                <a:latin typeface="Arial"/>
                <a:cs typeface="Arial"/>
              </a:rPr>
              <a:t> </a:t>
            </a:r>
            <a:r>
              <a:rPr sz="2000">
                <a:latin typeface="Arial"/>
                <a:cs typeface="Arial"/>
              </a:rPr>
              <a:t>adhered</a:t>
            </a:r>
            <a:r>
              <a:rPr sz="2000" spc="-15">
                <a:latin typeface="Arial"/>
                <a:cs typeface="Arial"/>
              </a:rPr>
              <a:t> </a:t>
            </a:r>
            <a:r>
              <a:rPr sz="2000">
                <a:latin typeface="Arial"/>
                <a:cs typeface="Arial"/>
              </a:rPr>
              <a:t>to</a:t>
            </a:r>
            <a:r>
              <a:rPr sz="2000" spc="-15">
                <a:latin typeface="Arial"/>
                <a:cs typeface="Arial"/>
              </a:rPr>
              <a:t> </a:t>
            </a:r>
            <a:r>
              <a:rPr sz="2000">
                <a:latin typeface="Arial"/>
                <a:cs typeface="Arial"/>
              </a:rPr>
              <a:t>by</a:t>
            </a:r>
            <a:r>
              <a:rPr sz="2000" spc="-10">
                <a:latin typeface="Arial"/>
                <a:cs typeface="Arial"/>
              </a:rPr>
              <a:t> </a:t>
            </a:r>
            <a:r>
              <a:rPr sz="2000" spc="-50">
                <a:latin typeface="Arial"/>
                <a:cs typeface="Arial"/>
              </a:rPr>
              <a:t>a </a:t>
            </a:r>
            <a:r>
              <a:rPr sz="2000">
                <a:latin typeface="Arial"/>
                <a:cs typeface="Arial"/>
              </a:rPr>
              <a:t>Subrecipient,</a:t>
            </a:r>
            <a:r>
              <a:rPr sz="2000" spc="-65">
                <a:latin typeface="Arial"/>
                <a:cs typeface="Arial"/>
              </a:rPr>
              <a:t> </a:t>
            </a:r>
            <a:r>
              <a:rPr sz="2000">
                <a:latin typeface="Arial"/>
                <a:cs typeface="Arial"/>
              </a:rPr>
              <a:t>Subdistributor</a:t>
            </a:r>
            <a:r>
              <a:rPr sz="2000" spc="-50">
                <a:latin typeface="Arial"/>
                <a:cs typeface="Arial"/>
              </a:rPr>
              <a:t> </a:t>
            </a:r>
            <a:r>
              <a:rPr sz="2000">
                <a:latin typeface="Arial"/>
                <a:cs typeface="Arial"/>
              </a:rPr>
              <a:t>or</a:t>
            </a:r>
            <a:r>
              <a:rPr sz="2000" spc="-50">
                <a:latin typeface="Arial"/>
                <a:cs typeface="Arial"/>
              </a:rPr>
              <a:t> a </a:t>
            </a:r>
            <a:r>
              <a:rPr sz="2000">
                <a:latin typeface="Arial"/>
                <a:cs typeface="Arial"/>
              </a:rPr>
              <a:t>Local</a:t>
            </a:r>
            <a:r>
              <a:rPr sz="2000" spc="-110">
                <a:latin typeface="Arial"/>
                <a:cs typeface="Arial"/>
              </a:rPr>
              <a:t> </a:t>
            </a:r>
            <a:r>
              <a:rPr sz="2000" spc="-10">
                <a:latin typeface="Arial"/>
                <a:cs typeface="Arial"/>
              </a:rPr>
              <a:t>Agency.</a:t>
            </a:r>
            <a:endParaRPr sz="2000">
              <a:latin typeface="Arial"/>
              <a:cs typeface="Arial"/>
            </a:endParaRPr>
          </a:p>
          <a:p>
            <a:pPr>
              <a:lnSpc>
                <a:spcPct val="100000"/>
              </a:lnSpc>
              <a:spcBef>
                <a:spcPts val="1880"/>
              </a:spcBef>
            </a:pPr>
            <a:endParaRPr sz="2000">
              <a:latin typeface="Arial"/>
              <a:cs typeface="Arial"/>
            </a:endParaRPr>
          </a:p>
          <a:p>
            <a:pPr marL="12700" marR="522605">
              <a:lnSpc>
                <a:spcPts val="2160"/>
              </a:lnSpc>
            </a:pPr>
            <a:r>
              <a:rPr sz="2000" spc="-40">
                <a:latin typeface="Arial"/>
                <a:cs typeface="Arial"/>
              </a:rPr>
              <a:t>You</a:t>
            </a:r>
            <a:r>
              <a:rPr sz="2000" spc="-50">
                <a:latin typeface="Arial"/>
                <a:cs typeface="Arial"/>
              </a:rPr>
              <a:t> </a:t>
            </a:r>
            <a:r>
              <a:rPr sz="2000">
                <a:latin typeface="Arial"/>
                <a:cs typeface="Arial"/>
              </a:rPr>
              <a:t>will</a:t>
            </a:r>
            <a:r>
              <a:rPr sz="2000" spc="-50">
                <a:latin typeface="Arial"/>
                <a:cs typeface="Arial"/>
              </a:rPr>
              <a:t> </a:t>
            </a:r>
            <a:r>
              <a:rPr sz="2000">
                <a:latin typeface="Arial"/>
                <a:cs typeface="Arial"/>
              </a:rPr>
              <a:t>receive</a:t>
            </a:r>
            <a:r>
              <a:rPr sz="2000" spc="-45">
                <a:latin typeface="Arial"/>
                <a:cs typeface="Arial"/>
              </a:rPr>
              <a:t> </a:t>
            </a:r>
            <a:r>
              <a:rPr sz="2000">
                <a:latin typeface="Arial"/>
                <a:cs typeface="Arial"/>
              </a:rPr>
              <a:t>written</a:t>
            </a:r>
            <a:r>
              <a:rPr sz="2000" spc="-45">
                <a:latin typeface="Arial"/>
                <a:cs typeface="Arial"/>
              </a:rPr>
              <a:t> </a:t>
            </a:r>
            <a:r>
              <a:rPr sz="2000" spc="-10">
                <a:latin typeface="Arial"/>
                <a:cs typeface="Arial"/>
              </a:rPr>
              <a:t>notice indicating:</a:t>
            </a:r>
            <a:endParaRPr sz="2000">
              <a:latin typeface="Arial"/>
              <a:cs typeface="Arial"/>
            </a:endParaRPr>
          </a:p>
          <a:p>
            <a:pPr marL="355600" indent="-342900">
              <a:lnSpc>
                <a:spcPct val="100000"/>
              </a:lnSpc>
              <a:spcBef>
                <a:spcPts val="735"/>
              </a:spcBef>
              <a:buChar char="•"/>
              <a:tabLst>
                <a:tab pos="355600" algn="l"/>
              </a:tabLst>
            </a:pPr>
            <a:r>
              <a:rPr sz="2000">
                <a:latin typeface="Arial"/>
                <a:cs typeface="Arial"/>
              </a:rPr>
              <a:t>Areas</a:t>
            </a:r>
            <a:r>
              <a:rPr sz="2000" spc="-5">
                <a:latin typeface="Arial"/>
                <a:cs typeface="Arial"/>
              </a:rPr>
              <a:t> </a:t>
            </a:r>
            <a:r>
              <a:rPr sz="2000">
                <a:latin typeface="Arial"/>
                <a:cs typeface="Arial"/>
              </a:rPr>
              <a:t>of</a:t>
            </a:r>
            <a:r>
              <a:rPr sz="2000" spc="-10">
                <a:latin typeface="Arial"/>
                <a:cs typeface="Arial"/>
              </a:rPr>
              <a:t> noncompliance.</a:t>
            </a:r>
            <a:endParaRPr sz="2000">
              <a:latin typeface="Arial"/>
              <a:cs typeface="Arial"/>
            </a:endParaRPr>
          </a:p>
          <a:p>
            <a:pPr marL="355600" marR="226695" indent="-343535">
              <a:lnSpc>
                <a:spcPts val="2160"/>
              </a:lnSpc>
              <a:spcBef>
                <a:spcPts val="1035"/>
              </a:spcBef>
              <a:buChar char="•"/>
              <a:tabLst>
                <a:tab pos="355600" algn="l"/>
              </a:tabLst>
            </a:pPr>
            <a:r>
              <a:rPr sz="2000">
                <a:latin typeface="Arial"/>
                <a:cs typeface="Arial"/>
              </a:rPr>
              <a:t>Action</a:t>
            </a:r>
            <a:r>
              <a:rPr sz="2000" spc="-15">
                <a:latin typeface="Arial"/>
                <a:cs typeface="Arial"/>
              </a:rPr>
              <a:t> </a:t>
            </a:r>
            <a:r>
              <a:rPr sz="2000">
                <a:latin typeface="Arial"/>
                <a:cs typeface="Arial"/>
              </a:rPr>
              <a:t>required</a:t>
            </a:r>
            <a:r>
              <a:rPr sz="2000" spc="-15">
                <a:latin typeface="Arial"/>
                <a:cs typeface="Arial"/>
              </a:rPr>
              <a:t> </a:t>
            </a:r>
            <a:r>
              <a:rPr sz="2000">
                <a:latin typeface="Arial"/>
                <a:cs typeface="Arial"/>
              </a:rPr>
              <a:t>to</a:t>
            </a:r>
            <a:r>
              <a:rPr sz="2000" spc="-15">
                <a:latin typeface="Arial"/>
                <a:cs typeface="Arial"/>
              </a:rPr>
              <a:t> </a:t>
            </a:r>
            <a:r>
              <a:rPr sz="2000">
                <a:latin typeface="Arial"/>
                <a:cs typeface="Arial"/>
              </a:rPr>
              <a:t>correct</a:t>
            </a:r>
            <a:r>
              <a:rPr sz="2000" spc="-20">
                <a:latin typeface="Arial"/>
                <a:cs typeface="Arial"/>
              </a:rPr>
              <a:t> </a:t>
            </a:r>
            <a:r>
              <a:rPr sz="2000" spc="-25">
                <a:latin typeface="Arial"/>
                <a:cs typeface="Arial"/>
              </a:rPr>
              <a:t>the </a:t>
            </a:r>
            <a:r>
              <a:rPr sz="2000" spc="-10">
                <a:latin typeface="Arial"/>
                <a:cs typeface="Arial"/>
              </a:rPr>
              <a:t>situation.</a:t>
            </a:r>
            <a:endParaRPr sz="2000">
              <a:latin typeface="Arial"/>
              <a:cs typeface="Arial"/>
            </a:endParaRPr>
          </a:p>
        </p:txBody>
      </p:sp>
      <p:sp>
        <p:nvSpPr>
          <p:cNvPr id="7" name="object 7"/>
          <p:cNvSpPr txBox="1">
            <a:spLocks noGrp="1"/>
          </p:cNvSpPr>
          <p:nvPr>
            <p:ph type="title"/>
          </p:nvPr>
        </p:nvSpPr>
        <p:spPr>
          <a:xfrm>
            <a:off x="7173620" y="895947"/>
            <a:ext cx="3198495" cy="836930"/>
          </a:xfrm>
          <a:prstGeom prst="rect">
            <a:avLst/>
          </a:prstGeom>
        </p:spPr>
        <p:txBody>
          <a:bodyPr vert="horz" wrap="square" lIns="0" tIns="61594" rIns="0" bIns="0" rtlCol="0">
            <a:spAutoFit/>
          </a:bodyPr>
          <a:lstStyle/>
          <a:p>
            <a:pPr marL="12700" marR="5080">
              <a:lnSpc>
                <a:spcPts val="3020"/>
              </a:lnSpc>
              <a:spcBef>
                <a:spcPts val="484"/>
              </a:spcBef>
            </a:pPr>
            <a:r>
              <a:rPr sz="2800"/>
              <a:t>RESOLUTION</a:t>
            </a:r>
            <a:r>
              <a:rPr sz="2800" spc="-190"/>
              <a:t> </a:t>
            </a:r>
            <a:r>
              <a:rPr sz="2800" spc="-25"/>
              <a:t>OF </a:t>
            </a:r>
            <a:r>
              <a:rPr sz="2800" spc="-10"/>
              <a:t>NONCOMPLIANCE</a:t>
            </a: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pic>
          <p:nvPicPr>
            <p:cNvPr id="5" name="object 5"/>
            <p:cNvPicPr/>
            <p:nvPr/>
          </p:nvPicPr>
          <p:blipFill>
            <a:blip r:embed="rId3" cstate="print"/>
            <a:stretch>
              <a:fillRect/>
            </a:stretch>
          </p:blipFill>
          <p:spPr>
            <a:xfrm>
              <a:off x="5328716" y="12"/>
              <a:ext cx="6863041" cy="6599872"/>
            </a:xfrm>
            <a:prstGeom prst="rect">
              <a:avLst/>
            </a:prstGeom>
          </p:spPr>
        </p:pic>
        <p:sp>
          <p:nvSpPr>
            <p:cNvPr id="6" name="object 6"/>
            <p:cNvSpPr/>
            <p:nvPr/>
          </p:nvSpPr>
          <p:spPr>
            <a:xfrm>
              <a:off x="5333758" y="0"/>
              <a:ext cx="6858000" cy="6600825"/>
            </a:xfrm>
            <a:custGeom>
              <a:avLst/>
              <a:gdLst/>
              <a:ahLst/>
              <a:cxnLst/>
              <a:rect l="l" t="t" r="r" b="b"/>
              <a:pathLst>
                <a:path w="6858000" h="6600825">
                  <a:moveTo>
                    <a:pt x="6857644" y="0"/>
                  </a:moveTo>
                  <a:lnTo>
                    <a:pt x="0" y="0"/>
                  </a:lnTo>
                  <a:lnTo>
                    <a:pt x="0" y="6600240"/>
                  </a:lnTo>
                  <a:lnTo>
                    <a:pt x="3429000" y="6600240"/>
                  </a:lnTo>
                  <a:lnTo>
                    <a:pt x="6857644" y="6600240"/>
                  </a:lnTo>
                  <a:lnTo>
                    <a:pt x="6857644" y="0"/>
                  </a:lnTo>
                  <a:close/>
                </a:path>
              </a:pathLst>
            </a:custGeom>
            <a:solidFill>
              <a:srgbClr val="B4C439">
                <a:alpha val="66999"/>
              </a:srgbClr>
            </a:solidFill>
          </p:spPr>
          <p:txBody>
            <a:bodyPr wrap="square" lIns="0" tIns="0" rIns="0" bIns="0" rtlCol="0"/>
            <a:lstStyle/>
            <a:p>
              <a:endParaRPr/>
            </a:p>
          </p:txBody>
        </p:sp>
        <p:pic>
          <p:nvPicPr>
            <p:cNvPr id="7" name="object 7"/>
            <p:cNvPicPr/>
            <p:nvPr/>
          </p:nvPicPr>
          <p:blipFill>
            <a:blip r:embed="rId4" cstate="print"/>
            <a:stretch>
              <a:fillRect/>
            </a:stretch>
          </p:blipFill>
          <p:spPr>
            <a:xfrm>
              <a:off x="10811878" y="5639231"/>
              <a:ext cx="1099438" cy="1099248"/>
            </a:xfrm>
            <a:prstGeom prst="rect">
              <a:avLst/>
            </a:prstGeom>
          </p:spPr>
        </p:pic>
      </p:grpSp>
      <p:sp>
        <p:nvSpPr>
          <p:cNvPr id="8" name="object 8"/>
          <p:cNvSpPr txBox="1">
            <a:spLocks noGrp="1"/>
          </p:cNvSpPr>
          <p:nvPr>
            <p:ph type="title"/>
          </p:nvPr>
        </p:nvSpPr>
        <p:spPr>
          <a:xfrm>
            <a:off x="682104" y="1240104"/>
            <a:ext cx="3841750" cy="467359"/>
          </a:xfrm>
          <a:prstGeom prst="rect">
            <a:avLst/>
          </a:prstGeom>
        </p:spPr>
        <p:txBody>
          <a:bodyPr vert="horz" wrap="square" lIns="0" tIns="12700" rIns="0" bIns="0" rtlCol="0">
            <a:spAutoFit/>
          </a:bodyPr>
          <a:lstStyle/>
          <a:p>
            <a:pPr marL="12700">
              <a:lnSpc>
                <a:spcPct val="100000"/>
              </a:lnSpc>
              <a:spcBef>
                <a:spcPts val="100"/>
              </a:spcBef>
            </a:pPr>
            <a:r>
              <a:rPr sz="2900"/>
              <a:t>CUSTOMER</a:t>
            </a:r>
            <a:r>
              <a:rPr sz="2900" spc="-170"/>
              <a:t> </a:t>
            </a:r>
            <a:r>
              <a:rPr sz="2900" spc="-10"/>
              <a:t>SERVICE</a:t>
            </a:r>
            <a:endParaRPr sz="2900"/>
          </a:p>
        </p:txBody>
      </p:sp>
      <p:sp>
        <p:nvSpPr>
          <p:cNvPr id="9" name="object 9"/>
          <p:cNvSpPr txBox="1"/>
          <p:nvPr/>
        </p:nvSpPr>
        <p:spPr>
          <a:xfrm>
            <a:off x="605777" y="2234425"/>
            <a:ext cx="127635" cy="374650"/>
          </a:xfrm>
          <a:prstGeom prst="rect">
            <a:avLst/>
          </a:prstGeom>
        </p:spPr>
        <p:txBody>
          <a:bodyPr vert="horz" wrap="square" lIns="0" tIns="11430" rIns="0" bIns="0" rtlCol="0">
            <a:spAutoFit/>
          </a:bodyPr>
          <a:lstStyle/>
          <a:p>
            <a:pPr marL="12700">
              <a:lnSpc>
                <a:spcPct val="100000"/>
              </a:lnSpc>
              <a:spcBef>
                <a:spcPts val="90"/>
              </a:spcBef>
            </a:pPr>
            <a:r>
              <a:rPr sz="2300" spc="-50">
                <a:latin typeface="Arial"/>
                <a:cs typeface="Arial"/>
              </a:rPr>
              <a:t>•</a:t>
            </a:r>
            <a:endParaRPr sz="2300">
              <a:latin typeface="Arial"/>
              <a:cs typeface="Arial"/>
            </a:endParaRPr>
          </a:p>
        </p:txBody>
      </p:sp>
      <p:sp>
        <p:nvSpPr>
          <p:cNvPr id="10" name="object 10"/>
          <p:cNvSpPr txBox="1"/>
          <p:nvPr/>
        </p:nvSpPr>
        <p:spPr>
          <a:xfrm>
            <a:off x="948855" y="2245220"/>
            <a:ext cx="2736850" cy="691515"/>
          </a:xfrm>
          <a:prstGeom prst="rect">
            <a:avLst/>
          </a:prstGeom>
        </p:spPr>
        <p:txBody>
          <a:bodyPr vert="horz" wrap="square" lIns="0" tIns="52704" rIns="0" bIns="0" rtlCol="0">
            <a:spAutoFit/>
          </a:bodyPr>
          <a:lstStyle/>
          <a:p>
            <a:pPr marL="12700" marR="5080">
              <a:lnSpc>
                <a:spcPts val="2480"/>
              </a:lnSpc>
              <a:spcBef>
                <a:spcPts val="414"/>
              </a:spcBef>
            </a:pPr>
            <a:r>
              <a:rPr sz="2300">
                <a:latin typeface="Arial"/>
                <a:cs typeface="Arial"/>
              </a:rPr>
              <a:t>Equal</a:t>
            </a:r>
            <a:r>
              <a:rPr sz="2300" spc="-30">
                <a:latin typeface="Arial"/>
                <a:cs typeface="Arial"/>
              </a:rPr>
              <a:t> </a:t>
            </a:r>
            <a:r>
              <a:rPr sz="2300">
                <a:latin typeface="Arial"/>
                <a:cs typeface="Arial"/>
              </a:rPr>
              <a:t>treatment</a:t>
            </a:r>
            <a:r>
              <a:rPr sz="2300" spc="-30">
                <a:latin typeface="Arial"/>
                <a:cs typeface="Arial"/>
              </a:rPr>
              <a:t> </a:t>
            </a:r>
            <a:r>
              <a:rPr sz="2300" spc="-25">
                <a:latin typeface="Arial"/>
                <a:cs typeface="Arial"/>
              </a:rPr>
              <a:t>and </a:t>
            </a:r>
            <a:r>
              <a:rPr sz="2300">
                <a:latin typeface="Arial"/>
                <a:cs typeface="Arial"/>
              </a:rPr>
              <a:t>service</a:t>
            </a:r>
            <a:r>
              <a:rPr sz="2300" spc="-20">
                <a:latin typeface="Arial"/>
                <a:cs typeface="Arial"/>
              </a:rPr>
              <a:t> </a:t>
            </a:r>
            <a:r>
              <a:rPr sz="2300">
                <a:latin typeface="Arial"/>
                <a:cs typeface="Arial"/>
              </a:rPr>
              <a:t>for</a:t>
            </a:r>
            <a:r>
              <a:rPr sz="2300" spc="-15">
                <a:latin typeface="Arial"/>
                <a:cs typeface="Arial"/>
              </a:rPr>
              <a:t> </a:t>
            </a:r>
            <a:r>
              <a:rPr sz="2300">
                <a:latin typeface="Arial"/>
                <a:cs typeface="Arial"/>
              </a:rPr>
              <a:t>all</a:t>
            </a:r>
            <a:r>
              <a:rPr sz="2300" spc="-15">
                <a:latin typeface="Arial"/>
                <a:cs typeface="Arial"/>
              </a:rPr>
              <a:t> </a:t>
            </a:r>
            <a:r>
              <a:rPr sz="2300" spc="-10">
                <a:latin typeface="Arial"/>
                <a:cs typeface="Arial"/>
              </a:rPr>
              <a:t>clients.</a:t>
            </a:r>
            <a:endParaRPr sz="2300">
              <a:latin typeface="Arial"/>
              <a:cs typeface="Arial"/>
            </a:endParaRPr>
          </a:p>
        </p:txBody>
      </p:sp>
      <p:sp>
        <p:nvSpPr>
          <p:cNvPr id="11" name="object 11"/>
          <p:cNvSpPr txBox="1"/>
          <p:nvPr/>
        </p:nvSpPr>
        <p:spPr>
          <a:xfrm>
            <a:off x="603973" y="3210750"/>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p:txBody>
      </p:sp>
      <p:sp>
        <p:nvSpPr>
          <p:cNvPr id="12" name="object 12"/>
          <p:cNvSpPr txBox="1"/>
          <p:nvPr/>
        </p:nvSpPr>
        <p:spPr>
          <a:xfrm>
            <a:off x="947064" y="3227666"/>
            <a:ext cx="2345690" cy="757555"/>
          </a:xfrm>
          <a:prstGeom prst="rect">
            <a:avLst/>
          </a:prstGeom>
        </p:spPr>
        <p:txBody>
          <a:bodyPr vert="horz" wrap="square" lIns="0" tIns="12700" rIns="0" bIns="0" rtlCol="0">
            <a:spAutoFit/>
          </a:bodyPr>
          <a:lstStyle/>
          <a:p>
            <a:pPr marL="12700" marR="5080">
              <a:lnSpc>
                <a:spcPct val="100000"/>
              </a:lnSpc>
              <a:spcBef>
                <a:spcPts val="100"/>
              </a:spcBef>
            </a:pPr>
            <a:r>
              <a:rPr sz="2400">
                <a:latin typeface="Arial"/>
                <a:cs typeface="Arial"/>
              </a:rPr>
              <a:t>Make</a:t>
            </a:r>
            <a:r>
              <a:rPr sz="2400" spc="-90">
                <a:latin typeface="Arial"/>
                <a:cs typeface="Arial"/>
              </a:rPr>
              <a:t> </a:t>
            </a:r>
            <a:r>
              <a:rPr sz="2400">
                <a:latin typeface="Arial"/>
                <a:cs typeface="Arial"/>
              </a:rPr>
              <a:t>people</a:t>
            </a:r>
            <a:r>
              <a:rPr sz="2400" spc="-85">
                <a:latin typeface="Arial"/>
                <a:cs typeface="Arial"/>
              </a:rPr>
              <a:t> </a:t>
            </a:r>
            <a:r>
              <a:rPr sz="2400" spc="-20">
                <a:latin typeface="Arial"/>
                <a:cs typeface="Arial"/>
              </a:rPr>
              <a:t>feel </a:t>
            </a:r>
            <a:r>
              <a:rPr sz="2400" spc="-10">
                <a:latin typeface="Arial"/>
                <a:cs typeface="Arial"/>
              </a:rPr>
              <a:t>welcomed.</a:t>
            </a:r>
            <a:endParaRPr sz="2400">
              <a:latin typeface="Arial"/>
              <a:cs typeface="Arial"/>
            </a:endParaRPr>
          </a:p>
        </p:txBody>
      </p:sp>
      <p:sp>
        <p:nvSpPr>
          <p:cNvPr id="13" name="object 13"/>
          <p:cNvSpPr txBox="1"/>
          <p:nvPr/>
        </p:nvSpPr>
        <p:spPr>
          <a:xfrm>
            <a:off x="528015" y="4296511"/>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p:txBody>
      </p:sp>
      <p:sp>
        <p:nvSpPr>
          <p:cNvPr id="14" name="object 14"/>
          <p:cNvSpPr txBox="1"/>
          <p:nvPr/>
        </p:nvSpPr>
        <p:spPr>
          <a:xfrm>
            <a:off x="871105" y="4313428"/>
            <a:ext cx="1989455" cy="391795"/>
          </a:xfrm>
          <a:prstGeom prst="rect">
            <a:avLst/>
          </a:prstGeom>
        </p:spPr>
        <p:txBody>
          <a:bodyPr vert="horz" wrap="square" lIns="0" tIns="12700" rIns="0" bIns="0" rtlCol="0">
            <a:spAutoFit/>
          </a:bodyPr>
          <a:lstStyle/>
          <a:p>
            <a:pPr marL="12700">
              <a:lnSpc>
                <a:spcPct val="100000"/>
              </a:lnSpc>
              <a:spcBef>
                <a:spcPts val="100"/>
              </a:spcBef>
            </a:pPr>
            <a:r>
              <a:rPr sz="2400" spc="-10">
                <a:latin typeface="Arial"/>
                <a:cs typeface="Arial"/>
              </a:rPr>
              <a:t>Communicate.</a:t>
            </a:r>
            <a:endParaRPr sz="2400">
              <a:latin typeface="Arial"/>
              <a:cs typeface="Arial"/>
            </a:endParaRPr>
          </a:p>
        </p:txBody>
      </p:sp>
      <p:sp>
        <p:nvSpPr>
          <p:cNvPr id="15" name="object 15"/>
          <p:cNvSpPr txBox="1"/>
          <p:nvPr/>
        </p:nvSpPr>
        <p:spPr>
          <a:xfrm>
            <a:off x="528015" y="4985905"/>
            <a:ext cx="132715" cy="3917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p:txBody>
      </p:sp>
      <p:sp>
        <p:nvSpPr>
          <p:cNvPr id="16" name="object 16"/>
          <p:cNvSpPr txBox="1"/>
          <p:nvPr/>
        </p:nvSpPr>
        <p:spPr>
          <a:xfrm>
            <a:off x="871105" y="5002822"/>
            <a:ext cx="2445385" cy="391795"/>
          </a:xfrm>
          <a:prstGeom prst="rect">
            <a:avLst/>
          </a:prstGeom>
        </p:spPr>
        <p:txBody>
          <a:bodyPr vert="horz" wrap="square" lIns="0" tIns="12700" rIns="0" bIns="0" rtlCol="0">
            <a:spAutoFit/>
          </a:bodyPr>
          <a:lstStyle/>
          <a:p>
            <a:pPr marL="12700">
              <a:lnSpc>
                <a:spcPct val="100000"/>
              </a:lnSpc>
              <a:spcBef>
                <a:spcPts val="100"/>
              </a:spcBef>
            </a:pPr>
            <a:r>
              <a:rPr sz="2400">
                <a:latin typeface="Arial"/>
                <a:cs typeface="Arial"/>
              </a:rPr>
              <a:t>No</a:t>
            </a:r>
            <a:r>
              <a:rPr sz="2400" spc="-80">
                <a:latin typeface="Arial"/>
                <a:cs typeface="Arial"/>
              </a:rPr>
              <a:t> </a:t>
            </a:r>
            <a:r>
              <a:rPr sz="2400">
                <a:latin typeface="Arial"/>
                <a:cs typeface="Arial"/>
              </a:rPr>
              <a:t>special</a:t>
            </a:r>
            <a:r>
              <a:rPr sz="2400" spc="-75">
                <a:latin typeface="Arial"/>
                <a:cs typeface="Arial"/>
              </a:rPr>
              <a:t> </a:t>
            </a:r>
            <a:r>
              <a:rPr sz="2400" spc="-10">
                <a:latin typeface="Arial"/>
                <a:cs typeface="Arial"/>
              </a:rPr>
              <a:t>favors.</a:t>
            </a:r>
            <a:endParaRPr sz="2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3"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xfrm>
            <a:off x="3140544" y="1295908"/>
            <a:ext cx="5436235" cy="513715"/>
          </a:xfrm>
          <a:prstGeom prst="rect">
            <a:avLst/>
          </a:prstGeom>
        </p:spPr>
        <p:txBody>
          <a:bodyPr vert="horz" wrap="square" lIns="0" tIns="12700" rIns="0" bIns="0" rtlCol="0">
            <a:spAutoFit/>
          </a:bodyPr>
          <a:lstStyle/>
          <a:p>
            <a:pPr marL="12700">
              <a:lnSpc>
                <a:spcPct val="100000"/>
              </a:lnSpc>
              <a:spcBef>
                <a:spcPts val="100"/>
              </a:spcBef>
            </a:pPr>
            <a:r>
              <a:rPr sz="3200" b="0">
                <a:solidFill>
                  <a:srgbClr val="005477"/>
                </a:solidFill>
                <a:latin typeface="Arial Black"/>
                <a:cs typeface="Arial Black"/>
              </a:rPr>
              <a:t>CONFLICT</a:t>
            </a:r>
            <a:r>
              <a:rPr sz="3200" b="0" spc="-105">
                <a:solidFill>
                  <a:srgbClr val="005477"/>
                </a:solidFill>
                <a:latin typeface="Arial Black"/>
                <a:cs typeface="Arial Black"/>
              </a:rPr>
              <a:t> </a:t>
            </a:r>
            <a:r>
              <a:rPr sz="3200" b="0" spc="-10">
                <a:solidFill>
                  <a:srgbClr val="005477"/>
                </a:solidFill>
                <a:latin typeface="Arial Black"/>
                <a:cs typeface="Arial Black"/>
              </a:rPr>
              <a:t>RESOLUTION</a:t>
            </a:r>
            <a:endParaRPr sz="3200">
              <a:latin typeface="Arial Black"/>
              <a:cs typeface="Arial Black"/>
            </a:endParaRPr>
          </a:p>
        </p:txBody>
      </p:sp>
      <p:sp>
        <p:nvSpPr>
          <p:cNvPr id="6" name="object 6"/>
          <p:cNvSpPr txBox="1"/>
          <p:nvPr/>
        </p:nvSpPr>
        <p:spPr>
          <a:xfrm>
            <a:off x="2047938" y="2400020"/>
            <a:ext cx="4989830" cy="330835"/>
          </a:xfrm>
          <a:prstGeom prst="rect">
            <a:avLst/>
          </a:prstGeom>
        </p:spPr>
        <p:txBody>
          <a:bodyPr vert="horz" wrap="square" lIns="0" tIns="12700" rIns="0" bIns="0" rtlCol="0">
            <a:spAutoFit/>
          </a:bodyPr>
          <a:lstStyle/>
          <a:p>
            <a:pPr marL="12700">
              <a:lnSpc>
                <a:spcPct val="100000"/>
              </a:lnSpc>
              <a:spcBef>
                <a:spcPts val="100"/>
              </a:spcBef>
            </a:pPr>
            <a:r>
              <a:rPr sz="2000">
                <a:latin typeface="Arial"/>
                <a:cs typeface="Arial"/>
              </a:rPr>
              <a:t>Treat</a:t>
            </a:r>
            <a:r>
              <a:rPr sz="2000" spc="-25">
                <a:latin typeface="Arial"/>
                <a:cs typeface="Arial"/>
              </a:rPr>
              <a:t> </a:t>
            </a:r>
            <a:r>
              <a:rPr sz="2000">
                <a:latin typeface="Arial"/>
                <a:cs typeface="Arial"/>
              </a:rPr>
              <a:t>others</a:t>
            </a:r>
            <a:r>
              <a:rPr sz="2000" spc="-15">
                <a:latin typeface="Arial"/>
                <a:cs typeface="Arial"/>
              </a:rPr>
              <a:t> </a:t>
            </a:r>
            <a:r>
              <a:rPr sz="2000">
                <a:latin typeface="Arial"/>
                <a:cs typeface="Arial"/>
              </a:rPr>
              <a:t>the</a:t>
            </a:r>
            <a:r>
              <a:rPr sz="2000" spc="-20">
                <a:latin typeface="Arial"/>
                <a:cs typeface="Arial"/>
              </a:rPr>
              <a:t> </a:t>
            </a:r>
            <a:r>
              <a:rPr sz="2000">
                <a:latin typeface="Arial"/>
                <a:cs typeface="Arial"/>
              </a:rPr>
              <a:t>way</a:t>
            </a:r>
            <a:r>
              <a:rPr sz="2000" spc="-15">
                <a:latin typeface="Arial"/>
                <a:cs typeface="Arial"/>
              </a:rPr>
              <a:t> </a:t>
            </a:r>
            <a:r>
              <a:rPr sz="2000">
                <a:latin typeface="Arial"/>
                <a:cs typeface="Arial"/>
              </a:rPr>
              <a:t>you</a:t>
            </a:r>
            <a:r>
              <a:rPr sz="2000" spc="-20">
                <a:latin typeface="Arial"/>
                <a:cs typeface="Arial"/>
              </a:rPr>
              <a:t> </a:t>
            </a:r>
            <a:r>
              <a:rPr sz="2000">
                <a:latin typeface="Arial"/>
                <a:cs typeface="Arial"/>
              </a:rPr>
              <a:t>want</a:t>
            </a:r>
            <a:r>
              <a:rPr sz="2000" spc="-25">
                <a:latin typeface="Arial"/>
                <a:cs typeface="Arial"/>
              </a:rPr>
              <a:t> </a:t>
            </a:r>
            <a:r>
              <a:rPr sz="2000">
                <a:latin typeface="Arial"/>
                <a:cs typeface="Arial"/>
              </a:rPr>
              <a:t>to</a:t>
            </a:r>
            <a:r>
              <a:rPr sz="2000" spc="-15">
                <a:latin typeface="Arial"/>
                <a:cs typeface="Arial"/>
              </a:rPr>
              <a:t> </a:t>
            </a:r>
            <a:r>
              <a:rPr sz="2000">
                <a:latin typeface="Arial"/>
                <a:cs typeface="Arial"/>
              </a:rPr>
              <a:t>be</a:t>
            </a:r>
            <a:r>
              <a:rPr sz="2000" spc="-20">
                <a:latin typeface="Arial"/>
                <a:cs typeface="Arial"/>
              </a:rPr>
              <a:t> </a:t>
            </a:r>
            <a:r>
              <a:rPr sz="2000" spc="-10">
                <a:latin typeface="Arial"/>
                <a:cs typeface="Arial"/>
              </a:rPr>
              <a:t>treated.</a:t>
            </a:r>
            <a:endParaRPr sz="2000">
              <a:latin typeface="Arial"/>
              <a:cs typeface="Arial"/>
            </a:endParaRPr>
          </a:p>
        </p:txBody>
      </p:sp>
      <p:sp>
        <p:nvSpPr>
          <p:cNvPr id="7" name="object 7"/>
          <p:cNvSpPr txBox="1"/>
          <p:nvPr/>
        </p:nvSpPr>
        <p:spPr>
          <a:xfrm>
            <a:off x="2047938" y="2919229"/>
            <a:ext cx="114935" cy="788035"/>
          </a:xfrm>
          <a:prstGeom prst="rect">
            <a:avLst/>
          </a:prstGeom>
        </p:spPr>
        <p:txBody>
          <a:bodyPr vert="horz" wrap="square" lIns="0" tIns="88900" rIns="0" bIns="0" rtlCol="0">
            <a:spAutoFit/>
          </a:bodyPr>
          <a:lstStyle/>
          <a:p>
            <a:pPr marL="12700">
              <a:lnSpc>
                <a:spcPct val="100000"/>
              </a:lnSpc>
              <a:spcBef>
                <a:spcPts val="700"/>
              </a:spcBef>
            </a:pPr>
            <a:r>
              <a:rPr sz="2000" spc="-50">
                <a:latin typeface="Arial"/>
                <a:cs typeface="Arial"/>
              </a:rPr>
              <a:t>•</a:t>
            </a:r>
            <a:endParaRPr sz="2000">
              <a:latin typeface="Arial"/>
              <a:cs typeface="Arial"/>
            </a:endParaRPr>
          </a:p>
          <a:p>
            <a:pPr marL="12700">
              <a:lnSpc>
                <a:spcPct val="100000"/>
              </a:lnSpc>
              <a:spcBef>
                <a:spcPts val="600"/>
              </a:spcBef>
            </a:pPr>
            <a:r>
              <a:rPr sz="2000" spc="-50">
                <a:latin typeface="Arial"/>
                <a:cs typeface="Arial"/>
              </a:rPr>
              <a:t>•</a:t>
            </a:r>
            <a:endParaRPr sz="2000">
              <a:latin typeface="Arial"/>
              <a:cs typeface="Arial"/>
            </a:endParaRPr>
          </a:p>
        </p:txBody>
      </p:sp>
      <p:sp>
        <p:nvSpPr>
          <p:cNvPr id="8" name="object 8"/>
          <p:cNvSpPr txBox="1"/>
          <p:nvPr/>
        </p:nvSpPr>
        <p:spPr>
          <a:xfrm>
            <a:off x="2505138" y="2933606"/>
            <a:ext cx="7446645" cy="788035"/>
          </a:xfrm>
          <a:prstGeom prst="rect">
            <a:avLst/>
          </a:prstGeom>
        </p:spPr>
        <p:txBody>
          <a:bodyPr vert="horz" wrap="square" lIns="0" tIns="12700" rIns="0" bIns="0" rtlCol="0">
            <a:spAutoFit/>
          </a:bodyPr>
          <a:lstStyle/>
          <a:p>
            <a:pPr marL="12700" marR="5080">
              <a:lnSpc>
                <a:spcPct val="125099"/>
              </a:lnSpc>
              <a:spcBef>
                <a:spcPts val="100"/>
              </a:spcBef>
            </a:pPr>
            <a:r>
              <a:rPr sz="2000">
                <a:latin typeface="Arial"/>
                <a:cs typeface="Arial"/>
              </a:rPr>
              <a:t>Post</a:t>
            </a:r>
            <a:r>
              <a:rPr sz="2000" spc="-30">
                <a:latin typeface="Arial"/>
                <a:cs typeface="Arial"/>
              </a:rPr>
              <a:t> </a:t>
            </a:r>
            <a:r>
              <a:rPr sz="2000">
                <a:latin typeface="Arial"/>
                <a:cs typeface="Arial"/>
              </a:rPr>
              <a:t>your</a:t>
            </a:r>
            <a:r>
              <a:rPr sz="2000" spc="-25">
                <a:latin typeface="Arial"/>
                <a:cs typeface="Arial"/>
              </a:rPr>
              <a:t> </a:t>
            </a:r>
            <a:r>
              <a:rPr sz="2000">
                <a:latin typeface="Arial"/>
                <a:cs typeface="Arial"/>
              </a:rPr>
              <a:t>agency’s</a:t>
            </a:r>
            <a:r>
              <a:rPr sz="2000" spc="-25">
                <a:latin typeface="Arial"/>
                <a:cs typeface="Arial"/>
              </a:rPr>
              <a:t> </a:t>
            </a:r>
            <a:r>
              <a:rPr sz="2000">
                <a:latin typeface="Arial"/>
                <a:cs typeface="Arial"/>
              </a:rPr>
              <a:t>policy</a:t>
            </a:r>
            <a:r>
              <a:rPr sz="2000" spc="-20">
                <a:latin typeface="Arial"/>
                <a:cs typeface="Arial"/>
              </a:rPr>
              <a:t> </a:t>
            </a:r>
            <a:r>
              <a:rPr sz="2000">
                <a:latin typeface="Arial"/>
                <a:cs typeface="Arial"/>
              </a:rPr>
              <a:t>for</a:t>
            </a:r>
            <a:r>
              <a:rPr sz="2000" spc="-20">
                <a:latin typeface="Arial"/>
                <a:cs typeface="Arial"/>
              </a:rPr>
              <a:t> </a:t>
            </a:r>
            <a:r>
              <a:rPr sz="2000">
                <a:latin typeface="Arial"/>
                <a:cs typeface="Arial"/>
              </a:rPr>
              <a:t>unacceptable</a:t>
            </a:r>
            <a:r>
              <a:rPr sz="2000" spc="-25">
                <a:latin typeface="Arial"/>
                <a:cs typeface="Arial"/>
              </a:rPr>
              <a:t> </a:t>
            </a:r>
            <a:r>
              <a:rPr sz="2000">
                <a:latin typeface="Arial"/>
                <a:cs typeface="Arial"/>
              </a:rPr>
              <a:t>behavior</a:t>
            </a:r>
            <a:r>
              <a:rPr sz="2000" spc="-20">
                <a:latin typeface="Arial"/>
                <a:cs typeface="Arial"/>
              </a:rPr>
              <a:t> </a:t>
            </a:r>
            <a:r>
              <a:rPr sz="2000">
                <a:latin typeface="Arial"/>
                <a:cs typeface="Arial"/>
              </a:rPr>
              <a:t>and</a:t>
            </a:r>
            <a:r>
              <a:rPr sz="2000" spc="-25">
                <a:latin typeface="Arial"/>
                <a:cs typeface="Arial"/>
              </a:rPr>
              <a:t> </a:t>
            </a:r>
            <a:r>
              <a:rPr sz="2000" spc="-10">
                <a:latin typeface="Arial"/>
                <a:cs typeface="Arial"/>
              </a:rPr>
              <a:t>conflicts. </a:t>
            </a:r>
            <a:r>
              <a:rPr sz="2000">
                <a:latin typeface="Arial"/>
                <a:cs typeface="Arial"/>
              </a:rPr>
              <a:t>When</a:t>
            </a:r>
            <a:r>
              <a:rPr sz="2000" spc="-15">
                <a:latin typeface="Arial"/>
                <a:cs typeface="Arial"/>
              </a:rPr>
              <a:t> </a:t>
            </a:r>
            <a:r>
              <a:rPr sz="2000">
                <a:latin typeface="Arial"/>
                <a:cs typeface="Arial"/>
              </a:rPr>
              <a:t>conflict</a:t>
            </a:r>
            <a:r>
              <a:rPr sz="2000" spc="-20">
                <a:latin typeface="Arial"/>
                <a:cs typeface="Arial"/>
              </a:rPr>
              <a:t> </a:t>
            </a:r>
            <a:r>
              <a:rPr sz="2000" spc="-10">
                <a:latin typeface="Arial"/>
                <a:cs typeface="Arial"/>
              </a:rPr>
              <a:t>arises:</a:t>
            </a:r>
            <a:endParaRPr sz="2000">
              <a:latin typeface="Arial"/>
              <a:cs typeface="Arial"/>
            </a:endParaRPr>
          </a:p>
        </p:txBody>
      </p:sp>
      <p:sp>
        <p:nvSpPr>
          <p:cNvPr id="9" name="object 9"/>
          <p:cNvSpPr txBox="1"/>
          <p:nvPr/>
        </p:nvSpPr>
        <p:spPr>
          <a:xfrm>
            <a:off x="2505138" y="3661461"/>
            <a:ext cx="178435" cy="1855470"/>
          </a:xfrm>
          <a:prstGeom prst="rect">
            <a:avLst/>
          </a:prstGeom>
        </p:spPr>
        <p:txBody>
          <a:bodyPr vert="horz" wrap="square" lIns="0" tIns="12700" rIns="0" bIns="0" rtlCol="0">
            <a:spAutoFit/>
          </a:bodyPr>
          <a:lstStyle/>
          <a:p>
            <a:pPr marL="12700" marR="5080" algn="just">
              <a:lnSpc>
                <a:spcPct val="100000"/>
              </a:lnSpc>
              <a:spcBef>
                <a:spcPts val="100"/>
              </a:spcBef>
            </a:pPr>
            <a:r>
              <a:rPr sz="2000" spc="-50">
                <a:latin typeface="Courier New"/>
                <a:cs typeface="Courier New"/>
              </a:rPr>
              <a:t>o o o o o o</a:t>
            </a:r>
            <a:endParaRPr sz="2000">
              <a:latin typeface="Courier New"/>
              <a:cs typeface="Courier New"/>
            </a:endParaRPr>
          </a:p>
        </p:txBody>
      </p:sp>
      <p:sp>
        <p:nvSpPr>
          <p:cNvPr id="10" name="object 10"/>
          <p:cNvSpPr txBox="1"/>
          <p:nvPr/>
        </p:nvSpPr>
        <p:spPr>
          <a:xfrm>
            <a:off x="2848216" y="3696017"/>
            <a:ext cx="5818505" cy="1855470"/>
          </a:xfrm>
          <a:prstGeom prst="rect">
            <a:avLst/>
          </a:prstGeom>
        </p:spPr>
        <p:txBody>
          <a:bodyPr vert="horz" wrap="square" lIns="0" tIns="12700" rIns="0" bIns="0" rtlCol="0">
            <a:spAutoFit/>
          </a:bodyPr>
          <a:lstStyle/>
          <a:p>
            <a:pPr marL="12700" marR="4130040">
              <a:lnSpc>
                <a:spcPct val="100000"/>
              </a:lnSpc>
              <a:spcBef>
                <a:spcPts val="100"/>
              </a:spcBef>
            </a:pPr>
            <a:r>
              <a:rPr sz="2000">
                <a:latin typeface="Arial"/>
                <a:cs typeface="Arial"/>
              </a:rPr>
              <a:t>Stay</a:t>
            </a:r>
            <a:r>
              <a:rPr sz="2000" spc="-10">
                <a:latin typeface="Arial"/>
                <a:cs typeface="Arial"/>
              </a:rPr>
              <a:t> calm. </a:t>
            </a:r>
            <a:r>
              <a:rPr sz="2000">
                <a:latin typeface="Arial"/>
                <a:cs typeface="Arial"/>
              </a:rPr>
              <a:t>Don’t</a:t>
            </a:r>
            <a:r>
              <a:rPr sz="2000" spc="-30">
                <a:latin typeface="Arial"/>
                <a:cs typeface="Arial"/>
              </a:rPr>
              <a:t> </a:t>
            </a:r>
            <a:r>
              <a:rPr sz="2000" spc="-10">
                <a:latin typeface="Arial"/>
                <a:cs typeface="Arial"/>
              </a:rPr>
              <a:t>interrupt.</a:t>
            </a:r>
            <a:endParaRPr sz="2000">
              <a:latin typeface="Arial"/>
              <a:cs typeface="Arial"/>
            </a:endParaRPr>
          </a:p>
          <a:p>
            <a:pPr marL="12700" marR="5080">
              <a:lnSpc>
                <a:spcPct val="100000"/>
              </a:lnSpc>
            </a:pPr>
            <a:r>
              <a:rPr sz="2000">
                <a:latin typeface="Arial"/>
                <a:cs typeface="Arial"/>
              </a:rPr>
              <a:t>Listen,</a:t>
            </a:r>
            <a:r>
              <a:rPr sz="2000" spc="-20">
                <a:latin typeface="Arial"/>
                <a:cs typeface="Arial"/>
              </a:rPr>
              <a:t> </a:t>
            </a:r>
            <a:r>
              <a:rPr sz="2000">
                <a:latin typeface="Arial"/>
                <a:cs typeface="Arial"/>
              </a:rPr>
              <a:t>be</a:t>
            </a:r>
            <a:r>
              <a:rPr sz="2000" spc="-15">
                <a:latin typeface="Arial"/>
                <a:cs typeface="Arial"/>
              </a:rPr>
              <a:t> </a:t>
            </a:r>
            <a:r>
              <a:rPr sz="2000">
                <a:latin typeface="Arial"/>
                <a:cs typeface="Arial"/>
              </a:rPr>
              <a:t>understanding</a:t>
            </a:r>
            <a:r>
              <a:rPr sz="2000" spc="-15">
                <a:latin typeface="Arial"/>
                <a:cs typeface="Arial"/>
              </a:rPr>
              <a:t> </a:t>
            </a:r>
            <a:r>
              <a:rPr sz="2000">
                <a:latin typeface="Arial"/>
                <a:cs typeface="Arial"/>
              </a:rPr>
              <a:t>and</a:t>
            </a:r>
            <a:r>
              <a:rPr sz="2000" spc="-15">
                <a:latin typeface="Arial"/>
                <a:cs typeface="Arial"/>
              </a:rPr>
              <a:t> </a:t>
            </a:r>
            <a:r>
              <a:rPr sz="2000">
                <a:latin typeface="Arial"/>
                <a:cs typeface="Arial"/>
              </a:rPr>
              <a:t>do</a:t>
            </a:r>
            <a:r>
              <a:rPr sz="2000" spc="-15">
                <a:latin typeface="Arial"/>
                <a:cs typeface="Arial"/>
              </a:rPr>
              <a:t> </a:t>
            </a:r>
            <a:r>
              <a:rPr sz="2000">
                <a:latin typeface="Arial"/>
                <a:cs typeface="Arial"/>
              </a:rPr>
              <a:t>not</a:t>
            </a:r>
            <a:r>
              <a:rPr sz="2000" spc="-20">
                <a:latin typeface="Arial"/>
                <a:cs typeface="Arial"/>
              </a:rPr>
              <a:t> </a:t>
            </a:r>
            <a:r>
              <a:rPr sz="2000">
                <a:latin typeface="Arial"/>
                <a:cs typeface="Arial"/>
              </a:rPr>
              <a:t>be</a:t>
            </a:r>
            <a:r>
              <a:rPr sz="2000" spc="-15">
                <a:latin typeface="Arial"/>
                <a:cs typeface="Arial"/>
              </a:rPr>
              <a:t> </a:t>
            </a:r>
            <a:r>
              <a:rPr sz="2000" spc="-10">
                <a:latin typeface="Arial"/>
                <a:cs typeface="Arial"/>
              </a:rPr>
              <a:t>judgmental. </a:t>
            </a:r>
            <a:r>
              <a:rPr sz="2000">
                <a:latin typeface="Arial"/>
                <a:cs typeface="Arial"/>
              </a:rPr>
              <a:t>Identify</a:t>
            </a:r>
            <a:r>
              <a:rPr sz="2000" spc="-20">
                <a:latin typeface="Arial"/>
                <a:cs typeface="Arial"/>
              </a:rPr>
              <a:t> </a:t>
            </a:r>
            <a:r>
              <a:rPr sz="2000">
                <a:latin typeface="Arial"/>
                <a:cs typeface="Arial"/>
              </a:rPr>
              <a:t>the</a:t>
            </a:r>
            <a:r>
              <a:rPr sz="2000" spc="-25">
                <a:latin typeface="Arial"/>
                <a:cs typeface="Arial"/>
              </a:rPr>
              <a:t> </a:t>
            </a:r>
            <a:r>
              <a:rPr sz="2000">
                <a:latin typeface="Arial"/>
                <a:cs typeface="Arial"/>
              </a:rPr>
              <a:t>problem</a:t>
            </a:r>
            <a:r>
              <a:rPr sz="2000" spc="-25">
                <a:latin typeface="Arial"/>
                <a:cs typeface="Arial"/>
              </a:rPr>
              <a:t> </a:t>
            </a:r>
            <a:r>
              <a:rPr sz="2000">
                <a:latin typeface="Arial"/>
                <a:cs typeface="Arial"/>
              </a:rPr>
              <a:t>and</a:t>
            </a:r>
            <a:r>
              <a:rPr sz="2000" spc="-20">
                <a:latin typeface="Arial"/>
                <a:cs typeface="Arial"/>
              </a:rPr>
              <a:t> </a:t>
            </a:r>
            <a:r>
              <a:rPr sz="2000">
                <a:latin typeface="Arial"/>
                <a:cs typeface="Arial"/>
              </a:rPr>
              <a:t>possible</a:t>
            </a:r>
            <a:r>
              <a:rPr sz="2000" spc="-25">
                <a:latin typeface="Arial"/>
                <a:cs typeface="Arial"/>
              </a:rPr>
              <a:t> </a:t>
            </a:r>
            <a:r>
              <a:rPr sz="2000" spc="-10">
                <a:latin typeface="Arial"/>
                <a:cs typeface="Arial"/>
              </a:rPr>
              <a:t>solutions.</a:t>
            </a:r>
            <a:endParaRPr sz="2000">
              <a:latin typeface="Arial"/>
              <a:cs typeface="Arial"/>
            </a:endParaRPr>
          </a:p>
          <a:p>
            <a:pPr marL="12700">
              <a:lnSpc>
                <a:spcPct val="100000"/>
              </a:lnSpc>
              <a:spcBef>
                <a:spcPts val="5"/>
              </a:spcBef>
            </a:pPr>
            <a:r>
              <a:rPr sz="2000">
                <a:latin typeface="Arial"/>
                <a:cs typeface="Arial"/>
              </a:rPr>
              <a:t>Follow</a:t>
            </a:r>
            <a:r>
              <a:rPr sz="2000" spc="-25">
                <a:latin typeface="Arial"/>
                <a:cs typeface="Arial"/>
              </a:rPr>
              <a:t> </a:t>
            </a:r>
            <a:r>
              <a:rPr sz="2000">
                <a:latin typeface="Arial"/>
                <a:cs typeface="Arial"/>
              </a:rPr>
              <a:t>up</a:t>
            </a:r>
            <a:r>
              <a:rPr sz="2000" spc="-30">
                <a:latin typeface="Arial"/>
                <a:cs typeface="Arial"/>
              </a:rPr>
              <a:t> </a:t>
            </a:r>
            <a:r>
              <a:rPr sz="2000">
                <a:latin typeface="Arial"/>
                <a:cs typeface="Arial"/>
              </a:rPr>
              <a:t>with</a:t>
            </a:r>
            <a:r>
              <a:rPr sz="2000" spc="-30">
                <a:latin typeface="Arial"/>
                <a:cs typeface="Arial"/>
              </a:rPr>
              <a:t> </a:t>
            </a:r>
            <a:r>
              <a:rPr sz="2000">
                <a:latin typeface="Arial"/>
                <a:cs typeface="Arial"/>
              </a:rPr>
              <a:t>the</a:t>
            </a:r>
            <a:r>
              <a:rPr sz="2000" spc="-25">
                <a:latin typeface="Arial"/>
                <a:cs typeface="Arial"/>
              </a:rPr>
              <a:t> </a:t>
            </a:r>
            <a:r>
              <a:rPr sz="2000" spc="-10">
                <a:latin typeface="Arial"/>
                <a:cs typeface="Arial"/>
              </a:rPr>
              <a:t>client.</a:t>
            </a:r>
            <a:endParaRPr sz="2000">
              <a:latin typeface="Arial"/>
              <a:cs typeface="Arial"/>
            </a:endParaRPr>
          </a:p>
          <a:p>
            <a:pPr marL="12700">
              <a:lnSpc>
                <a:spcPct val="100000"/>
              </a:lnSpc>
            </a:pPr>
            <a:r>
              <a:rPr sz="2000">
                <a:latin typeface="Arial"/>
                <a:cs typeface="Arial"/>
              </a:rPr>
              <a:t>Get</a:t>
            </a:r>
            <a:r>
              <a:rPr sz="2000" spc="-20">
                <a:latin typeface="Arial"/>
                <a:cs typeface="Arial"/>
              </a:rPr>
              <a:t> </a:t>
            </a:r>
            <a:r>
              <a:rPr sz="2000">
                <a:latin typeface="Arial"/>
                <a:cs typeface="Arial"/>
              </a:rPr>
              <a:t>help</a:t>
            </a:r>
            <a:r>
              <a:rPr sz="2000" spc="-15">
                <a:latin typeface="Arial"/>
                <a:cs typeface="Arial"/>
              </a:rPr>
              <a:t> </a:t>
            </a:r>
            <a:r>
              <a:rPr sz="2000">
                <a:latin typeface="Arial"/>
                <a:cs typeface="Arial"/>
              </a:rPr>
              <a:t>if</a:t>
            </a:r>
            <a:r>
              <a:rPr sz="2000" spc="-15">
                <a:latin typeface="Arial"/>
                <a:cs typeface="Arial"/>
              </a:rPr>
              <a:t> </a:t>
            </a:r>
            <a:r>
              <a:rPr sz="2000">
                <a:latin typeface="Arial"/>
                <a:cs typeface="Arial"/>
              </a:rPr>
              <a:t>you</a:t>
            </a:r>
            <a:r>
              <a:rPr sz="2000" spc="-15">
                <a:latin typeface="Arial"/>
                <a:cs typeface="Arial"/>
              </a:rPr>
              <a:t> </a:t>
            </a:r>
            <a:r>
              <a:rPr sz="2000">
                <a:latin typeface="Arial"/>
                <a:cs typeface="Arial"/>
              </a:rPr>
              <a:t>feel</a:t>
            </a:r>
            <a:r>
              <a:rPr sz="2000" spc="-15">
                <a:latin typeface="Arial"/>
                <a:cs typeface="Arial"/>
              </a:rPr>
              <a:t> </a:t>
            </a:r>
            <a:r>
              <a:rPr sz="2000">
                <a:latin typeface="Arial"/>
                <a:cs typeface="Arial"/>
              </a:rPr>
              <a:t>threatened</a:t>
            </a:r>
            <a:r>
              <a:rPr sz="2000" spc="-15">
                <a:latin typeface="Arial"/>
                <a:cs typeface="Arial"/>
              </a:rPr>
              <a:t> </a:t>
            </a:r>
            <a:r>
              <a:rPr sz="2000">
                <a:latin typeface="Arial"/>
                <a:cs typeface="Arial"/>
              </a:rPr>
              <a:t>or</a:t>
            </a:r>
            <a:r>
              <a:rPr sz="2000" spc="-5">
                <a:latin typeface="Arial"/>
                <a:cs typeface="Arial"/>
              </a:rPr>
              <a:t> </a:t>
            </a:r>
            <a:r>
              <a:rPr sz="2000" spc="-10">
                <a:latin typeface="Arial"/>
                <a:cs typeface="Arial"/>
              </a:rPr>
              <a:t>uncomfortable.</a:t>
            </a:r>
            <a:endParaRPr sz="20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pic>
          <p:nvPicPr>
            <p:cNvPr id="5" name="object 5"/>
            <p:cNvPicPr/>
            <p:nvPr/>
          </p:nvPicPr>
          <p:blipFill>
            <a:blip r:embed="rId3" cstate="print"/>
            <a:stretch>
              <a:fillRect/>
            </a:stretch>
          </p:blipFill>
          <p:spPr>
            <a:xfrm>
              <a:off x="5328716" y="12"/>
              <a:ext cx="6863041" cy="6599872"/>
            </a:xfrm>
            <a:prstGeom prst="rect">
              <a:avLst/>
            </a:prstGeom>
          </p:spPr>
        </p:pic>
        <p:sp>
          <p:nvSpPr>
            <p:cNvPr id="6" name="object 6"/>
            <p:cNvSpPr/>
            <p:nvPr/>
          </p:nvSpPr>
          <p:spPr>
            <a:xfrm>
              <a:off x="5333758" y="0"/>
              <a:ext cx="6858000" cy="6600825"/>
            </a:xfrm>
            <a:custGeom>
              <a:avLst/>
              <a:gdLst/>
              <a:ahLst/>
              <a:cxnLst/>
              <a:rect l="l" t="t" r="r" b="b"/>
              <a:pathLst>
                <a:path w="6858000" h="6600825">
                  <a:moveTo>
                    <a:pt x="6857644" y="0"/>
                  </a:moveTo>
                  <a:lnTo>
                    <a:pt x="0" y="0"/>
                  </a:lnTo>
                  <a:lnTo>
                    <a:pt x="0" y="6600240"/>
                  </a:lnTo>
                  <a:lnTo>
                    <a:pt x="3429000" y="6600240"/>
                  </a:lnTo>
                  <a:lnTo>
                    <a:pt x="6857644" y="6600240"/>
                  </a:lnTo>
                  <a:lnTo>
                    <a:pt x="6857644" y="0"/>
                  </a:lnTo>
                  <a:close/>
                </a:path>
              </a:pathLst>
            </a:custGeom>
            <a:solidFill>
              <a:srgbClr val="B4C439">
                <a:alpha val="66999"/>
              </a:srgbClr>
            </a:solidFill>
          </p:spPr>
          <p:txBody>
            <a:bodyPr wrap="square" lIns="0" tIns="0" rIns="0" bIns="0" rtlCol="0"/>
            <a:lstStyle/>
            <a:p>
              <a:endParaRPr/>
            </a:p>
          </p:txBody>
        </p:sp>
        <p:pic>
          <p:nvPicPr>
            <p:cNvPr id="7" name="object 7"/>
            <p:cNvPicPr/>
            <p:nvPr/>
          </p:nvPicPr>
          <p:blipFill>
            <a:blip r:embed="rId4" cstate="print"/>
            <a:stretch>
              <a:fillRect/>
            </a:stretch>
          </p:blipFill>
          <p:spPr>
            <a:xfrm>
              <a:off x="10811878" y="5639231"/>
              <a:ext cx="1099438" cy="1099248"/>
            </a:xfrm>
            <a:prstGeom prst="rect">
              <a:avLst/>
            </a:prstGeom>
          </p:spPr>
        </p:pic>
      </p:grpSp>
      <p:sp>
        <p:nvSpPr>
          <p:cNvPr id="8" name="object 8"/>
          <p:cNvSpPr txBox="1">
            <a:spLocks noGrp="1"/>
          </p:cNvSpPr>
          <p:nvPr>
            <p:ph type="title"/>
          </p:nvPr>
        </p:nvSpPr>
        <p:spPr>
          <a:xfrm>
            <a:off x="313816" y="1250175"/>
            <a:ext cx="4644390" cy="330835"/>
          </a:xfrm>
          <a:prstGeom prst="rect">
            <a:avLst/>
          </a:prstGeom>
        </p:spPr>
        <p:txBody>
          <a:bodyPr vert="horz" wrap="square" lIns="0" tIns="12700" rIns="0" bIns="0" rtlCol="0">
            <a:spAutoFit/>
          </a:bodyPr>
          <a:lstStyle/>
          <a:p>
            <a:pPr marL="12700">
              <a:lnSpc>
                <a:spcPct val="100000"/>
              </a:lnSpc>
              <a:spcBef>
                <a:spcPts val="100"/>
              </a:spcBef>
            </a:pPr>
            <a:r>
              <a:rPr sz="2000" b="0">
                <a:solidFill>
                  <a:srgbClr val="005477"/>
                </a:solidFill>
                <a:latin typeface="Arial Black"/>
                <a:cs typeface="Arial Black"/>
              </a:rPr>
              <a:t>Beneficiary</a:t>
            </a:r>
            <a:r>
              <a:rPr sz="2000" b="0" spc="-5">
                <a:solidFill>
                  <a:srgbClr val="005477"/>
                </a:solidFill>
                <a:latin typeface="Arial Black"/>
                <a:cs typeface="Arial Black"/>
              </a:rPr>
              <a:t> </a:t>
            </a:r>
            <a:r>
              <a:rPr sz="2000" b="0">
                <a:solidFill>
                  <a:srgbClr val="005477"/>
                </a:solidFill>
                <a:latin typeface="Arial Black"/>
                <a:cs typeface="Arial Black"/>
              </a:rPr>
              <a:t>Notice</a:t>
            </a:r>
            <a:r>
              <a:rPr sz="2000" b="0" spc="-5">
                <a:solidFill>
                  <a:srgbClr val="005477"/>
                </a:solidFill>
                <a:latin typeface="Arial Black"/>
                <a:cs typeface="Arial Black"/>
              </a:rPr>
              <a:t> </a:t>
            </a:r>
            <a:r>
              <a:rPr sz="2000" b="0" spc="-10">
                <a:solidFill>
                  <a:srgbClr val="005477"/>
                </a:solidFill>
                <a:latin typeface="Arial Black"/>
                <a:cs typeface="Arial Black"/>
              </a:rPr>
              <a:t>Requirements</a:t>
            </a:r>
            <a:endParaRPr sz="2000">
              <a:latin typeface="Arial Black"/>
              <a:cs typeface="Arial Black"/>
            </a:endParaRPr>
          </a:p>
        </p:txBody>
      </p:sp>
      <p:sp>
        <p:nvSpPr>
          <p:cNvPr id="9" name="object 9"/>
          <p:cNvSpPr txBox="1"/>
          <p:nvPr/>
        </p:nvSpPr>
        <p:spPr>
          <a:xfrm>
            <a:off x="680300" y="1602613"/>
            <a:ext cx="3866515" cy="4525010"/>
          </a:xfrm>
          <a:prstGeom prst="rect">
            <a:avLst/>
          </a:prstGeom>
        </p:spPr>
        <p:txBody>
          <a:bodyPr vert="horz" wrap="square" lIns="0" tIns="46990" rIns="0" bIns="0" rtlCol="0">
            <a:spAutoFit/>
          </a:bodyPr>
          <a:lstStyle/>
          <a:p>
            <a:pPr marL="47625" marR="5080" indent="205740">
              <a:lnSpc>
                <a:spcPts val="2160"/>
              </a:lnSpc>
              <a:spcBef>
                <a:spcPts val="370"/>
              </a:spcBef>
            </a:pPr>
            <a:r>
              <a:rPr sz="2000">
                <a:latin typeface="Arial"/>
                <a:cs typeface="Arial"/>
              </a:rPr>
              <a:t>Partnerships</a:t>
            </a:r>
            <a:r>
              <a:rPr sz="2000" spc="-25">
                <a:latin typeface="Arial"/>
                <a:cs typeface="Arial"/>
              </a:rPr>
              <a:t> </a:t>
            </a:r>
            <a:r>
              <a:rPr sz="2000">
                <a:latin typeface="Arial"/>
                <a:cs typeface="Arial"/>
              </a:rPr>
              <a:t>with</a:t>
            </a:r>
            <a:r>
              <a:rPr sz="2000" spc="-25">
                <a:latin typeface="Arial"/>
                <a:cs typeface="Arial"/>
              </a:rPr>
              <a:t> </a:t>
            </a:r>
            <a:r>
              <a:rPr sz="2000" spc="-10">
                <a:latin typeface="Arial"/>
                <a:cs typeface="Arial"/>
              </a:rPr>
              <a:t>Faith-Based </a:t>
            </a:r>
            <a:r>
              <a:rPr sz="2000">
                <a:latin typeface="Arial"/>
                <a:cs typeface="Arial"/>
              </a:rPr>
              <a:t>and</a:t>
            </a:r>
            <a:r>
              <a:rPr sz="2000" spc="-25">
                <a:latin typeface="Arial"/>
                <a:cs typeface="Arial"/>
              </a:rPr>
              <a:t> </a:t>
            </a:r>
            <a:r>
              <a:rPr sz="2000">
                <a:latin typeface="Arial"/>
                <a:cs typeface="Arial"/>
              </a:rPr>
              <a:t>Neighborhood</a:t>
            </a:r>
            <a:r>
              <a:rPr sz="2000" spc="-20">
                <a:latin typeface="Arial"/>
                <a:cs typeface="Arial"/>
              </a:rPr>
              <a:t> </a:t>
            </a:r>
            <a:r>
              <a:rPr sz="2000" spc="-10">
                <a:latin typeface="Arial"/>
                <a:cs typeface="Arial"/>
              </a:rPr>
              <a:t>Organizations:</a:t>
            </a:r>
            <a:endParaRPr sz="2000">
              <a:latin typeface="Arial"/>
              <a:cs typeface="Arial"/>
            </a:endParaRPr>
          </a:p>
          <a:p>
            <a:pPr marL="12700" marR="16510" indent="285750">
              <a:lnSpc>
                <a:spcPct val="100000"/>
              </a:lnSpc>
              <a:spcBef>
                <a:spcPts val="2035"/>
              </a:spcBef>
              <a:buFont typeface="Arial"/>
              <a:buChar char="•"/>
              <a:tabLst>
                <a:tab pos="298450" algn="l"/>
              </a:tabLst>
            </a:pPr>
            <a:r>
              <a:rPr sz="2400">
                <a:latin typeface="Calibri"/>
                <a:cs typeface="Calibri"/>
              </a:rPr>
              <a:t>Per</a:t>
            </a:r>
            <a:r>
              <a:rPr sz="2400" spc="-45">
                <a:latin typeface="Calibri"/>
                <a:cs typeface="Calibri"/>
              </a:rPr>
              <a:t> </a:t>
            </a:r>
            <a:r>
              <a:rPr sz="2400">
                <a:latin typeface="Calibri"/>
                <a:cs typeface="Calibri"/>
              </a:rPr>
              <a:t>7</a:t>
            </a:r>
            <a:r>
              <a:rPr sz="2400" spc="-50">
                <a:latin typeface="Calibri"/>
                <a:cs typeface="Calibri"/>
              </a:rPr>
              <a:t> </a:t>
            </a:r>
            <a:r>
              <a:rPr sz="2400">
                <a:latin typeface="Calibri"/>
                <a:cs typeface="Calibri"/>
              </a:rPr>
              <a:t>CFR</a:t>
            </a:r>
            <a:r>
              <a:rPr sz="2400" spc="-40">
                <a:latin typeface="Calibri"/>
                <a:cs typeface="Calibri"/>
              </a:rPr>
              <a:t> </a:t>
            </a:r>
            <a:r>
              <a:rPr sz="2400">
                <a:latin typeface="Calibri"/>
                <a:cs typeface="Calibri"/>
              </a:rPr>
              <a:t>Part</a:t>
            </a:r>
            <a:r>
              <a:rPr sz="2400" spc="-45">
                <a:latin typeface="Calibri"/>
                <a:cs typeface="Calibri"/>
              </a:rPr>
              <a:t> </a:t>
            </a:r>
            <a:r>
              <a:rPr sz="2400" spc="-10">
                <a:latin typeface="Calibri"/>
                <a:cs typeface="Calibri"/>
              </a:rPr>
              <a:t>16.4(c)(1),</a:t>
            </a:r>
            <a:r>
              <a:rPr sz="2400" spc="600">
                <a:latin typeface="Calibri"/>
                <a:cs typeface="Calibri"/>
              </a:rPr>
              <a:t> </a:t>
            </a:r>
            <a:r>
              <a:rPr sz="2400">
                <a:latin typeface="Calibri"/>
                <a:cs typeface="Calibri"/>
              </a:rPr>
              <a:t>“All</a:t>
            </a:r>
            <a:r>
              <a:rPr sz="2400" spc="-35">
                <a:latin typeface="Calibri"/>
                <a:cs typeface="Calibri"/>
              </a:rPr>
              <a:t> </a:t>
            </a:r>
            <a:r>
              <a:rPr sz="2400" spc="-20">
                <a:latin typeface="Calibri"/>
                <a:cs typeface="Calibri"/>
              </a:rPr>
              <a:t>organizations</a:t>
            </a:r>
            <a:r>
              <a:rPr sz="2400" spc="-25">
                <a:latin typeface="Calibri"/>
                <a:cs typeface="Calibri"/>
              </a:rPr>
              <a:t> </a:t>
            </a:r>
            <a:r>
              <a:rPr sz="2400">
                <a:latin typeface="Calibri"/>
                <a:cs typeface="Calibri"/>
              </a:rPr>
              <a:t>that</a:t>
            </a:r>
            <a:r>
              <a:rPr sz="2400" spc="-30">
                <a:latin typeface="Calibri"/>
                <a:cs typeface="Calibri"/>
              </a:rPr>
              <a:t> </a:t>
            </a:r>
            <a:r>
              <a:rPr sz="2400" spc="-10">
                <a:latin typeface="Calibri"/>
                <a:cs typeface="Calibri"/>
              </a:rPr>
              <a:t>receive </a:t>
            </a:r>
            <a:r>
              <a:rPr sz="2400">
                <a:latin typeface="Calibri"/>
                <a:cs typeface="Calibri"/>
              </a:rPr>
              <a:t>USDA</a:t>
            </a:r>
            <a:r>
              <a:rPr sz="2400" spc="-50">
                <a:latin typeface="Calibri"/>
                <a:cs typeface="Calibri"/>
              </a:rPr>
              <a:t> </a:t>
            </a:r>
            <a:r>
              <a:rPr sz="2400">
                <a:latin typeface="Calibri"/>
                <a:cs typeface="Calibri"/>
              </a:rPr>
              <a:t>Foods</a:t>
            </a:r>
            <a:r>
              <a:rPr sz="2400" spc="-50">
                <a:latin typeface="Calibri"/>
                <a:cs typeface="Calibri"/>
              </a:rPr>
              <a:t> </a:t>
            </a:r>
            <a:r>
              <a:rPr sz="2400">
                <a:latin typeface="Calibri"/>
                <a:cs typeface="Calibri"/>
              </a:rPr>
              <a:t>or</a:t>
            </a:r>
            <a:r>
              <a:rPr sz="2400" spc="-50">
                <a:latin typeface="Calibri"/>
                <a:cs typeface="Calibri"/>
              </a:rPr>
              <a:t> </a:t>
            </a:r>
            <a:r>
              <a:rPr sz="2400" spc="-10">
                <a:latin typeface="Calibri"/>
                <a:cs typeface="Calibri"/>
              </a:rPr>
              <a:t>administrative </a:t>
            </a:r>
            <a:r>
              <a:rPr sz="2400">
                <a:latin typeface="Calibri"/>
                <a:cs typeface="Calibri"/>
              </a:rPr>
              <a:t>funds</a:t>
            </a:r>
            <a:r>
              <a:rPr sz="2400" spc="-65">
                <a:latin typeface="Calibri"/>
                <a:cs typeface="Calibri"/>
              </a:rPr>
              <a:t> </a:t>
            </a:r>
            <a:r>
              <a:rPr sz="2400">
                <a:latin typeface="Calibri"/>
                <a:cs typeface="Calibri"/>
              </a:rPr>
              <a:t>for</a:t>
            </a:r>
            <a:r>
              <a:rPr sz="2400" spc="-60">
                <a:latin typeface="Calibri"/>
                <a:cs typeface="Calibri"/>
              </a:rPr>
              <a:t> </a:t>
            </a:r>
            <a:r>
              <a:rPr sz="2400">
                <a:latin typeface="Calibri"/>
                <a:cs typeface="Calibri"/>
              </a:rPr>
              <a:t>CSFP</a:t>
            </a:r>
            <a:r>
              <a:rPr sz="2400" spc="-60">
                <a:latin typeface="Calibri"/>
                <a:cs typeface="Calibri"/>
              </a:rPr>
              <a:t> </a:t>
            </a:r>
            <a:r>
              <a:rPr sz="2400">
                <a:latin typeface="Calibri"/>
                <a:cs typeface="Calibri"/>
              </a:rPr>
              <a:t>and</a:t>
            </a:r>
            <a:r>
              <a:rPr sz="2400" spc="-65">
                <a:latin typeface="Calibri"/>
                <a:cs typeface="Calibri"/>
              </a:rPr>
              <a:t> </a:t>
            </a:r>
            <a:r>
              <a:rPr sz="2400" spc="-20">
                <a:latin typeface="Calibri"/>
                <a:cs typeface="Calibri"/>
              </a:rPr>
              <a:t>TEFAP</a:t>
            </a:r>
            <a:r>
              <a:rPr sz="2400" spc="-65">
                <a:latin typeface="Calibri"/>
                <a:cs typeface="Calibri"/>
              </a:rPr>
              <a:t> </a:t>
            </a:r>
            <a:r>
              <a:rPr sz="2400" spc="-20">
                <a:latin typeface="Calibri"/>
                <a:cs typeface="Calibri"/>
              </a:rPr>
              <a:t>must </a:t>
            </a:r>
            <a:r>
              <a:rPr sz="2400">
                <a:latin typeface="Calibri"/>
                <a:cs typeface="Calibri"/>
              </a:rPr>
              <a:t>provide</a:t>
            </a:r>
            <a:r>
              <a:rPr sz="2400" spc="-60">
                <a:latin typeface="Calibri"/>
                <a:cs typeface="Calibri"/>
              </a:rPr>
              <a:t> </a:t>
            </a:r>
            <a:r>
              <a:rPr sz="2400">
                <a:latin typeface="Calibri"/>
                <a:cs typeface="Calibri"/>
              </a:rPr>
              <a:t>a</a:t>
            </a:r>
            <a:r>
              <a:rPr sz="2400" spc="-60">
                <a:latin typeface="Calibri"/>
                <a:cs typeface="Calibri"/>
              </a:rPr>
              <a:t> </a:t>
            </a:r>
            <a:r>
              <a:rPr sz="2400" spc="-10">
                <a:latin typeface="Calibri"/>
                <a:cs typeface="Calibri"/>
              </a:rPr>
              <a:t>written</a:t>
            </a:r>
            <a:r>
              <a:rPr sz="2400" spc="-65">
                <a:latin typeface="Calibri"/>
                <a:cs typeface="Calibri"/>
              </a:rPr>
              <a:t> </a:t>
            </a:r>
            <a:r>
              <a:rPr sz="2400">
                <a:latin typeface="Calibri"/>
                <a:cs typeface="Calibri"/>
              </a:rPr>
              <a:t>notice</a:t>
            </a:r>
            <a:r>
              <a:rPr sz="2400" spc="-60">
                <a:latin typeface="Calibri"/>
                <a:cs typeface="Calibri"/>
              </a:rPr>
              <a:t> </a:t>
            </a:r>
            <a:r>
              <a:rPr sz="2400">
                <a:latin typeface="Calibri"/>
                <a:cs typeface="Calibri"/>
              </a:rPr>
              <a:t>to</a:t>
            </a:r>
            <a:r>
              <a:rPr sz="2400" spc="-70">
                <a:latin typeface="Calibri"/>
                <a:cs typeface="Calibri"/>
              </a:rPr>
              <a:t> </a:t>
            </a:r>
            <a:r>
              <a:rPr sz="2400" spc="-25">
                <a:latin typeface="Calibri"/>
                <a:cs typeface="Calibri"/>
              </a:rPr>
              <a:t>all </a:t>
            </a:r>
            <a:r>
              <a:rPr sz="2400" spc="-10">
                <a:latin typeface="Calibri"/>
                <a:cs typeface="Calibri"/>
              </a:rPr>
              <a:t>beneficiaries</a:t>
            </a:r>
            <a:r>
              <a:rPr sz="2400" spc="-50">
                <a:latin typeface="Calibri"/>
                <a:cs typeface="Calibri"/>
              </a:rPr>
              <a:t> </a:t>
            </a:r>
            <a:r>
              <a:rPr sz="2400">
                <a:latin typeface="Calibri"/>
                <a:cs typeface="Calibri"/>
              </a:rPr>
              <a:t>and</a:t>
            </a:r>
            <a:r>
              <a:rPr sz="2400" spc="-50">
                <a:latin typeface="Calibri"/>
                <a:cs typeface="Calibri"/>
              </a:rPr>
              <a:t> </a:t>
            </a:r>
            <a:r>
              <a:rPr sz="2400" spc="-10">
                <a:latin typeface="Calibri"/>
                <a:cs typeface="Calibri"/>
              </a:rPr>
              <a:t>prospective beneficiaries</a:t>
            </a:r>
            <a:r>
              <a:rPr sz="2400" spc="-35">
                <a:latin typeface="Calibri"/>
                <a:cs typeface="Calibri"/>
              </a:rPr>
              <a:t> </a:t>
            </a:r>
            <a:r>
              <a:rPr sz="2400">
                <a:latin typeface="Calibri"/>
                <a:cs typeface="Calibri"/>
              </a:rPr>
              <a:t>of</a:t>
            </a:r>
            <a:r>
              <a:rPr sz="2400" spc="-40">
                <a:latin typeface="Calibri"/>
                <a:cs typeface="Calibri"/>
              </a:rPr>
              <a:t> </a:t>
            </a:r>
            <a:r>
              <a:rPr sz="2400" spc="-10">
                <a:latin typeface="Calibri"/>
                <a:cs typeface="Calibri"/>
              </a:rPr>
              <a:t>certain protections</a:t>
            </a:r>
            <a:r>
              <a:rPr sz="2400" spc="-50">
                <a:latin typeface="Calibri"/>
                <a:cs typeface="Calibri"/>
              </a:rPr>
              <a:t> </a:t>
            </a:r>
            <a:r>
              <a:rPr sz="2400">
                <a:latin typeface="Calibri"/>
                <a:cs typeface="Calibri"/>
              </a:rPr>
              <a:t>in</a:t>
            </a:r>
            <a:r>
              <a:rPr sz="2400" spc="-50">
                <a:latin typeface="Calibri"/>
                <a:cs typeface="Calibri"/>
              </a:rPr>
              <a:t> </a:t>
            </a:r>
            <a:r>
              <a:rPr sz="2400">
                <a:latin typeface="Calibri"/>
                <a:cs typeface="Calibri"/>
              </a:rPr>
              <a:t>a</a:t>
            </a:r>
            <a:r>
              <a:rPr sz="2400" spc="-45">
                <a:latin typeface="Calibri"/>
                <a:cs typeface="Calibri"/>
              </a:rPr>
              <a:t> </a:t>
            </a:r>
            <a:r>
              <a:rPr sz="2400">
                <a:latin typeface="Calibri"/>
                <a:cs typeface="Calibri"/>
              </a:rPr>
              <a:t>manner</a:t>
            </a:r>
            <a:r>
              <a:rPr sz="2400" spc="-50">
                <a:latin typeface="Calibri"/>
                <a:cs typeface="Calibri"/>
              </a:rPr>
              <a:t> </a:t>
            </a:r>
            <a:r>
              <a:rPr sz="2400" spc="-25">
                <a:latin typeface="Calibri"/>
                <a:cs typeface="Calibri"/>
              </a:rPr>
              <a:t>and </a:t>
            </a:r>
            <a:r>
              <a:rPr sz="2400">
                <a:latin typeface="Calibri"/>
                <a:cs typeface="Calibri"/>
              </a:rPr>
              <a:t>form</a:t>
            </a:r>
            <a:r>
              <a:rPr sz="2400" spc="-50">
                <a:latin typeface="Calibri"/>
                <a:cs typeface="Calibri"/>
              </a:rPr>
              <a:t> </a:t>
            </a:r>
            <a:r>
              <a:rPr sz="2400" spc="-10">
                <a:latin typeface="Calibri"/>
                <a:cs typeface="Calibri"/>
              </a:rPr>
              <a:t>prescribed</a:t>
            </a:r>
            <a:r>
              <a:rPr sz="2400" spc="-55">
                <a:latin typeface="Calibri"/>
                <a:cs typeface="Calibri"/>
              </a:rPr>
              <a:t> </a:t>
            </a:r>
            <a:r>
              <a:rPr sz="2400">
                <a:latin typeface="Calibri"/>
                <a:cs typeface="Calibri"/>
              </a:rPr>
              <a:t>by</a:t>
            </a:r>
            <a:r>
              <a:rPr sz="2400" spc="-50">
                <a:latin typeface="Calibri"/>
                <a:cs typeface="Calibri"/>
              </a:rPr>
              <a:t> </a:t>
            </a:r>
            <a:r>
              <a:rPr sz="2400">
                <a:latin typeface="Calibri"/>
                <a:cs typeface="Calibri"/>
              </a:rPr>
              <a:t>policy</a:t>
            </a:r>
            <a:r>
              <a:rPr sz="2400" spc="-50">
                <a:latin typeface="Calibri"/>
                <a:cs typeface="Calibri"/>
              </a:rPr>
              <a:t> </a:t>
            </a:r>
            <a:r>
              <a:rPr sz="2400" spc="-25">
                <a:latin typeface="Calibri"/>
                <a:cs typeface="Calibri"/>
              </a:rPr>
              <a:t>FD- </a:t>
            </a:r>
            <a:r>
              <a:rPr sz="2400" spc="-10">
                <a:latin typeface="Calibri"/>
                <a:cs typeface="Calibri"/>
              </a:rPr>
              <a:t>155.”</a:t>
            </a:r>
            <a:endParaRPr sz="2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3"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xfrm>
            <a:off x="3001581" y="489864"/>
            <a:ext cx="5427980" cy="1001394"/>
          </a:xfrm>
          <a:prstGeom prst="rect">
            <a:avLst/>
          </a:prstGeom>
        </p:spPr>
        <p:txBody>
          <a:bodyPr vert="horz" wrap="square" lIns="0" tIns="12700" rIns="0" bIns="0" rtlCol="0">
            <a:spAutoFit/>
          </a:bodyPr>
          <a:lstStyle/>
          <a:p>
            <a:pPr marL="354330" marR="5080" indent="-342265">
              <a:lnSpc>
                <a:spcPct val="100000"/>
              </a:lnSpc>
              <a:spcBef>
                <a:spcPts val="100"/>
              </a:spcBef>
            </a:pPr>
            <a:r>
              <a:rPr sz="3200" b="0">
                <a:solidFill>
                  <a:srgbClr val="005477"/>
                </a:solidFill>
                <a:latin typeface="Arial Black"/>
                <a:cs typeface="Arial Black"/>
              </a:rPr>
              <a:t>Beneficiary</a:t>
            </a:r>
            <a:r>
              <a:rPr sz="3200" b="0" spc="25">
                <a:solidFill>
                  <a:srgbClr val="005477"/>
                </a:solidFill>
                <a:latin typeface="Arial Black"/>
                <a:cs typeface="Arial Black"/>
              </a:rPr>
              <a:t> </a:t>
            </a:r>
            <a:r>
              <a:rPr sz="3200" b="0" spc="-10">
                <a:solidFill>
                  <a:srgbClr val="005477"/>
                </a:solidFill>
                <a:latin typeface="Arial Black"/>
                <a:cs typeface="Arial Black"/>
              </a:rPr>
              <a:t>Protections: </a:t>
            </a:r>
            <a:r>
              <a:rPr sz="3200" b="0">
                <a:solidFill>
                  <a:srgbClr val="005477"/>
                </a:solidFill>
                <a:latin typeface="Arial Black"/>
                <a:cs typeface="Arial Black"/>
              </a:rPr>
              <a:t>Written</a:t>
            </a:r>
            <a:r>
              <a:rPr sz="3200" b="0" spc="-100">
                <a:solidFill>
                  <a:srgbClr val="005477"/>
                </a:solidFill>
                <a:latin typeface="Arial Black"/>
                <a:cs typeface="Arial Black"/>
              </a:rPr>
              <a:t> </a:t>
            </a:r>
            <a:r>
              <a:rPr sz="3200" b="0">
                <a:solidFill>
                  <a:srgbClr val="005477"/>
                </a:solidFill>
                <a:latin typeface="Arial Black"/>
                <a:cs typeface="Arial Black"/>
              </a:rPr>
              <a:t>Notice</a:t>
            </a:r>
            <a:r>
              <a:rPr sz="3200" b="0" spc="-95">
                <a:solidFill>
                  <a:srgbClr val="005477"/>
                </a:solidFill>
                <a:latin typeface="Arial Black"/>
                <a:cs typeface="Arial Black"/>
              </a:rPr>
              <a:t> </a:t>
            </a:r>
            <a:r>
              <a:rPr sz="3200" b="0" spc="-10">
                <a:solidFill>
                  <a:srgbClr val="005477"/>
                </a:solidFill>
                <a:latin typeface="Arial Black"/>
                <a:cs typeface="Arial Black"/>
              </a:rPr>
              <a:t>(CSFP)</a:t>
            </a:r>
            <a:endParaRPr sz="3200">
              <a:latin typeface="Arial Black"/>
              <a:cs typeface="Arial Black"/>
            </a:endParaRPr>
          </a:p>
        </p:txBody>
      </p:sp>
      <p:sp>
        <p:nvSpPr>
          <p:cNvPr id="6" name="object 6"/>
          <p:cNvSpPr txBox="1"/>
          <p:nvPr/>
        </p:nvSpPr>
        <p:spPr>
          <a:xfrm>
            <a:off x="2093658" y="1724659"/>
            <a:ext cx="7692390" cy="848360"/>
          </a:xfrm>
          <a:prstGeom prst="rect">
            <a:avLst/>
          </a:prstGeom>
        </p:spPr>
        <p:txBody>
          <a:bodyPr vert="horz" wrap="square" lIns="0" tIns="12700" rIns="0" bIns="0" rtlCol="0">
            <a:spAutoFit/>
          </a:bodyPr>
          <a:lstStyle/>
          <a:p>
            <a:pPr marL="12700" marR="5080">
              <a:lnSpc>
                <a:spcPct val="100000"/>
              </a:lnSpc>
              <a:spcBef>
                <a:spcPts val="100"/>
              </a:spcBef>
            </a:pPr>
            <a:r>
              <a:rPr sz="1800" spc="-80">
                <a:latin typeface="Calibri"/>
                <a:cs typeface="Calibri"/>
              </a:rPr>
              <a:t>To</a:t>
            </a:r>
            <a:r>
              <a:rPr sz="1800" spc="-25">
                <a:latin typeface="Calibri"/>
                <a:cs typeface="Calibri"/>
              </a:rPr>
              <a:t> </a:t>
            </a:r>
            <a:r>
              <a:rPr sz="1800">
                <a:latin typeface="Calibri"/>
                <a:cs typeface="Calibri"/>
              </a:rPr>
              <a:t>notify</a:t>
            </a:r>
            <a:r>
              <a:rPr sz="1800" spc="-40">
                <a:latin typeface="Calibri"/>
                <a:cs typeface="Calibri"/>
              </a:rPr>
              <a:t> </a:t>
            </a:r>
            <a:r>
              <a:rPr sz="1800">
                <a:latin typeface="Calibri"/>
                <a:cs typeface="Calibri"/>
              </a:rPr>
              <a:t>future</a:t>
            </a:r>
            <a:r>
              <a:rPr sz="1800" spc="-25">
                <a:latin typeface="Calibri"/>
                <a:cs typeface="Calibri"/>
              </a:rPr>
              <a:t> </a:t>
            </a:r>
            <a:r>
              <a:rPr sz="1800">
                <a:latin typeface="Calibri"/>
                <a:cs typeface="Calibri"/>
              </a:rPr>
              <a:t>and</a:t>
            </a:r>
            <a:r>
              <a:rPr sz="1800" spc="-30">
                <a:latin typeface="Calibri"/>
                <a:cs typeface="Calibri"/>
              </a:rPr>
              <a:t> </a:t>
            </a:r>
            <a:r>
              <a:rPr sz="1800" spc="-10">
                <a:latin typeface="Calibri"/>
                <a:cs typeface="Calibri"/>
              </a:rPr>
              <a:t>prospective</a:t>
            </a:r>
            <a:r>
              <a:rPr sz="1800" spc="-25">
                <a:latin typeface="Calibri"/>
                <a:cs typeface="Calibri"/>
              </a:rPr>
              <a:t> </a:t>
            </a:r>
            <a:r>
              <a:rPr sz="1800" spc="-10">
                <a:latin typeface="Calibri"/>
                <a:cs typeface="Calibri"/>
              </a:rPr>
              <a:t>beneficiaries,</a:t>
            </a:r>
            <a:r>
              <a:rPr sz="1800" spc="-40">
                <a:latin typeface="Calibri"/>
                <a:cs typeface="Calibri"/>
              </a:rPr>
              <a:t> </a:t>
            </a:r>
            <a:r>
              <a:rPr sz="1800" spc="-20">
                <a:latin typeface="Calibri"/>
                <a:cs typeface="Calibri"/>
              </a:rPr>
              <a:t>organizations</a:t>
            </a:r>
            <a:r>
              <a:rPr sz="1800" spc="-25">
                <a:latin typeface="Calibri"/>
                <a:cs typeface="Calibri"/>
              </a:rPr>
              <a:t> </a:t>
            </a:r>
            <a:r>
              <a:rPr sz="1800">
                <a:latin typeface="Calibri"/>
                <a:cs typeface="Calibri"/>
              </a:rPr>
              <a:t>must</a:t>
            </a:r>
            <a:r>
              <a:rPr sz="1800" spc="-40">
                <a:latin typeface="Calibri"/>
                <a:cs typeface="Calibri"/>
              </a:rPr>
              <a:t> </a:t>
            </a:r>
            <a:r>
              <a:rPr sz="1800">
                <a:latin typeface="Calibri"/>
                <a:cs typeface="Calibri"/>
              </a:rPr>
              <a:t>supply</a:t>
            </a:r>
            <a:r>
              <a:rPr sz="1800" spc="-25">
                <a:latin typeface="Calibri"/>
                <a:cs typeface="Calibri"/>
              </a:rPr>
              <a:t> </a:t>
            </a:r>
            <a:r>
              <a:rPr sz="1800" spc="-10">
                <a:latin typeface="Calibri"/>
                <a:cs typeface="Calibri"/>
              </a:rPr>
              <a:t>individual written</a:t>
            </a:r>
            <a:r>
              <a:rPr sz="1800" spc="-30">
                <a:latin typeface="Calibri"/>
                <a:cs typeface="Calibri"/>
              </a:rPr>
              <a:t> </a:t>
            </a:r>
            <a:r>
              <a:rPr sz="1800">
                <a:latin typeface="Calibri"/>
                <a:cs typeface="Calibri"/>
              </a:rPr>
              <a:t>notice</a:t>
            </a:r>
            <a:r>
              <a:rPr sz="1800" spc="-30">
                <a:latin typeface="Calibri"/>
                <a:cs typeface="Calibri"/>
              </a:rPr>
              <a:t> </a:t>
            </a:r>
            <a:r>
              <a:rPr sz="1800">
                <a:latin typeface="Calibri"/>
                <a:cs typeface="Calibri"/>
              </a:rPr>
              <a:t>of</a:t>
            </a:r>
            <a:r>
              <a:rPr sz="1800" spc="-30">
                <a:latin typeface="Calibri"/>
                <a:cs typeface="Calibri"/>
              </a:rPr>
              <a:t> </a:t>
            </a:r>
            <a:r>
              <a:rPr sz="1800" spc="-10">
                <a:latin typeface="Calibri"/>
                <a:cs typeface="Calibri"/>
              </a:rPr>
              <a:t>beneficiary</a:t>
            </a:r>
            <a:r>
              <a:rPr sz="1800" spc="-30">
                <a:latin typeface="Calibri"/>
                <a:cs typeface="Calibri"/>
              </a:rPr>
              <a:t> </a:t>
            </a:r>
            <a:r>
              <a:rPr sz="1800" spc="-10">
                <a:latin typeface="Calibri"/>
                <a:cs typeface="Calibri"/>
              </a:rPr>
              <a:t>protections</a:t>
            </a:r>
            <a:r>
              <a:rPr sz="1800" spc="-35">
                <a:latin typeface="Calibri"/>
                <a:cs typeface="Calibri"/>
              </a:rPr>
              <a:t> </a:t>
            </a:r>
            <a:r>
              <a:rPr sz="1800">
                <a:latin typeface="Calibri"/>
                <a:cs typeface="Calibri"/>
              </a:rPr>
              <a:t>under</a:t>
            </a:r>
            <a:r>
              <a:rPr sz="1800" spc="-35">
                <a:latin typeface="Calibri"/>
                <a:cs typeface="Calibri"/>
              </a:rPr>
              <a:t> </a:t>
            </a:r>
            <a:r>
              <a:rPr sz="1800">
                <a:latin typeface="Calibri"/>
                <a:cs typeface="Calibri"/>
              </a:rPr>
              <a:t>7</a:t>
            </a:r>
            <a:r>
              <a:rPr sz="1800" spc="-35">
                <a:latin typeface="Calibri"/>
                <a:cs typeface="Calibri"/>
              </a:rPr>
              <a:t> </a:t>
            </a:r>
            <a:r>
              <a:rPr sz="1800">
                <a:latin typeface="Calibri"/>
                <a:cs typeface="Calibri"/>
              </a:rPr>
              <a:t>CFR</a:t>
            </a:r>
            <a:r>
              <a:rPr sz="1800" spc="-40">
                <a:latin typeface="Calibri"/>
                <a:cs typeface="Calibri"/>
              </a:rPr>
              <a:t> </a:t>
            </a:r>
            <a:r>
              <a:rPr sz="1800">
                <a:latin typeface="Calibri"/>
                <a:cs typeface="Calibri"/>
              </a:rPr>
              <a:t>Part</a:t>
            </a:r>
            <a:r>
              <a:rPr sz="1800" spc="-40">
                <a:latin typeface="Calibri"/>
                <a:cs typeface="Calibri"/>
              </a:rPr>
              <a:t> </a:t>
            </a:r>
            <a:r>
              <a:rPr sz="1800">
                <a:latin typeface="Calibri"/>
                <a:cs typeface="Calibri"/>
              </a:rPr>
              <a:t>16</a:t>
            </a:r>
            <a:r>
              <a:rPr sz="1800" spc="-30">
                <a:latin typeface="Calibri"/>
                <a:cs typeface="Calibri"/>
              </a:rPr>
              <a:t> </a:t>
            </a:r>
            <a:r>
              <a:rPr sz="1800">
                <a:latin typeface="Calibri"/>
                <a:cs typeface="Calibri"/>
              </a:rPr>
              <a:t>at</a:t>
            </a:r>
            <a:r>
              <a:rPr sz="1800" spc="-35">
                <a:latin typeface="Calibri"/>
                <a:cs typeface="Calibri"/>
              </a:rPr>
              <a:t> </a:t>
            </a:r>
            <a:r>
              <a:rPr sz="1800">
                <a:latin typeface="Calibri"/>
                <a:cs typeface="Calibri"/>
              </a:rPr>
              <a:t>the</a:t>
            </a:r>
            <a:r>
              <a:rPr sz="1800" spc="-30">
                <a:latin typeface="Calibri"/>
                <a:cs typeface="Calibri"/>
              </a:rPr>
              <a:t> </a:t>
            </a:r>
            <a:r>
              <a:rPr sz="1800">
                <a:latin typeface="Calibri"/>
                <a:cs typeface="Calibri"/>
              </a:rPr>
              <a:t>time</a:t>
            </a:r>
            <a:r>
              <a:rPr sz="1800" spc="-30">
                <a:latin typeface="Calibri"/>
                <a:cs typeface="Calibri"/>
              </a:rPr>
              <a:t> </a:t>
            </a:r>
            <a:r>
              <a:rPr sz="1800" spc="-25">
                <a:latin typeface="Calibri"/>
                <a:cs typeface="Calibri"/>
              </a:rPr>
              <a:t>of </a:t>
            </a:r>
            <a:r>
              <a:rPr sz="1800" spc="-10">
                <a:latin typeface="Calibri"/>
                <a:cs typeface="Calibri"/>
              </a:rPr>
              <a:t>application</a:t>
            </a:r>
            <a:r>
              <a:rPr sz="1800" spc="-35">
                <a:latin typeface="Calibri"/>
                <a:cs typeface="Calibri"/>
              </a:rPr>
              <a:t> </a:t>
            </a:r>
            <a:r>
              <a:rPr sz="1800">
                <a:latin typeface="Calibri"/>
                <a:cs typeface="Calibri"/>
              </a:rPr>
              <a:t>for</a:t>
            </a:r>
            <a:r>
              <a:rPr sz="1800" spc="-40">
                <a:latin typeface="Calibri"/>
                <a:cs typeface="Calibri"/>
              </a:rPr>
              <a:t> </a:t>
            </a:r>
            <a:r>
              <a:rPr sz="1800">
                <a:latin typeface="Calibri"/>
                <a:cs typeface="Calibri"/>
              </a:rPr>
              <a:t>CSFP</a:t>
            </a:r>
            <a:r>
              <a:rPr sz="1800" spc="-40">
                <a:latin typeface="Calibri"/>
                <a:cs typeface="Calibri"/>
              </a:rPr>
              <a:t> </a:t>
            </a:r>
            <a:r>
              <a:rPr sz="1800" spc="-10">
                <a:latin typeface="Calibri"/>
                <a:cs typeface="Calibri"/>
              </a:rPr>
              <a:t>benefits.</a:t>
            </a:r>
            <a:endParaRPr sz="1800">
              <a:latin typeface="Calibri"/>
              <a:cs typeface="Calibri"/>
            </a:endParaRPr>
          </a:p>
        </p:txBody>
      </p:sp>
      <p:sp>
        <p:nvSpPr>
          <p:cNvPr id="7" name="object 7"/>
          <p:cNvSpPr txBox="1"/>
          <p:nvPr/>
        </p:nvSpPr>
        <p:spPr>
          <a:xfrm>
            <a:off x="2550858" y="3386772"/>
            <a:ext cx="114935" cy="330835"/>
          </a:xfrm>
          <a:prstGeom prst="rect">
            <a:avLst/>
          </a:prstGeom>
        </p:spPr>
        <p:txBody>
          <a:bodyPr vert="horz" wrap="square" lIns="0" tIns="12700" rIns="0" bIns="0" rtlCol="0">
            <a:spAutoFit/>
          </a:bodyPr>
          <a:lstStyle/>
          <a:p>
            <a:pPr marL="12700">
              <a:lnSpc>
                <a:spcPct val="100000"/>
              </a:lnSpc>
              <a:spcBef>
                <a:spcPts val="100"/>
              </a:spcBef>
            </a:pPr>
            <a:r>
              <a:rPr sz="2000" spc="-50">
                <a:latin typeface="Arial"/>
                <a:cs typeface="Arial"/>
              </a:rPr>
              <a:t>•</a:t>
            </a:r>
            <a:endParaRPr sz="2000">
              <a:latin typeface="Arial"/>
              <a:cs typeface="Arial"/>
            </a:endParaRPr>
          </a:p>
        </p:txBody>
      </p:sp>
      <p:sp>
        <p:nvSpPr>
          <p:cNvPr id="8" name="object 8"/>
          <p:cNvSpPr txBox="1"/>
          <p:nvPr/>
        </p:nvSpPr>
        <p:spPr>
          <a:xfrm>
            <a:off x="2550858" y="4242498"/>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9" name="object 9"/>
          <p:cNvSpPr txBox="1"/>
          <p:nvPr/>
        </p:nvSpPr>
        <p:spPr>
          <a:xfrm>
            <a:off x="2550858" y="2852534"/>
            <a:ext cx="7494270" cy="1976755"/>
          </a:xfrm>
          <a:prstGeom prst="rect">
            <a:avLst/>
          </a:prstGeom>
        </p:spPr>
        <p:txBody>
          <a:bodyPr vert="horz" wrap="square" lIns="0" tIns="12700" rIns="0" bIns="0" rtlCol="0">
            <a:spAutoFit/>
          </a:bodyPr>
          <a:lstStyle/>
          <a:p>
            <a:pPr marL="355600" marR="5080" indent="-343535">
              <a:lnSpc>
                <a:spcPct val="100000"/>
              </a:lnSpc>
              <a:spcBef>
                <a:spcPts val="100"/>
              </a:spcBef>
              <a:buFont typeface="Arial"/>
              <a:buChar char="•"/>
              <a:tabLst>
                <a:tab pos="3636010" algn="l"/>
              </a:tabLst>
            </a:pPr>
            <a:r>
              <a:rPr sz="1800" spc="-10">
                <a:latin typeface="Calibri"/>
                <a:cs typeface="Calibri"/>
              </a:rPr>
              <a:t>Providing</a:t>
            </a:r>
            <a:r>
              <a:rPr sz="1800" spc="-40">
                <a:latin typeface="Calibri"/>
                <a:cs typeface="Calibri"/>
              </a:rPr>
              <a:t> </a:t>
            </a:r>
            <a:r>
              <a:rPr sz="1800">
                <a:latin typeface="Calibri"/>
                <a:cs typeface="Calibri"/>
              </a:rPr>
              <a:t>CSFP</a:t>
            </a:r>
            <a:r>
              <a:rPr sz="1800" spc="-40">
                <a:latin typeface="Calibri"/>
                <a:cs typeface="Calibri"/>
              </a:rPr>
              <a:t> </a:t>
            </a:r>
            <a:r>
              <a:rPr sz="1800" spc="-10">
                <a:latin typeface="Calibri"/>
                <a:cs typeface="Calibri"/>
              </a:rPr>
              <a:t>applicants</a:t>
            </a:r>
            <a:r>
              <a:rPr sz="1800" spc="-40">
                <a:latin typeface="Calibri"/>
                <a:cs typeface="Calibri"/>
              </a:rPr>
              <a:t> </a:t>
            </a:r>
            <a:r>
              <a:rPr sz="1800">
                <a:latin typeface="Calibri"/>
                <a:cs typeface="Calibri"/>
              </a:rPr>
              <a:t>with</a:t>
            </a:r>
            <a:r>
              <a:rPr sz="1800" spc="-35">
                <a:latin typeface="Calibri"/>
                <a:cs typeface="Calibri"/>
              </a:rPr>
              <a:t> </a:t>
            </a:r>
            <a:r>
              <a:rPr sz="1800">
                <a:latin typeface="Calibri"/>
                <a:cs typeface="Calibri"/>
              </a:rPr>
              <a:t>a</a:t>
            </a:r>
            <a:r>
              <a:rPr sz="1800" spc="-40">
                <a:latin typeface="Calibri"/>
                <a:cs typeface="Calibri"/>
              </a:rPr>
              <a:t> </a:t>
            </a:r>
            <a:r>
              <a:rPr sz="1800" spc="-10">
                <a:latin typeface="Calibri"/>
                <a:cs typeface="Calibri"/>
              </a:rPr>
              <a:t>separate</a:t>
            </a:r>
            <a:r>
              <a:rPr sz="1800" spc="-35">
                <a:latin typeface="Calibri"/>
                <a:cs typeface="Calibri"/>
              </a:rPr>
              <a:t> </a:t>
            </a:r>
            <a:r>
              <a:rPr sz="1800">
                <a:latin typeface="Calibri"/>
                <a:cs typeface="Calibri"/>
              </a:rPr>
              <a:t>handout</a:t>
            </a:r>
            <a:r>
              <a:rPr sz="1800" spc="-45">
                <a:latin typeface="Calibri"/>
                <a:cs typeface="Calibri"/>
              </a:rPr>
              <a:t> </a:t>
            </a:r>
            <a:r>
              <a:rPr sz="1800">
                <a:latin typeface="Calibri"/>
                <a:cs typeface="Calibri"/>
              </a:rPr>
              <a:t>at</a:t>
            </a:r>
            <a:r>
              <a:rPr sz="1800" spc="-40">
                <a:latin typeface="Calibri"/>
                <a:cs typeface="Calibri"/>
              </a:rPr>
              <a:t> </a:t>
            </a:r>
            <a:r>
              <a:rPr sz="1800">
                <a:latin typeface="Calibri"/>
                <a:cs typeface="Calibri"/>
              </a:rPr>
              <a:t>the</a:t>
            </a:r>
            <a:r>
              <a:rPr sz="1800" spc="-40">
                <a:latin typeface="Calibri"/>
                <a:cs typeface="Calibri"/>
              </a:rPr>
              <a:t> </a:t>
            </a:r>
            <a:r>
              <a:rPr sz="1800">
                <a:latin typeface="Calibri"/>
                <a:cs typeface="Calibri"/>
              </a:rPr>
              <a:t>time</a:t>
            </a:r>
            <a:r>
              <a:rPr sz="1800" spc="-35">
                <a:latin typeface="Calibri"/>
                <a:cs typeface="Calibri"/>
              </a:rPr>
              <a:t> </a:t>
            </a:r>
            <a:r>
              <a:rPr sz="1800">
                <a:latin typeface="Calibri"/>
                <a:cs typeface="Calibri"/>
              </a:rPr>
              <a:t>of</a:t>
            </a:r>
            <a:r>
              <a:rPr sz="1800" spc="-35">
                <a:latin typeface="Calibri"/>
                <a:cs typeface="Calibri"/>
              </a:rPr>
              <a:t> </a:t>
            </a:r>
            <a:r>
              <a:rPr sz="1800" spc="-10">
                <a:latin typeface="Calibri"/>
                <a:cs typeface="Calibri"/>
              </a:rPr>
              <a:t>application. 	</a:t>
            </a:r>
            <a:r>
              <a:rPr sz="1800" spc="-25">
                <a:latin typeface="Calibri"/>
                <a:cs typeface="Calibri"/>
              </a:rPr>
              <a:t>OR</a:t>
            </a:r>
            <a:endParaRPr sz="1800">
              <a:latin typeface="Calibri"/>
              <a:cs typeface="Calibri"/>
            </a:endParaRPr>
          </a:p>
          <a:p>
            <a:pPr marL="355600" marR="437515">
              <a:lnSpc>
                <a:spcPct val="100000"/>
              </a:lnSpc>
            </a:pPr>
            <a:r>
              <a:rPr sz="2000" spc="-10">
                <a:latin typeface="Calibri"/>
                <a:cs typeface="Calibri"/>
              </a:rPr>
              <a:t>I</a:t>
            </a:r>
            <a:r>
              <a:rPr sz="1800" spc="-10">
                <a:latin typeface="Calibri"/>
                <a:cs typeface="Calibri"/>
              </a:rPr>
              <a:t>ncorporating</a:t>
            </a:r>
            <a:r>
              <a:rPr sz="1800" spc="-30">
                <a:latin typeface="Calibri"/>
                <a:cs typeface="Calibri"/>
              </a:rPr>
              <a:t> </a:t>
            </a:r>
            <a:r>
              <a:rPr sz="1800">
                <a:latin typeface="Calibri"/>
                <a:cs typeface="Calibri"/>
              </a:rPr>
              <a:t>the</a:t>
            </a:r>
            <a:r>
              <a:rPr sz="1800" spc="-30">
                <a:latin typeface="Calibri"/>
                <a:cs typeface="Calibri"/>
              </a:rPr>
              <a:t> </a:t>
            </a:r>
            <a:r>
              <a:rPr sz="1800" spc="-10">
                <a:latin typeface="Calibri"/>
                <a:cs typeface="Calibri"/>
              </a:rPr>
              <a:t>required</a:t>
            </a:r>
            <a:r>
              <a:rPr sz="1800" spc="-30">
                <a:latin typeface="Calibri"/>
                <a:cs typeface="Calibri"/>
              </a:rPr>
              <a:t> </a:t>
            </a:r>
            <a:r>
              <a:rPr sz="1800" spc="-10">
                <a:latin typeface="Calibri"/>
                <a:cs typeface="Calibri"/>
              </a:rPr>
              <a:t>notification</a:t>
            </a:r>
            <a:r>
              <a:rPr sz="1800" spc="-30">
                <a:latin typeface="Calibri"/>
                <a:cs typeface="Calibri"/>
              </a:rPr>
              <a:t> </a:t>
            </a:r>
            <a:r>
              <a:rPr sz="1800">
                <a:latin typeface="Calibri"/>
                <a:cs typeface="Calibri"/>
              </a:rPr>
              <a:t>as</a:t>
            </a:r>
            <a:r>
              <a:rPr sz="1800" spc="-35">
                <a:latin typeface="Calibri"/>
                <a:cs typeface="Calibri"/>
              </a:rPr>
              <a:t> </a:t>
            </a:r>
            <a:r>
              <a:rPr sz="1800">
                <a:latin typeface="Calibri"/>
                <a:cs typeface="Calibri"/>
              </a:rPr>
              <a:t>an</a:t>
            </a:r>
            <a:r>
              <a:rPr sz="1800" spc="-30">
                <a:latin typeface="Calibri"/>
                <a:cs typeface="Calibri"/>
              </a:rPr>
              <a:t> </a:t>
            </a:r>
            <a:r>
              <a:rPr sz="1800" spc="-20">
                <a:latin typeface="Calibri"/>
                <a:cs typeface="Calibri"/>
              </a:rPr>
              <a:t>attachment</a:t>
            </a:r>
            <a:r>
              <a:rPr sz="1800" spc="-35">
                <a:latin typeface="Calibri"/>
                <a:cs typeface="Calibri"/>
              </a:rPr>
              <a:t> </a:t>
            </a:r>
            <a:r>
              <a:rPr sz="1800">
                <a:latin typeface="Calibri"/>
                <a:cs typeface="Calibri"/>
              </a:rPr>
              <a:t>in</a:t>
            </a:r>
            <a:r>
              <a:rPr sz="1800" spc="-25">
                <a:latin typeface="Calibri"/>
                <a:cs typeface="Calibri"/>
              </a:rPr>
              <a:t> </a:t>
            </a:r>
            <a:r>
              <a:rPr sz="1800">
                <a:latin typeface="Calibri"/>
                <a:cs typeface="Calibri"/>
              </a:rPr>
              <a:t>their</a:t>
            </a:r>
            <a:r>
              <a:rPr sz="1800" spc="-35">
                <a:latin typeface="Calibri"/>
                <a:cs typeface="Calibri"/>
              </a:rPr>
              <a:t> </a:t>
            </a:r>
            <a:r>
              <a:rPr sz="1800" spc="-10">
                <a:latin typeface="Calibri"/>
                <a:cs typeface="Calibri"/>
              </a:rPr>
              <a:t>existing </a:t>
            </a:r>
            <a:r>
              <a:rPr sz="1800">
                <a:latin typeface="Calibri"/>
                <a:cs typeface="Calibri"/>
              </a:rPr>
              <a:t>CSFP</a:t>
            </a:r>
            <a:r>
              <a:rPr sz="1800" spc="-25">
                <a:latin typeface="Calibri"/>
                <a:cs typeface="Calibri"/>
              </a:rPr>
              <a:t> </a:t>
            </a:r>
            <a:r>
              <a:rPr sz="1800" spc="-10">
                <a:latin typeface="Calibri"/>
                <a:cs typeface="Calibri"/>
              </a:rPr>
              <a:t>applications.</a:t>
            </a:r>
            <a:endParaRPr sz="1800">
              <a:latin typeface="Calibri"/>
              <a:cs typeface="Calibri"/>
            </a:endParaRPr>
          </a:p>
          <a:p>
            <a:pPr marL="53340" algn="ctr">
              <a:lnSpc>
                <a:spcPct val="100000"/>
              </a:lnSpc>
            </a:pPr>
            <a:r>
              <a:rPr sz="1800" spc="-25">
                <a:latin typeface="Calibri"/>
                <a:cs typeface="Calibri"/>
              </a:rPr>
              <a:t>OR</a:t>
            </a:r>
            <a:endParaRPr sz="1800">
              <a:latin typeface="Calibri"/>
              <a:cs typeface="Calibri"/>
            </a:endParaRPr>
          </a:p>
          <a:p>
            <a:pPr marL="355600" marR="475615">
              <a:lnSpc>
                <a:spcPct val="100000"/>
              </a:lnSpc>
            </a:pPr>
            <a:r>
              <a:rPr sz="1800">
                <a:latin typeface="Calibri"/>
                <a:cs typeface="Calibri"/>
              </a:rPr>
              <a:t>Included</a:t>
            </a:r>
            <a:r>
              <a:rPr sz="1800" spc="-50">
                <a:latin typeface="Calibri"/>
                <a:cs typeface="Calibri"/>
              </a:rPr>
              <a:t> </a:t>
            </a:r>
            <a:r>
              <a:rPr sz="1800">
                <a:latin typeface="Calibri"/>
                <a:cs typeface="Calibri"/>
              </a:rPr>
              <a:t>in</a:t>
            </a:r>
            <a:r>
              <a:rPr sz="1800" spc="-50">
                <a:latin typeface="Calibri"/>
                <a:cs typeface="Calibri"/>
              </a:rPr>
              <a:t> </a:t>
            </a:r>
            <a:r>
              <a:rPr sz="1800">
                <a:latin typeface="Calibri"/>
                <a:cs typeface="Calibri"/>
              </a:rPr>
              <a:t>other</a:t>
            </a:r>
            <a:r>
              <a:rPr sz="1800" spc="-50">
                <a:latin typeface="Calibri"/>
                <a:cs typeface="Calibri"/>
              </a:rPr>
              <a:t> </a:t>
            </a:r>
            <a:r>
              <a:rPr sz="1800">
                <a:latin typeface="Calibri"/>
                <a:cs typeface="Calibri"/>
              </a:rPr>
              <a:t>materials</a:t>
            </a:r>
            <a:r>
              <a:rPr sz="1800" spc="-45">
                <a:latin typeface="Calibri"/>
                <a:cs typeface="Calibri"/>
              </a:rPr>
              <a:t> </a:t>
            </a:r>
            <a:r>
              <a:rPr sz="1800">
                <a:latin typeface="Calibri"/>
                <a:cs typeface="Calibri"/>
              </a:rPr>
              <a:t>that</a:t>
            </a:r>
            <a:r>
              <a:rPr sz="1800" spc="-50">
                <a:latin typeface="Calibri"/>
                <a:cs typeface="Calibri"/>
              </a:rPr>
              <a:t> </a:t>
            </a:r>
            <a:r>
              <a:rPr sz="1800">
                <a:latin typeface="Calibri"/>
                <a:cs typeface="Calibri"/>
              </a:rPr>
              <a:t>are</a:t>
            </a:r>
            <a:r>
              <a:rPr sz="1800" spc="-45">
                <a:latin typeface="Calibri"/>
                <a:cs typeface="Calibri"/>
              </a:rPr>
              <a:t> </a:t>
            </a:r>
            <a:r>
              <a:rPr sz="1800" spc="-10">
                <a:latin typeface="Calibri"/>
                <a:cs typeface="Calibri"/>
              </a:rPr>
              <a:t>provided</a:t>
            </a:r>
            <a:r>
              <a:rPr sz="1800" spc="-50">
                <a:latin typeface="Calibri"/>
                <a:cs typeface="Calibri"/>
              </a:rPr>
              <a:t> </a:t>
            </a:r>
            <a:r>
              <a:rPr sz="1800">
                <a:latin typeface="Calibri"/>
                <a:cs typeface="Calibri"/>
              </a:rPr>
              <a:t>to</a:t>
            </a:r>
            <a:r>
              <a:rPr sz="1800" spc="-50">
                <a:latin typeface="Calibri"/>
                <a:cs typeface="Calibri"/>
              </a:rPr>
              <a:t> </a:t>
            </a:r>
            <a:r>
              <a:rPr sz="1800" spc="-10">
                <a:latin typeface="Calibri"/>
                <a:cs typeface="Calibri"/>
              </a:rPr>
              <a:t>beneficiaries</a:t>
            </a:r>
            <a:r>
              <a:rPr sz="1800" spc="-50">
                <a:latin typeface="Calibri"/>
                <a:cs typeface="Calibri"/>
              </a:rPr>
              <a:t> </a:t>
            </a:r>
            <a:r>
              <a:rPr sz="1800" spc="-10">
                <a:latin typeface="Calibri"/>
                <a:cs typeface="Calibri"/>
              </a:rPr>
              <a:t>before</a:t>
            </a:r>
            <a:r>
              <a:rPr sz="1800" spc="-45">
                <a:latin typeface="Calibri"/>
                <a:cs typeface="Calibri"/>
              </a:rPr>
              <a:t> </a:t>
            </a:r>
            <a:r>
              <a:rPr sz="1800" spc="-25">
                <a:latin typeface="Calibri"/>
                <a:cs typeface="Calibri"/>
              </a:rPr>
              <a:t>the </a:t>
            </a:r>
            <a:r>
              <a:rPr sz="1800">
                <a:latin typeface="Calibri"/>
                <a:cs typeface="Calibri"/>
              </a:rPr>
              <a:t>receipt</a:t>
            </a:r>
            <a:r>
              <a:rPr sz="1800" spc="-65">
                <a:latin typeface="Calibri"/>
                <a:cs typeface="Calibri"/>
              </a:rPr>
              <a:t> </a:t>
            </a:r>
            <a:r>
              <a:rPr sz="1800">
                <a:latin typeface="Calibri"/>
                <a:cs typeface="Calibri"/>
              </a:rPr>
              <a:t>of</a:t>
            </a:r>
            <a:r>
              <a:rPr sz="1800" spc="-65">
                <a:latin typeface="Calibri"/>
                <a:cs typeface="Calibri"/>
              </a:rPr>
              <a:t> </a:t>
            </a:r>
            <a:r>
              <a:rPr sz="1800" spc="-10">
                <a:latin typeface="Calibri"/>
                <a:cs typeface="Calibri"/>
              </a:rPr>
              <a:t>services.</a:t>
            </a:r>
            <a:endParaRPr sz="18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2"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xfrm>
            <a:off x="3001581" y="489864"/>
            <a:ext cx="5427980" cy="1001394"/>
          </a:xfrm>
          <a:prstGeom prst="rect">
            <a:avLst/>
          </a:prstGeom>
        </p:spPr>
        <p:txBody>
          <a:bodyPr vert="horz" wrap="square" lIns="0" tIns="12700" rIns="0" bIns="0" rtlCol="0">
            <a:spAutoFit/>
          </a:bodyPr>
          <a:lstStyle/>
          <a:p>
            <a:pPr marL="226695" marR="5080" indent="-214629">
              <a:lnSpc>
                <a:spcPct val="100000"/>
              </a:lnSpc>
              <a:spcBef>
                <a:spcPts val="100"/>
              </a:spcBef>
            </a:pPr>
            <a:r>
              <a:rPr sz="3200" b="0">
                <a:solidFill>
                  <a:srgbClr val="005477"/>
                </a:solidFill>
                <a:latin typeface="Arial Black"/>
                <a:cs typeface="Arial Black"/>
              </a:rPr>
              <a:t>Beneficiary</a:t>
            </a:r>
            <a:r>
              <a:rPr sz="3200" b="0" spc="25">
                <a:solidFill>
                  <a:srgbClr val="005477"/>
                </a:solidFill>
                <a:latin typeface="Arial Black"/>
                <a:cs typeface="Arial Black"/>
              </a:rPr>
              <a:t> </a:t>
            </a:r>
            <a:r>
              <a:rPr sz="3200" b="0" spc="-10">
                <a:solidFill>
                  <a:srgbClr val="005477"/>
                </a:solidFill>
                <a:latin typeface="Arial Black"/>
                <a:cs typeface="Arial Black"/>
              </a:rPr>
              <a:t>Protections: </a:t>
            </a:r>
            <a:r>
              <a:rPr sz="3200" b="0">
                <a:solidFill>
                  <a:srgbClr val="005477"/>
                </a:solidFill>
                <a:latin typeface="Arial Black"/>
                <a:cs typeface="Arial Black"/>
              </a:rPr>
              <a:t>Written</a:t>
            </a:r>
            <a:r>
              <a:rPr sz="3200" b="0" spc="-100">
                <a:solidFill>
                  <a:srgbClr val="005477"/>
                </a:solidFill>
                <a:latin typeface="Arial Black"/>
                <a:cs typeface="Arial Black"/>
              </a:rPr>
              <a:t> </a:t>
            </a:r>
            <a:r>
              <a:rPr sz="3200" b="0">
                <a:solidFill>
                  <a:srgbClr val="005477"/>
                </a:solidFill>
                <a:latin typeface="Arial Black"/>
                <a:cs typeface="Arial Black"/>
              </a:rPr>
              <a:t>Notice</a:t>
            </a:r>
            <a:r>
              <a:rPr sz="3200" b="0" spc="-95">
                <a:solidFill>
                  <a:srgbClr val="005477"/>
                </a:solidFill>
                <a:latin typeface="Arial Black"/>
                <a:cs typeface="Arial Black"/>
              </a:rPr>
              <a:t> </a:t>
            </a:r>
            <a:r>
              <a:rPr sz="3200" b="0" spc="-10">
                <a:solidFill>
                  <a:srgbClr val="005477"/>
                </a:solidFill>
                <a:latin typeface="Arial Black"/>
                <a:cs typeface="Arial Black"/>
              </a:rPr>
              <a:t>(TEFAP)</a:t>
            </a:r>
            <a:endParaRPr sz="3200">
              <a:latin typeface="Arial Black"/>
              <a:cs typeface="Arial Black"/>
            </a:endParaRPr>
          </a:p>
        </p:txBody>
      </p:sp>
      <p:sp>
        <p:nvSpPr>
          <p:cNvPr id="6" name="object 6"/>
          <p:cNvSpPr txBox="1"/>
          <p:nvPr/>
        </p:nvSpPr>
        <p:spPr>
          <a:xfrm>
            <a:off x="2093658" y="1724659"/>
            <a:ext cx="7946390" cy="848360"/>
          </a:xfrm>
          <a:prstGeom prst="rect">
            <a:avLst/>
          </a:prstGeom>
        </p:spPr>
        <p:txBody>
          <a:bodyPr vert="horz" wrap="square" lIns="0" tIns="12700" rIns="0" bIns="0" rtlCol="0">
            <a:spAutoFit/>
          </a:bodyPr>
          <a:lstStyle/>
          <a:p>
            <a:pPr marL="12700" marR="5080">
              <a:lnSpc>
                <a:spcPct val="100000"/>
              </a:lnSpc>
              <a:spcBef>
                <a:spcPts val="100"/>
              </a:spcBef>
            </a:pPr>
            <a:r>
              <a:rPr sz="1800" spc="-80">
                <a:latin typeface="Calibri"/>
                <a:cs typeface="Calibri"/>
              </a:rPr>
              <a:t>To</a:t>
            </a:r>
            <a:r>
              <a:rPr sz="1800" spc="-25">
                <a:latin typeface="Calibri"/>
                <a:cs typeface="Calibri"/>
              </a:rPr>
              <a:t> </a:t>
            </a:r>
            <a:r>
              <a:rPr sz="1800">
                <a:latin typeface="Calibri"/>
                <a:cs typeface="Calibri"/>
              </a:rPr>
              <a:t>notify</a:t>
            </a:r>
            <a:r>
              <a:rPr sz="1800" spc="-55">
                <a:latin typeface="Calibri"/>
                <a:cs typeface="Calibri"/>
              </a:rPr>
              <a:t> </a:t>
            </a:r>
            <a:r>
              <a:rPr sz="1800" spc="-10">
                <a:latin typeface="Calibri"/>
                <a:cs typeface="Calibri"/>
              </a:rPr>
              <a:t>current</a:t>
            </a:r>
            <a:r>
              <a:rPr sz="1800" spc="-40">
                <a:latin typeface="Calibri"/>
                <a:cs typeface="Calibri"/>
              </a:rPr>
              <a:t> </a:t>
            </a:r>
            <a:r>
              <a:rPr sz="1800">
                <a:latin typeface="Calibri"/>
                <a:cs typeface="Calibri"/>
              </a:rPr>
              <a:t>and</a:t>
            </a:r>
            <a:r>
              <a:rPr sz="1800" spc="-40">
                <a:latin typeface="Calibri"/>
                <a:cs typeface="Calibri"/>
              </a:rPr>
              <a:t> </a:t>
            </a:r>
            <a:r>
              <a:rPr sz="1800">
                <a:latin typeface="Calibri"/>
                <a:cs typeface="Calibri"/>
              </a:rPr>
              <a:t>future</a:t>
            </a:r>
            <a:r>
              <a:rPr sz="1800" spc="-35">
                <a:latin typeface="Calibri"/>
                <a:cs typeface="Calibri"/>
              </a:rPr>
              <a:t> </a:t>
            </a:r>
            <a:r>
              <a:rPr sz="1800">
                <a:latin typeface="Calibri"/>
                <a:cs typeface="Calibri"/>
              </a:rPr>
              <a:t>or</a:t>
            </a:r>
            <a:r>
              <a:rPr sz="1800" spc="-40">
                <a:latin typeface="Calibri"/>
                <a:cs typeface="Calibri"/>
              </a:rPr>
              <a:t> </a:t>
            </a:r>
            <a:r>
              <a:rPr sz="1800" spc="-10">
                <a:latin typeface="Calibri"/>
                <a:cs typeface="Calibri"/>
              </a:rPr>
              <a:t>prospective</a:t>
            </a:r>
            <a:r>
              <a:rPr sz="1800" spc="-40">
                <a:latin typeface="Calibri"/>
                <a:cs typeface="Calibri"/>
              </a:rPr>
              <a:t> </a:t>
            </a:r>
            <a:r>
              <a:rPr sz="1800" spc="-10">
                <a:latin typeface="Calibri"/>
                <a:cs typeface="Calibri"/>
              </a:rPr>
              <a:t>beneficiaries,</a:t>
            </a:r>
            <a:r>
              <a:rPr sz="1800" spc="-40">
                <a:latin typeface="Calibri"/>
                <a:cs typeface="Calibri"/>
              </a:rPr>
              <a:t> </a:t>
            </a:r>
            <a:r>
              <a:rPr sz="1800" spc="-10">
                <a:latin typeface="Calibri"/>
                <a:cs typeface="Calibri"/>
              </a:rPr>
              <a:t>organizations</a:t>
            </a:r>
            <a:r>
              <a:rPr sz="1800" spc="-35">
                <a:latin typeface="Calibri"/>
                <a:cs typeface="Calibri"/>
              </a:rPr>
              <a:t> </a:t>
            </a:r>
            <a:r>
              <a:rPr sz="1800" spc="-10">
                <a:latin typeface="Calibri"/>
                <a:cs typeface="Calibri"/>
              </a:rPr>
              <a:t>providing TEFAP</a:t>
            </a:r>
            <a:r>
              <a:rPr sz="1800" spc="-45">
                <a:latin typeface="Calibri"/>
                <a:cs typeface="Calibri"/>
              </a:rPr>
              <a:t> </a:t>
            </a:r>
            <a:r>
              <a:rPr sz="1800">
                <a:latin typeface="Calibri"/>
                <a:cs typeface="Calibri"/>
              </a:rPr>
              <a:t>services</a:t>
            </a:r>
            <a:r>
              <a:rPr sz="1800" spc="-40">
                <a:latin typeface="Calibri"/>
                <a:cs typeface="Calibri"/>
              </a:rPr>
              <a:t> </a:t>
            </a:r>
            <a:r>
              <a:rPr sz="1800">
                <a:latin typeface="Calibri"/>
                <a:cs typeface="Calibri"/>
              </a:rPr>
              <a:t>must</a:t>
            </a:r>
            <a:r>
              <a:rPr sz="1800" spc="-40">
                <a:latin typeface="Calibri"/>
                <a:cs typeface="Calibri"/>
              </a:rPr>
              <a:t> </a:t>
            </a:r>
            <a:r>
              <a:rPr sz="1800">
                <a:latin typeface="Calibri"/>
                <a:cs typeface="Calibri"/>
              </a:rPr>
              <a:t>supply</a:t>
            </a:r>
            <a:r>
              <a:rPr sz="1800" spc="-40">
                <a:latin typeface="Calibri"/>
                <a:cs typeface="Calibri"/>
              </a:rPr>
              <a:t> </a:t>
            </a:r>
            <a:r>
              <a:rPr sz="1800" spc="-10">
                <a:latin typeface="Calibri"/>
                <a:cs typeface="Calibri"/>
              </a:rPr>
              <a:t>written</a:t>
            </a:r>
            <a:r>
              <a:rPr sz="1800" spc="-35">
                <a:latin typeface="Calibri"/>
                <a:cs typeface="Calibri"/>
              </a:rPr>
              <a:t> </a:t>
            </a:r>
            <a:r>
              <a:rPr sz="1800">
                <a:latin typeface="Calibri"/>
                <a:cs typeface="Calibri"/>
              </a:rPr>
              <a:t>notice</a:t>
            </a:r>
            <a:r>
              <a:rPr sz="1800" spc="-35">
                <a:latin typeface="Calibri"/>
                <a:cs typeface="Calibri"/>
              </a:rPr>
              <a:t> </a:t>
            </a:r>
            <a:r>
              <a:rPr sz="1800">
                <a:latin typeface="Calibri"/>
                <a:cs typeface="Calibri"/>
              </a:rPr>
              <a:t>of</a:t>
            </a:r>
            <a:r>
              <a:rPr sz="1800" spc="-35">
                <a:latin typeface="Calibri"/>
                <a:cs typeface="Calibri"/>
              </a:rPr>
              <a:t> </a:t>
            </a:r>
            <a:r>
              <a:rPr sz="1800" spc="-10">
                <a:latin typeface="Calibri"/>
                <a:cs typeface="Calibri"/>
              </a:rPr>
              <a:t>beneficiary</a:t>
            </a:r>
            <a:r>
              <a:rPr sz="1800" spc="-35">
                <a:latin typeface="Calibri"/>
                <a:cs typeface="Calibri"/>
              </a:rPr>
              <a:t> </a:t>
            </a:r>
            <a:r>
              <a:rPr sz="1800" spc="-10">
                <a:latin typeface="Calibri"/>
                <a:cs typeface="Calibri"/>
              </a:rPr>
              <a:t>protections</a:t>
            </a:r>
            <a:r>
              <a:rPr sz="1800" spc="-40">
                <a:latin typeface="Calibri"/>
                <a:cs typeface="Calibri"/>
              </a:rPr>
              <a:t> </a:t>
            </a:r>
            <a:r>
              <a:rPr sz="1800">
                <a:latin typeface="Calibri"/>
                <a:cs typeface="Calibri"/>
              </a:rPr>
              <a:t>under</a:t>
            </a:r>
            <a:r>
              <a:rPr sz="1800" spc="-40">
                <a:latin typeface="Calibri"/>
                <a:cs typeface="Calibri"/>
              </a:rPr>
              <a:t> </a:t>
            </a:r>
            <a:r>
              <a:rPr sz="1800">
                <a:latin typeface="Calibri"/>
                <a:cs typeface="Calibri"/>
              </a:rPr>
              <a:t>7</a:t>
            </a:r>
            <a:r>
              <a:rPr sz="1800" spc="-40">
                <a:latin typeface="Calibri"/>
                <a:cs typeface="Calibri"/>
              </a:rPr>
              <a:t> </a:t>
            </a:r>
            <a:r>
              <a:rPr sz="1800">
                <a:latin typeface="Calibri"/>
                <a:cs typeface="Calibri"/>
              </a:rPr>
              <a:t>CFR</a:t>
            </a:r>
            <a:r>
              <a:rPr sz="1800" spc="-45">
                <a:latin typeface="Calibri"/>
                <a:cs typeface="Calibri"/>
              </a:rPr>
              <a:t> </a:t>
            </a:r>
            <a:r>
              <a:rPr sz="1800" spc="-20">
                <a:latin typeface="Calibri"/>
                <a:cs typeface="Calibri"/>
              </a:rPr>
              <a:t>Part </a:t>
            </a:r>
            <a:r>
              <a:rPr sz="1800">
                <a:latin typeface="Calibri"/>
                <a:cs typeface="Calibri"/>
              </a:rPr>
              <a:t>16</a:t>
            </a:r>
            <a:r>
              <a:rPr sz="1800" spc="-45">
                <a:latin typeface="Calibri"/>
                <a:cs typeface="Calibri"/>
              </a:rPr>
              <a:t> </a:t>
            </a:r>
            <a:r>
              <a:rPr sz="1800">
                <a:latin typeface="Calibri"/>
                <a:cs typeface="Calibri"/>
              </a:rPr>
              <a:t>by</a:t>
            </a:r>
            <a:r>
              <a:rPr sz="1800" spc="-40">
                <a:latin typeface="Calibri"/>
                <a:cs typeface="Calibri"/>
              </a:rPr>
              <a:t> </a:t>
            </a:r>
            <a:r>
              <a:rPr sz="1800">
                <a:latin typeface="Calibri"/>
                <a:cs typeface="Calibri"/>
              </a:rPr>
              <a:t>choosing</a:t>
            </a:r>
            <a:r>
              <a:rPr sz="1800" spc="-35">
                <a:latin typeface="Calibri"/>
                <a:cs typeface="Calibri"/>
              </a:rPr>
              <a:t> </a:t>
            </a:r>
            <a:r>
              <a:rPr sz="1800">
                <a:latin typeface="Calibri"/>
                <a:cs typeface="Calibri"/>
              </a:rPr>
              <a:t>one</a:t>
            </a:r>
            <a:r>
              <a:rPr sz="1800" spc="-40">
                <a:latin typeface="Calibri"/>
                <a:cs typeface="Calibri"/>
              </a:rPr>
              <a:t> </a:t>
            </a:r>
            <a:r>
              <a:rPr sz="1800">
                <a:latin typeface="Calibri"/>
                <a:cs typeface="Calibri"/>
              </a:rPr>
              <a:t>or</a:t>
            </a:r>
            <a:r>
              <a:rPr sz="1800" spc="-40">
                <a:latin typeface="Calibri"/>
                <a:cs typeface="Calibri"/>
              </a:rPr>
              <a:t> </a:t>
            </a:r>
            <a:r>
              <a:rPr sz="1800">
                <a:latin typeface="Calibri"/>
                <a:cs typeface="Calibri"/>
              </a:rPr>
              <a:t>more</a:t>
            </a:r>
            <a:r>
              <a:rPr sz="1800" spc="-35">
                <a:latin typeface="Calibri"/>
                <a:cs typeface="Calibri"/>
              </a:rPr>
              <a:t> </a:t>
            </a:r>
            <a:r>
              <a:rPr sz="1800">
                <a:latin typeface="Calibri"/>
                <a:cs typeface="Calibri"/>
              </a:rPr>
              <a:t>of</a:t>
            </a:r>
            <a:r>
              <a:rPr sz="1800" spc="-45">
                <a:latin typeface="Calibri"/>
                <a:cs typeface="Calibri"/>
              </a:rPr>
              <a:t> </a:t>
            </a:r>
            <a:r>
              <a:rPr sz="1800">
                <a:latin typeface="Calibri"/>
                <a:cs typeface="Calibri"/>
              </a:rPr>
              <a:t>these</a:t>
            </a:r>
            <a:r>
              <a:rPr sz="1800" spc="-35">
                <a:latin typeface="Calibri"/>
                <a:cs typeface="Calibri"/>
              </a:rPr>
              <a:t> </a:t>
            </a:r>
            <a:r>
              <a:rPr sz="1800">
                <a:latin typeface="Calibri"/>
                <a:cs typeface="Calibri"/>
              </a:rPr>
              <a:t>three</a:t>
            </a:r>
            <a:r>
              <a:rPr sz="1800" spc="-35">
                <a:latin typeface="Calibri"/>
                <a:cs typeface="Calibri"/>
              </a:rPr>
              <a:t> </a:t>
            </a:r>
            <a:r>
              <a:rPr sz="1800" spc="-10">
                <a:latin typeface="Calibri"/>
                <a:cs typeface="Calibri"/>
              </a:rPr>
              <a:t>methods:</a:t>
            </a:r>
            <a:endParaRPr sz="1800">
              <a:latin typeface="Calibri"/>
              <a:cs typeface="Calibri"/>
            </a:endParaRPr>
          </a:p>
        </p:txBody>
      </p:sp>
      <p:sp>
        <p:nvSpPr>
          <p:cNvPr id="7" name="object 7"/>
          <p:cNvSpPr txBox="1"/>
          <p:nvPr/>
        </p:nvSpPr>
        <p:spPr>
          <a:xfrm>
            <a:off x="2550858" y="3937584"/>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8" name="object 8"/>
          <p:cNvSpPr txBox="1"/>
          <p:nvPr/>
        </p:nvSpPr>
        <p:spPr>
          <a:xfrm>
            <a:off x="2550858" y="4486224"/>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9" name="object 9"/>
          <p:cNvSpPr txBox="1"/>
          <p:nvPr/>
        </p:nvSpPr>
        <p:spPr>
          <a:xfrm>
            <a:off x="2550858" y="2852534"/>
            <a:ext cx="7476490" cy="1945639"/>
          </a:xfrm>
          <a:prstGeom prst="rect">
            <a:avLst/>
          </a:prstGeom>
        </p:spPr>
        <p:txBody>
          <a:bodyPr vert="horz" wrap="square" lIns="0" tIns="12700" rIns="0" bIns="0" rtlCol="0">
            <a:spAutoFit/>
          </a:bodyPr>
          <a:lstStyle/>
          <a:p>
            <a:pPr marL="355600" marR="5080" indent="-343535">
              <a:lnSpc>
                <a:spcPct val="100000"/>
              </a:lnSpc>
              <a:spcBef>
                <a:spcPts val="100"/>
              </a:spcBef>
              <a:buFont typeface="Arial"/>
              <a:buChar char="•"/>
              <a:tabLst>
                <a:tab pos="355600" algn="l"/>
              </a:tabLst>
            </a:pPr>
            <a:r>
              <a:rPr sz="1800">
                <a:latin typeface="Calibri"/>
                <a:cs typeface="Calibri"/>
              </a:rPr>
              <a:t>Post</a:t>
            </a:r>
            <a:r>
              <a:rPr sz="1800" spc="-55">
                <a:latin typeface="Calibri"/>
                <a:cs typeface="Calibri"/>
              </a:rPr>
              <a:t> </a:t>
            </a:r>
            <a:r>
              <a:rPr sz="1800">
                <a:latin typeface="Calibri"/>
                <a:cs typeface="Calibri"/>
              </a:rPr>
              <a:t>a</a:t>
            </a:r>
            <a:r>
              <a:rPr sz="1800" spc="-50">
                <a:latin typeface="Calibri"/>
                <a:cs typeface="Calibri"/>
              </a:rPr>
              <a:t> </a:t>
            </a:r>
            <a:r>
              <a:rPr sz="1800" spc="-10">
                <a:latin typeface="Calibri"/>
                <a:cs typeface="Calibri"/>
              </a:rPr>
              <a:t>written</a:t>
            </a:r>
            <a:r>
              <a:rPr sz="1800" spc="-55">
                <a:latin typeface="Calibri"/>
                <a:cs typeface="Calibri"/>
              </a:rPr>
              <a:t> </a:t>
            </a:r>
            <a:r>
              <a:rPr sz="1800">
                <a:latin typeface="Calibri"/>
                <a:cs typeface="Calibri"/>
              </a:rPr>
              <a:t>notice</a:t>
            </a:r>
            <a:r>
              <a:rPr sz="1800" spc="-50">
                <a:latin typeface="Calibri"/>
                <a:cs typeface="Calibri"/>
              </a:rPr>
              <a:t> </a:t>
            </a:r>
            <a:r>
              <a:rPr sz="1800">
                <a:latin typeface="Calibri"/>
                <a:cs typeface="Calibri"/>
              </a:rPr>
              <a:t>at</a:t>
            </a:r>
            <a:r>
              <a:rPr sz="1800" spc="-50">
                <a:latin typeface="Calibri"/>
                <a:cs typeface="Calibri"/>
              </a:rPr>
              <a:t> </a:t>
            </a:r>
            <a:r>
              <a:rPr sz="1800">
                <a:latin typeface="Calibri"/>
                <a:cs typeface="Calibri"/>
              </a:rPr>
              <a:t>service</a:t>
            </a:r>
            <a:r>
              <a:rPr sz="1800" spc="-50">
                <a:latin typeface="Calibri"/>
                <a:cs typeface="Calibri"/>
              </a:rPr>
              <a:t> </a:t>
            </a:r>
            <a:r>
              <a:rPr sz="1800" spc="-10">
                <a:latin typeface="Calibri"/>
                <a:cs typeface="Calibri"/>
              </a:rPr>
              <a:t>locations.</a:t>
            </a:r>
            <a:r>
              <a:rPr sz="1800" spc="-45">
                <a:latin typeface="Calibri"/>
                <a:cs typeface="Calibri"/>
              </a:rPr>
              <a:t> </a:t>
            </a:r>
            <a:r>
              <a:rPr sz="1800">
                <a:latin typeface="Calibri"/>
                <a:cs typeface="Calibri"/>
              </a:rPr>
              <a:t>The</a:t>
            </a:r>
            <a:r>
              <a:rPr sz="1800" spc="-50">
                <a:latin typeface="Calibri"/>
                <a:cs typeface="Calibri"/>
              </a:rPr>
              <a:t> </a:t>
            </a:r>
            <a:r>
              <a:rPr sz="1800">
                <a:latin typeface="Calibri"/>
                <a:cs typeface="Calibri"/>
              </a:rPr>
              <a:t>posted</a:t>
            </a:r>
            <a:r>
              <a:rPr sz="1800" spc="-50">
                <a:latin typeface="Calibri"/>
                <a:cs typeface="Calibri"/>
              </a:rPr>
              <a:t> </a:t>
            </a:r>
            <a:r>
              <a:rPr sz="1800" spc="-10">
                <a:latin typeface="Calibri"/>
                <a:cs typeface="Calibri"/>
              </a:rPr>
              <a:t>written</a:t>
            </a:r>
            <a:r>
              <a:rPr sz="1800" spc="-55">
                <a:latin typeface="Calibri"/>
                <a:cs typeface="Calibri"/>
              </a:rPr>
              <a:t> </a:t>
            </a:r>
            <a:r>
              <a:rPr sz="1800">
                <a:latin typeface="Calibri"/>
                <a:cs typeface="Calibri"/>
              </a:rPr>
              <a:t>notice</a:t>
            </a:r>
            <a:r>
              <a:rPr sz="1800" spc="-45">
                <a:latin typeface="Calibri"/>
                <a:cs typeface="Calibri"/>
              </a:rPr>
              <a:t> </a:t>
            </a:r>
            <a:r>
              <a:rPr sz="1800">
                <a:latin typeface="Calibri"/>
                <a:cs typeface="Calibri"/>
              </a:rPr>
              <a:t>must</a:t>
            </a:r>
            <a:r>
              <a:rPr sz="1800" spc="-55">
                <a:latin typeface="Calibri"/>
                <a:cs typeface="Calibri"/>
              </a:rPr>
              <a:t> </a:t>
            </a:r>
            <a:r>
              <a:rPr sz="1800" spc="-25">
                <a:latin typeface="Calibri"/>
                <a:cs typeface="Calibri"/>
              </a:rPr>
              <a:t>be </a:t>
            </a:r>
            <a:r>
              <a:rPr sz="1800">
                <a:latin typeface="Calibri"/>
                <a:cs typeface="Calibri"/>
              </a:rPr>
              <a:t>visible</a:t>
            </a:r>
            <a:r>
              <a:rPr sz="1800" spc="-35">
                <a:latin typeface="Calibri"/>
                <a:cs typeface="Calibri"/>
              </a:rPr>
              <a:t> </a:t>
            </a:r>
            <a:r>
              <a:rPr sz="1800">
                <a:latin typeface="Calibri"/>
                <a:cs typeface="Calibri"/>
              </a:rPr>
              <a:t>to</a:t>
            </a:r>
            <a:r>
              <a:rPr sz="1800" spc="-35">
                <a:latin typeface="Calibri"/>
                <a:cs typeface="Calibri"/>
              </a:rPr>
              <a:t> </a:t>
            </a:r>
            <a:r>
              <a:rPr sz="1800">
                <a:latin typeface="Calibri"/>
                <a:cs typeface="Calibri"/>
              </a:rPr>
              <a:t>all</a:t>
            </a:r>
            <a:r>
              <a:rPr sz="1800" spc="-35">
                <a:latin typeface="Calibri"/>
                <a:cs typeface="Calibri"/>
              </a:rPr>
              <a:t> </a:t>
            </a:r>
            <a:r>
              <a:rPr sz="1800" spc="-10">
                <a:latin typeface="Calibri"/>
                <a:cs typeface="Calibri"/>
              </a:rPr>
              <a:t>TEFAP</a:t>
            </a:r>
            <a:r>
              <a:rPr sz="1800" spc="-40">
                <a:latin typeface="Calibri"/>
                <a:cs typeface="Calibri"/>
              </a:rPr>
              <a:t> </a:t>
            </a:r>
            <a:r>
              <a:rPr sz="1800" spc="-10">
                <a:latin typeface="Calibri"/>
                <a:cs typeface="Calibri"/>
              </a:rPr>
              <a:t>beneficiaries</a:t>
            </a:r>
            <a:r>
              <a:rPr sz="1800" spc="-30">
                <a:latin typeface="Calibri"/>
                <a:cs typeface="Calibri"/>
              </a:rPr>
              <a:t> </a:t>
            </a:r>
            <a:r>
              <a:rPr sz="1800">
                <a:latin typeface="Calibri"/>
                <a:cs typeface="Calibri"/>
              </a:rPr>
              <a:t>and</a:t>
            </a:r>
            <a:r>
              <a:rPr sz="1800" spc="-35">
                <a:latin typeface="Calibri"/>
                <a:cs typeface="Calibri"/>
              </a:rPr>
              <a:t> </a:t>
            </a:r>
            <a:r>
              <a:rPr sz="1800" spc="-10">
                <a:latin typeface="Calibri"/>
                <a:cs typeface="Calibri"/>
              </a:rPr>
              <a:t>prospective</a:t>
            </a:r>
            <a:r>
              <a:rPr sz="1800" spc="-30">
                <a:latin typeface="Calibri"/>
                <a:cs typeface="Calibri"/>
              </a:rPr>
              <a:t> </a:t>
            </a:r>
            <a:r>
              <a:rPr sz="1800" spc="-10">
                <a:latin typeface="Calibri"/>
                <a:cs typeface="Calibri"/>
              </a:rPr>
              <a:t>beneficiaries</a:t>
            </a:r>
            <a:r>
              <a:rPr sz="1800" spc="-30">
                <a:latin typeface="Calibri"/>
                <a:cs typeface="Calibri"/>
              </a:rPr>
              <a:t> </a:t>
            </a:r>
            <a:r>
              <a:rPr sz="1800">
                <a:latin typeface="Calibri"/>
                <a:cs typeface="Calibri"/>
              </a:rPr>
              <a:t>upon</a:t>
            </a:r>
            <a:r>
              <a:rPr sz="1800" spc="-30">
                <a:latin typeface="Calibri"/>
                <a:cs typeface="Calibri"/>
              </a:rPr>
              <a:t> </a:t>
            </a:r>
            <a:r>
              <a:rPr sz="1800" spc="-10">
                <a:latin typeface="Calibri"/>
                <a:cs typeface="Calibri"/>
              </a:rPr>
              <a:t>entrance </a:t>
            </a:r>
            <a:r>
              <a:rPr sz="1800">
                <a:latin typeface="Calibri"/>
                <a:cs typeface="Calibri"/>
              </a:rPr>
              <a:t>into</a:t>
            </a:r>
            <a:r>
              <a:rPr sz="1800" spc="-35">
                <a:latin typeface="Calibri"/>
                <a:cs typeface="Calibri"/>
              </a:rPr>
              <a:t> </a:t>
            </a:r>
            <a:r>
              <a:rPr sz="1800">
                <a:latin typeface="Calibri"/>
                <a:cs typeface="Calibri"/>
              </a:rPr>
              <a:t>the</a:t>
            </a:r>
            <a:r>
              <a:rPr sz="1800" spc="-30">
                <a:latin typeface="Calibri"/>
                <a:cs typeface="Calibri"/>
              </a:rPr>
              <a:t> </a:t>
            </a:r>
            <a:r>
              <a:rPr sz="1800" spc="-10">
                <a:latin typeface="Calibri"/>
                <a:cs typeface="Calibri"/>
              </a:rPr>
              <a:t>distribution</a:t>
            </a:r>
            <a:r>
              <a:rPr sz="1800" spc="-35">
                <a:latin typeface="Calibri"/>
                <a:cs typeface="Calibri"/>
              </a:rPr>
              <a:t> </a:t>
            </a:r>
            <a:r>
              <a:rPr sz="1800" spc="-20">
                <a:latin typeface="Calibri"/>
                <a:cs typeface="Calibri"/>
              </a:rPr>
              <a:t>site.</a:t>
            </a:r>
            <a:endParaRPr sz="1800">
              <a:latin typeface="Calibri"/>
              <a:cs typeface="Calibri"/>
            </a:endParaRPr>
          </a:p>
          <a:p>
            <a:pPr marL="71120" algn="ctr">
              <a:lnSpc>
                <a:spcPct val="100000"/>
              </a:lnSpc>
            </a:pPr>
            <a:r>
              <a:rPr sz="1800" spc="-25">
                <a:latin typeface="Calibri"/>
                <a:cs typeface="Calibri"/>
              </a:rPr>
              <a:t>OR</a:t>
            </a:r>
            <a:endParaRPr sz="1800">
              <a:latin typeface="Calibri"/>
              <a:cs typeface="Calibri"/>
            </a:endParaRPr>
          </a:p>
          <a:p>
            <a:pPr marL="355600">
              <a:lnSpc>
                <a:spcPct val="100000"/>
              </a:lnSpc>
            </a:pPr>
            <a:r>
              <a:rPr sz="1800">
                <a:latin typeface="Calibri"/>
                <a:cs typeface="Calibri"/>
              </a:rPr>
              <a:t>Provide</a:t>
            </a:r>
            <a:r>
              <a:rPr sz="1800" spc="-65">
                <a:latin typeface="Calibri"/>
                <a:cs typeface="Calibri"/>
              </a:rPr>
              <a:t> </a:t>
            </a:r>
            <a:r>
              <a:rPr sz="1800">
                <a:latin typeface="Calibri"/>
                <a:cs typeface="Calibri"/>
              </a:rPr>
              <a:t>flyers</a:t>
            </a:r>
            <a:r>
              <a:rPr sz="1800" spc="-65">
                <a:latin typeface="Calibri"/>
                <a:cs typeface="Calibri"/>
              </a:rPr>
              <a:t> </a:t>
            </a:r>
            <a:r>
              <a:rPr sz="1800">
                <a:latin typeface="Calibri"/>
                <a:cs typeface="Calibri"/>
              </a:rPr>
              <a:t>or</a:t>
            </a:r>
            <a:r>
              <a:rPr sz="1800" spc="-65">
                <a:latin typeface="Calibri"/>
                <a:cs typeface="Calibri"/>
              </a:rPr>
              <a:t> </a:t>
            </a:r>
            <a:r>
              <a:rPr sz="1800">
                <a:latin typeface="Calibri"/>
                <a:cs typeface="Calibri"/>
              </a:rPr>
              <a:t>handouts</a:t>
            </a:r>
            <a:r>
              <a:rPr sz="1800" spc="-60">
                <a:latin typeface="Calibri"/>
                <a:cs typeface="Calibri"/>
              </a:rPr>
              <a:t> </a:t>
            </a:r>
            <a:r>
              <a:rPr sz="1800">
                <a:latin typeface="Calibri"/>
                <a:cs typeface="Calibri"/>
              </a:rPr>
              <a:t>at</a:t>
            </a:r>
            <a:r>
              <a:rPr sz="1800" spc="-65">
                <a:latin typeface="Calibri"/>
                <a:cs typeface="Calibri"/>
              </a:rPr>
              <a:t> </a:t>
            </a:r>
            <a:r>
              <a:rPr sz="1800">
                <a:latin typeface="Calibri"/>
                <a:cs typeface="Calibri"/>
              </a:rPr>
              <a:t>each</a:t>
            </a:r>
            <a:r>
              <a:rPr sz="1800" spc="-65">
                <a:latin typeface="Calibri"/>
                <a:cs typeface="Calibri"/>
              </a:rPr>
              <a:t> </a:t>
            </a:r>
            <a:r>
              <a:rPr sz="1800" spc="-10">
                <a:latin typeface="Calibri"/>
                <a:cs typeface="Calibri"/>
              </a:rPr>
              <a:t>distribution</a:t>
            </a:r>
            <a:endParaRPr sz="1800">
              <a:latin typeface="Calibri"/>
              <a:cs typeface="Calibri"/>
            </a:endParaRPr>
          </a:p>
          <a:p>
            <a:pPr marL="71120" algn="ctr">
              <a:lnSpc>
                <a:spcPct val="100000"/>
              </a:lnSpc>
            </a:pPr>
            <a:r>
              <a:rPr sz="1800" spc="-25">
                <a:latin typeface="Calibri"/>
                <a:cs typeface="Calibri"/>
              </a:rPr>
              <a:t>OR</a:t>
            </a:r>
            <a:endParaRPr sz="1800">
              <a:latin typeface="Calibri"/>
              <a:cs typeface="Calibri"/>
            </a:endParaRPr>
          </a:p>
          <a:p>
            <a:pPr marL="355600">
              <a:lnSpc>
                <a:spcPct val="100000"/>
              </a:lnSpc>
            </a:pPr>
            <a:r>
              <a:rPr sz="1800">
                <a:latin typeface="Calibri"/>
                <a:cs typeface="Calibri"/>
              </a:rPr>
              <a:t>Add</a:t>
            </a:r>
            <a:r>
              <a:rPr sz="1800" spc="-50">
                <a:latin typeface="Calibri"/>
                <a:cs typeface="Calibri"/>
              </a:rPr>
              <a:t> </a:t>
            </a:r>
            <a:r>
              <a:rPr sz="1800">
                <a:latin typeface="Calibri"/>
                <a:cs typeface="Calibri"/>
              </a:rPr>
              <a:t>the</a:t>
            </a:r>
            <a:r>
              <a:rPr sz="1800" spc="-50">
                <a:latin typeface="Calibri"/>
                <a:cs typeface="Calibri"/>
              </a:rPr>
              <a:t> </a:t>
            </a:r>
            <a:r>
              <a:rPr sz="1800" spc="-10">
                <a:latin typeface="Calibri"/>
                <a:cs typeface="Calibri"/>
              </a:rPr>
              <a:t>written</a:t>
            </a:r>
            <a:r>
              <a:rPr sz="1800" spc="-45">
                <a:latin typeface="Calibri"/>
                <a:cs typeface="Calibri"/>
              </a:rPr>
              <a:t> </a:t>
            </a:r>
            <a:r>
              <a:rPr sz="1800" spc="-10">
                <a:latin typeface="Calibri"/>
                <a:cs typeface="Calibri"/>
              </a:rPr>
              <a:t>notification</a:t>
            </a:r>
            <a:r>
              <a:rPr sz="1800" spc="-45">
                <a:latin typeface="Calibri"/>
                <a:cs typeface="Calibri"/>
              </a:rPr>
              <a:t> </a:t>
            </a:r>
            <a:r>
              <a:rPr sz="1800">
                <a:latin typeface="Calibri"/>
                <a:cs typeface="Calibri"/>
              </a:rPr>
              <a:t>to</a:t>
            </a:r>
            <a:r>
              <a:rPr sz="1800" spc="-50">
                <a:latin typeface="Calibri"/>
                <a:cs typeface="Calibri"/>
              </a:rPr>
              <a:t> </a:t>
            </a:r>
            <a:r>
              <a:rPr sz="1800">
                <a:latin typeface="Calibri"/>
                <a:cs typeface="Calibri"/>
              </a:rPr>
              <a:t>their</a:t>
            </a:r>
            <a:r>
              <a:rPr sz="1800" spc="-50">
                <a:latin typeface="Calibri"/>
                <a:cs typeface="Calibri"/>
              </a:rPr>
              <a:t> </a:t>
            </a:r>
            <a:r>
              <a:rPr sz="1800" spc="-10">
                <a:latin typeface="Calibri"/>
                <a:cs typeface="Calibri"/>
              </a:rPr>
              <a:t>TEFAP</a:t>
            </a:r>
            <a:r>
              <a:rPr sz="1800" spc="-55">
                <a:latin typeface="Calibri"/>
                <a:cs typeface="Calibri"/>
              </a:rPr>
              <a:t> </a:t>
            </a:r>
            <a:r>
              <a:rPr sz="1800" spc="-10">
                <a:latin typeface="Calibri"/>
                <a:cs typeface="Calibri"/>
              </a:rPr>
              <a:t>intake</a:t>
            </a:r>
            <a:r>
              <a:rPr sz="1800" spc="-45">
                <a:latin typeface="Calibri"/>
                <a:cs typeface="Calibri"/>
              </a:rPr>
              <a:t> </a:t>
            </a:r>
            <a:r>
              <a:rPr sz="1800" spc="-10">
                <a:latin typeface="Calibri"/>
                <a:cs typeface="Calibri"/>
              </a:rPr>
              <a:t>form.</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1344" y="1373301"/>
            <a:ext cx="4847590" cy="1068070"/>
          </a:xfrm>
          <a:prstGeom prst="rect">
            <a:avLst/>
          </a:prstGeom>
        </p:spPr>
        <p:txBody>
          <a:bodyPr vert="horz" wrap="square" lIns="0" tIns="74295" rIns="0" bIns="0" rtlCol="0">
            <a:spAutoFit/>
          </a:bodyPr>
          <a:lstStyle/>
          <a:p>
            <a:pPr marL="939800" marR="5080" indent="-927735">
              <a:lnSpc>
                <a:spcPts val="3890"/>
              </a:lnSpc>
              <a:spcBef>
                <a:spcPts val="585"/>
              </a:spcBef>
            </a:pPr>
            <a:r>
              <a:rPr sz="3600" b="0">
                <a:solidFill>
                  <a:srgbClr val="005477"/>
                </a:solidFill>
                <a:latin typeface="Arial Black"/>
                <a:cs typeface="Arial Black"/>
              </a:rPr>
              <a:t>WHY</a:t>
            </a:r>
            <a:r>
              <a:rPr sz="3600" b="0" spc="-70">
                <a:solidFill>
                  <a:srgbClr val="005477"/>
                </a:solidFill>
                <a:latin typeface="Arial Black"/>
                <a:cs typeface="Arial Black"/>
              </a:rPr>
              <a:t> </a:t>
            </a:r>
            <a:r>
              <a:rPr sz="3600" b="0">
                <a:solidFill>
                  <a:srgbClr val="005477"/>
                </a:solidFill>
                <a:latin typeface="Arial Black"/>
                <a:cs typeface="Arial Black"/>
              </a:rPr>
              <a:t>CIVIL</a:t>
            </a:r>
            <a:r>
              <a:rPr sz="3600" b="0" spc="-75">
                <a:solidFill>
                  <a:srgbClr val="005477"/>
                </a:solidFill>
                <a:latin typeface="Arial Black"/>
                <a:cs typeface="Arial Black"/>
              </a:rPr>
              <a:t> </a:t>
            </a:r>
            <a:r>
              <a:rPr sz="3600" b="0" spc="-10">
                <a:solidFill>
                  <a:srgbClr val="005477"/>
                </a:solidFill>
                <a:latin typeface="Arial Black"/>
                <a:cs typeface="Arial Black"/>
              </a:rPr>
              <a:t>RIGHTS TRAINING?</a:t>
            </a:r>
            <a:endParaRPr sz="3600">
              <a:latin typeface="Arial Black"/>
              <a:cs typeface="Arial Black"/>
            </a:endParaRPr>
          </a:p>
        </p:txBody>
      </p:sp>
      <p:sp>
        <p:nvSpPr>
          <p:cNvPr id="3" name="object 3"/>
          <p:cNvSpPr/>
          <p:nvPr/>
        </p:nvSpPr>
        <p:spPr>
          <a:xfrm>
            <a:off x="256222" y="177413"/>
            <a:ext cx="2339975" cy="2205355"/>
          </a:xfrm>
          <a:custGeom>
            <a:avLst/>
            <a:gdLst/>
            <a:ahLst/>
            <a:cxnLst/>
            <a:rect l="l" t="t" r="r" b="b"/>
            <a:pathLst>
              <a:path w="2339975" h="2205355">
                <a:moveTo>
                  <a:pt x="1190321" y="0"/>
                </a:moveTo>
                <a:lnTo>
                  <a:pt x="1139326" y="1185"/>
                </a:lnTo>
                <a:lnTo>
                  <a:pt x="1088309" y="4466"/>
                </a:lnTo>
                <a:lnTo>
                  <a:pt x="1037342" y="9850"/>
                </a:lnTo>
                <a:lnTo>
                  <a:pt x="986497" y="17341"/>
                </a:lnTo>
                <a:lnTo>
                  <a:pt x="936086" y="26921"/>
                </a:lnTo>
                <a:lnTo>
                  <a:pt x="886237" y="38541"/>
                </a:lnTo>
                <a:lnTo>
                  <a:pt x="837018" y="52172"/>
                </a:lnTo>
                <a:lnTo>
                  <a:pt x="788497" y="67782"/>
                </a:lnTo>
                <a:lnTo>
                  <a:pt x="740740" y="85343"/>
                </a:lnTo>
                <a:lnTo>
                  <a:pt x="693816" y="104823"/>
                </a:lnTo>
                <a:lnTo>
                  <a:pt x="647793" y="126193"/>
                </a:lnTo>
                <a:lnTo>
                  <a:pt x="602736" y="149423"/>
                </a:lnTo>
                <a:lnTo>
                  <a:pt x="558715" y="174483"/>
                </a:lnTo>
                <a:lnTo>
                  <a:pt x="515797" y="201343"/>
                </a:lnTo>
                <a:lnTo>
                  <a:pt x="474049" y="229973"/>
                </a:lnTo>
                <a:lnTo>
                  <a:pt x="433539" y="260342"/>
                </a:lnTo>
                <a:lnTo>
                  <a:pt x="394359" y="292323"/>
                </a:lnTo>
                <a:lnTo>
                  <a:pt x="356765" y="325765"/>
                </a:lnTo>
                <a:lnTo>
                  <a:pt x="320802" y="360613"/>
                </a:lnTo>
                <a:lnTo>
                  <a:pt x="286512" y="396815"/>
                </a:lnTo>
                <a:lnTo>
                  <a:pt x="253936" y="434317"/>
                </a:lnTo>
                <a:lnTo>
                  <a:pt x="223118" y="473064"/>
                </a:lnTo>
                <a:lnTo>
                  <a:pt x="194100" y="513004"/>
                </a:lnTo>
                <a:lnTo>
                  <a:pt x="166924" y="554082"/>
                </a:lnTo>
                <a:lnTo>
                  <a:pt x="141633" y="596245"/>
                </a:lnTo>
                <a:lnTo>
                  <a:pt x="118270" y="639439"/>
                </a:lnTo>
                <a:lnTo>
                  <a:pt x="96876" y="683611"/>
                </a:lnTo>
                <a:lnTo>
                  <a:pt x="77495" y="728706"/>
                </a:lnTo>
                <a:lnTo>
                  <a:pt x="60208" y="774526"/>
                </a:lnTo>
                <a:lnTo>
                  <a:pt x="45075" y="820863"/>
                </a:lnTo>
                <a:lnTo>
                  <a:pt x="32105" y="867647"/>
                </a:lnTo>
                <a:lnTo>
                  <a:pt x="21306" y="914810"/>
                </a:lnTo>
                <a:lnTo>
                  <a:pt x="12687" y="962283"/>
                </a:lnTo>
                <a:lnTo>
                  <a:pt x="6257" y="1009998"/>
                </a:lnTo>
                <a:lnTo>
                  <a:pt x="2025" y="1057885"/>
                </a:lnTo>
                <a:lnTo>
                  <a:pt x="0" y="1105876"/>
                </a:lnTo>
                <a:lnTo>
                  <a:pt x="161" y="1146883"/>
                </a:lnTo>
                <a:lnTo>
                  <a:pt x="189" y="1153902"/>
                </a:lnTo>
                <a:lnTo>
                  <a:pt x="2602" y="1201894"/>
                </a:lnTo>
                <a:lnTo>
                  <a:pt x="7248" y="1249783"/>
                </a:lnTo>
                <a:lnTo>
                  <a:pt x="14135" y="1297501"/>
                </a:lnTo>
                <a:lnTo>
                  <a:pt x="23324" y="1344840"/>
                </a:lnTo>
                <a:lnTo>
                  <a:pt x="34676" y="1391594"/>
                </a:lnTo>
                <a:lnTo>
                  <a:pt x="48159" y="1437703"/>
                </a:lnTo>
                <a:lnTo>
                  <a:pt x="63747" y="1483106"/>
                </a:lnTo>
                <a:lnTo>
                  <a:pt x="81410" y="1527744"/>
                </a:lnTo>
                <a:lnTo>
                  <a:pt x="101120" y="1571557"/>
                </a:lnTo>
                <a:lnTo>
                  <a:pt x="122847" y="1614485"/>
                </a:lnTo>
                <a:lnTo>
                  <a:pt x="146564" y="1656467"/>
                </a:lnTo>
                <a:lnTo>
                  <a:pt x="172240" y="1697443"/>
                </a:lnTo>
                <a:lnTo>
                  <a:pt x="199848" y="1737355"/>
                </a:lnTo>
                <a:lnTo>
                  <a:pt x="229359" y="1776142"/>
                </a:lnTo>
                <a:lnTo>
                  <a:pt x="260743" y="1813743"/>
                </a:lnTo>
                <a:lnTo>
                  <a:pt x="293867" y="1849986"/>
                </a:lnTo>
                <a:lnTo>
                  <a:pt x="328584" y="1884704"/>
                </a:lnTo>
                <a:lnTo>
                  <a:pt x="364836" y="1917860"/>
                </a:lnTo>
                <a:lnTo>
                  <a:pt x="402565" y="1949415"/>
                </a:lnTo>
                <a:lnTo>
                  <a:pt x="441714" y="1979329"/>
                </a:lnTo>
                <a:lnTo>
                  <a:pt x="482226" y="2007564"/>
                </a:lnTo>
                <a:lnTo>
                  <a:pt x="524044" y="2034081"/>
                </a:lnTo>
                <a:lnTo>
                  <a:pt x="567109" y="2058843"/>
                </a:lnTo>
                <a:lnTo>
                  <a:pt x="611364" y="2081809"/>
                </a:lnTo>
                <a:lnTo>
                  <a:pt x="656752" y="2102941"/>
                </a:lnTo>
                <a:lnTo>
                  <a:pt x="703215" y="2122200"/>
                </a:lnTo>
                <a:lnTo>
                  <a:pt x="750696" y="2139549"/>
                </a:lnTo>
                <a:lnTo>
                  <a:pt x="798901" y="2154908"/>
                </a:lnTo>
                <a:lnTo>
                  <a:pt x="847708" y="2168220"/>
                </a:lnTo>
                <a:lnTo>
                  <a:pt x="897046" y="2179480"/>
                </a:lnTo>
                <a:lnTo>
                  <a:pt x="946841" y="2188682"/>
                </a:lnTo>
                <a:lnTo>
                  <a:pt x="997021" y="2195818"/>
                </a:lnTo>
                <a:lnTo>
                  <a:pt x="1047515" y="2200883"/>
                </a:lnTo>
                <a:lnTo>
                  <a:pt x="1098248" y="2203871"/>
                </a:lnTo>
                <a:lnTo>
                  <a:pt x="1149149" y="2204775"/>
                </a:lnTo>
                <a:lnTo>
                  <a:pt x="1200146" y="2203589"/>
                </a:lnTo>
                <a:lnTo>
                  <a:pt x="1251165" y="2200306"/>
                </a:lnTo>
                <a:lnTo>
                  <a:pt x="1302134" y="2194922"/>
                </a:lnTo>
                <a:lnTo>
                  <a:pt x="1352981" y="2187428"/>
                </a:lnTo>
                <a:lnTo>
                  <a:pt x="1403392" y="2177847"/>
                </a:lnTo>
                <a:lnTo>
                  <a:pt x="1453240" y="2166227"/>
                </a:lnTo>
                <a:lnTo>
                  <a:pt x="1502459" y="2152597"/>
                </a:lnTo>
                <a:lnTo>
                  <a:pt x="1550979" y="2136986"/>
                </a:lnTo>
                <a:lnTo>
                  <a:pt x="1598734" y="2119426"/>
                </a:lnTo>
                <a:lnTo>
                  <a:pt x="1645658" y="2099945"/>
                </a:lnTo>
                <a:lnTo>
                  <a:pt x="1691681" y="2078575"/>
                </a:lnTo>
                <a:lnTo>
                  <a:pt x="1736737" y="2055345"/>
                </a:lnTo>
                <a:lnTo>
                  <a:pt x="1780758" y="2030285"/>
                </a:lnTo>
                <a:lnTo>
                  <a:pt x="1823677" y="2003425"/>
                </a:lnTo>
                <a:lnTo>
                  <a:pt x="1865427" y="1974795"/>
                </a:lnTo>
                <a:lnTo>
                  <a:pt x="1905939" y="1944426"/>
                </a:lnTo>
                <a:lnTo>
                  <a:pt x="1945120" y="1912448"/>
                </a:lnTo>
                <a:lnTo>
                  <a:pt x="1982713" y="1879009"/>
                </a:lnTo>
                <a:lnTo>
                  <a:pt x="2018676" y="1844162"/>
                </a:lnTo>
                <a:lnTo>
                  <a:pt x="2052967" y="1807962"/>
                </a:lnTo>
                <a:lnTo>
                  <a:pt x="2085542" y="1770461"/>
                </a:lnTo>
                <a:lnTo>
                  <a:pt x="2116359" y="1731714"/>
                </a:lnTo>
                <a:lnTo>
                  <a:pt x="2145376" y="1691774"/>
                </a:lnTo>
                <a:lnTo>
                  <a:pt x="2172551" y="1650695"/>
                </a:lnTo>
                <a:lnTo>
                  <a:pt x="2197840" y="1608530"/>
                </a:lnTo>
                <a:lnTo>
                  <a:pt x="2221202" y="1565334"/>
                </a:lnTo>
                <a:lnTo>
                  <a:pt x="2242593" y="1521161"/>
                </a:lnTo>
                <a:lnTo>
                  <a:pt x="2261971" y="1476063"/>
                </a:lnTo>
                <a:lnTo>
                  <a:pt x="2279258" y="1430242"/>
                </a:lnTo>
                <a:lnTo>
                  <a:pt x="2294391" y="1383906"/>
                </a:lnTo>
                <a:lnTo>
                  <a:pt x="2307361" y="1337121"/>
                </a:lnTo>
                <a:lnTo>
                  <a:pt x="2318160" y="1289958"/>
                </a:lnTo>
                <a:lnTo>
                  <a:pt x="2326779" y="1242485"/>
                </a:lnTo>
                <a:lnTo>
                  <a:pt x="2333209" y="1194770"/>
                </a:lnTo>
                <a:lnTo>
                  <a:pt x="2337441" y="1146883"/>
                </a:lnTo>
                <a:lnTo>
                  <a:pt x="2339466" y="1098892"/>
                </a:lnTo>
                <a:lnTo>
                  <a:pt x="2339305" y="1057885"/>
                </a:lnTo>
                <a:lnTo>
                  <a:pt x="2339277" y="1050867"/>
                </a:lnTo>
                <a:lnTo>
                  <a:pt x="2336864" y="1002875"/>
                </a:lnTo>
                <a:lnTo>
                  <a:pt x="2332218" y="954986"/>
                </a:lnTo>
                <a:lnTo>
                  <a:pt x="2325331" y="907268"/>
                </a:lnTo>
                <a:lnTo>
                  <a:pt x="2316142" y="859931"/>
                </a:lnTo>
                <a:lnTo>
                  <a:pt x="2304791" y="813178"/>
                </a:lnTo>
                <a:lnTo>
                  <a:pt x="2291307" y="767071"/>
                </a:lnTo>
                <a:lnTo>
                  <a:pt x="2275719" y="721668"/>
                </a:lnTo>
                <a:lnTo>
                  <a:pt x="2258056" y="677029"/>
                </a:lnTo>
                <a:lnTo>
                  <a:pt x="2238348" y="633216"/>
                </a:lnTo>
                <a:lnTo>
                  <a:pt x="2216621" y="590288"/>
                </a:lnTo>
                <a:lnTo>
                  <a:pt x="2192906" y="548305"/>
                </a:lnTo>
                <a:lnTo>
                  <a:pt x="2167231" y="507327"/>
                </a:lnTo>
                <a:lnTo>
                  <a:pt x="2139625" y="467414"/>
                </a:lnTo>
                <a:lnTo>
                  <a:pt x="2110117" y="428627"/>
                </a:lnTo>
                <a:lnTo>
                  <a:pt x="2078735" y="391025"/>
                </a:lnTo>
                <a:lnTo>
                  <a:pt x="2045611" y="354786"/>
                </a:lnTo>
                <a:lnTo>
                  <a:pt x="2010894" y="320069"/>
                </a:lnTo>
                <a:lnTo>
                  <a:pt x="1974641" y="286915"/>
                </a:lnTo>
                <a:lnTo>
                  <a:pt x="1936911" y="255363"/>
                </a:lnTo>
                <a:lnTo>
                  <a:pt x="1897760" y="225450"/>
                </a:lnTo>
                <a:lnTo>
                  <a:pt x="1857247" y="197216"/>
                </a:lnTo>
                <a:lnTo>
                  <a:pt x="1815430" y="170699"/>
                </a:lnTo>
                <a:lnTo>
                  <a:pt x="1772364" y="145938"/>
                </a:lnTo>
                <a:lnTo>
                  <a:pt x="1728110" y="122972"/>
                </a:lnTo>
                <a:lnTo>
                  <a:pt x="1682722" y="101840"/>
                </a:lnTo>
                <a:lnTo>
                  <a:pt x="1636261" y="82581"/>
                </a:lnTo>
                <a:lnTo>
                  <a:pt x="1588782" y="65232"/>
                </a:lnTo>
                <a:lnTo>
                  <a:pt x="1540575" y="49871"/>
                </a:lnTo>
                <a:lnTo>
                  <a:pt x="1491765" y="36556"/>
                </a:lnTo>
                <a:lnTo>
                  <a:pt x="1442426" y="25295"/>
                </a:lnTo>
                <a:lnTo>
                  <a:pt x="1392629" y="16093"/>
                </a:lnTo>
                <a:lnTo>
                  <a:pt x="1342448" y="8957"/>
                </a:lnTo>
                <a:lnTo>
                  <a:pt x="1291955" y="3891"/>
                </a:lnTo>
                <a:lnTo>
                  <a:pt x="1241221" y="904"/>
                </a:lnTo>
                <a:lnTo>
                  <a:pt x="1190321" y="0"/>
                </a:lnTo>
                <a:close/>
              </a:path>
            </a:pathLst>
          </a:custGeom>
          <a:solidFill>
            <a:srgbClr val="F2721E"/>
          </a:solidFill>
        </p:spPr>
        <p:txBody>
          <a:bodyPr wrap="square" lIns="0" tIns="0" rIns="0" bIns="0" rtlCol="0"/>
          <a:lstStyle/>
          <a:p>
            <a:endParaRPr/>
          </a:p>
        </p:txBody>
      </p:sp>
      <p:sp>
        <p:nvSpPr>
          <p:cNvPr id="4" name="object 4"/>
          <p:cNvSpPr txBox="1"/>
          <p:nvPr/>
        </p:nvSpPr>
        <p:spPr>
          <a:xfrm rot="21060000">
            <a:off x="656103" y="1027498"/>
            <a:ext cx="1496921" cy="254000"/>
          </a:xfrm>
          <a:prstGeom prst="rect">
            <a:avLst/>
          </a:prstGeom>
        </p:spPr>
        <p:txBody>
          <a:bodyPr vert="horz" wrap="square" lIns="0" tIns="0" rIns="0" bIns="0" rtlCol="0">
            <a:spAutoFit/>
          </a:bodyPr>
          <a:lstStyle/>
          <a:p>
            <a:pPr>
              <a:lnSpc>
                <a:spcPts val="2000"/>
              </a:lnSpc>
            </a:pPr>
            <a:r>
              <a:rPr sz="2000" b="1" spc="-10">
                <a:solidFill>
                  <a:srgbClr val="FFFFFF"/>
                </a:solidFill>
                <a:latin typeface="Arial"/>
                <a:cs typeface="Arial"/>
              </a:rPr>
              <a:t>DO</a:t>
            </a:r>
            <a:r>
              <a:rPr sz="3000" b="1" spc="-15" baseline="1388">
                <a:solidFill>
                  <a:srgbClr val="FFFFFF"/>
                </a:solidFill>
                <a:latin typeface="Arial"/>
                <a:cs typeface="Arial"/>
              </a:rPr>
              <a:t>CUME</a:t>
            </a:r>
            <a:r>
              <a:rPr sz="3000" b="1" spc="-15" baseline="2777">
                <a:solidFill>
                  <a:srgbClr val="FFFFFF"/>
                </a:solidFill>
                <a:latin typeface="Arial"/>
                <a:cs typeface="Arial"/>
              </a:rPr>
              <a:t>NT</a:t>
            </a:r>
            <a:endParaRPr sz="3000" baseline="2777">
              <a:latin typeface="Arial"/>
              <a:cs typeface="Arial"/>
            </a:endParaRPr>
          </a:p>
        </p:txBody>
      </p:sp>
      <p:sp>
        <p:nvSpPr>
          <p:cNvPr id="5" name="object 5"/>
          <p:cNvSpPr txBox="1"/>
          <p:nvPr/>
        </p:nvSpPr>
        <p:spPr>
          <a:xfrm rot="21060000">
            <a:off x="824779" y="1327684"/>
            <a:ext cx="1259807" cy="254000"/>
          </a:xfrm>
          <a:prstGeom prst="rect">
            <a:avLst/>
          </a:prstGeom>
        </p:spPr>
        <p:txBody>
          <a:bodyPr vert="horz" wrap="square" lIns="0" tIns="0" rIns="0" bIns="0" rtlCol="0">
            <a:spAutoFit/>
          </a:bodyPr>
          <a:lstStyle/>
          <a:p>
            <a:pPr>
              <a:lnSpc>
                <a:spcPts val="2000"/>
              </a:lnSpc>
            </a:pPr>
            <a:r>
              <a:rPr sz="2000" b="1" spc="-10">
                <a:solidFill>
                  <a:srgbClr val="FFFFFF"/>
                </a:solidFill>
                <a:latin typeface="Arial"/>
                <a:cs typeface="Arial"/>
              </a:rPr>
              <a:t>TRA</a:t>
            </a:r>
            <a:r>
              <a:rPr sz="3000" b="1" spc="-15" baseline="1388">
                <a:solidFill>
                  <a:srgbClr val="FFFFFF"/>
                </a:solidFill>
                <a:latin typeface="Arial"/>
                <a:cs typeface="Arial"/>
              </a:rPr>
              <a:t>INING</a:t>
            </a:r>
            <a:endParaRPr sz="3000" baseline="1388">
              <a:latin typeface="Arial"/>
              <a:cs typeface="Arial"/>
            </a:endParaRPr>
          </a:p>
        </p:txBody>
      </p:sp>
      <p:sp>
        <p:nvSpPr>
          <p:cNvPr id="6" name="object 6"/>
          <p:cNvSpPr txBox="1"/>
          <p:nvPr/>
        </p:nvSpPr>
        <p:spPr>
          <a:xfrm>
            <a:off x="1389138" y="3075025"/>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7" name="object 7"/>
          <p:cNvSpPr txBox="1"/>
          <p:nvPr/>
        </p:nvSpPr>
        <p:spPr>
          <a:xfrm>
            <a:off x="1732216" y="3087255"/>
            <a:ext cx="8931275" cy="848360"/>
          </a:xfrm>
          <a:prstGeom prst="rect">
            <a:avLst/>
          </a:prstGeom>
        </p:spPr>
        <p:txBody>
          <a:bodyPr vert="horz" wrap="square" lIns="0" tIns="12700" rIns="0" bIns="0" rtlCol="0">
            <a:spAutoFit/>
          </a:bodyPr>
          <a:lstStyle/>
          <a:p>
            <a:pPr marL="12700" marR="5080">
              <a:lnSpc>
                <a:spcPct val="100000"/>
              </a:lnSpc>
              <a:spcBef>
                <a:spcPts val="100"/>
              </a:spcBef>
            </a:pPr>
            <a:r>
              <a:rPr sz="1800" spc="-10">
                <a:latin typeface="Arial"/>
                <a:cs typeface="Arial"/>
              </a:rPr>
              <a:t>Training</a:t>
            </a:r>
            <a:r>
              <a:rPr sz="1800" spc="-45">
                <a:latin typeface="Arial"/>
                <a:cs typeface="Arial"/>
              </a:rPr>
              <a:t> </a:t>
            </a:r>
            <a:r>
              <a:rPr sz="1800">
                <a:latin typeface="Arial"/>
                <a:cs typeface="Arial"/>
              </a:rPr>
              <a:t>is</a:t>
            </a:r>
            <a:r>
              <a:rPr sz="1800" spc="-40">
                <a:latin typeface="Arial"/>
                <a:cs typeface="Arial"/>
              </a:rPr>
              <a:t> </a:t>
            </a:r>
            <a:r>
              <a:rPr sz="1800">
                <a:latin typeface="Arial"/>
                <a:cs typeface="Arial"/>
              </a:rPr>
              <a:t>required</a:t>
            </a:r>
            <a:r>
              <a:rPr sz="1800" spc="-40">
                <a:latin typeface="Arial"/>
                <a:cs typeface="Arial"/>
              </a:rPr>
              <a:t> </a:t>
            </a:r>
            <a:r>
              <a:rPr sz="1800">
                <a:latin typeface="Arial"/>
                <a:cs typeface="Arial"/>
              </a:rPr>
              <a:t>so</a:t>
            </a:r>
            <a:r>
              <a:rPr sz="1800" spc="-40">
                <a:latin typeface="Arial"/>
                <a:cs typeface="Arial"/>
              </a:rPr>
              <a:t> </a:t>
            </a:r>
            <a:r>
              <a:rPr sz="1800">
                <a:latin typeface="Arial"/>
                <a:cs typeface="Arial"/>
              </a:rPr>
              <a:t>that</a:t>
            </a:r>
            <a:r>
              <a:rPr sz="1800" spc="-40">
                <a:latin typeface="Arial"/>
                <a:cs typeface="Arial"/>
              </a:rPr>
              <a:t> </a:t>
            </a:r>
            <a:r>
              <a:rPr sz="1800">
                <a:latin typeface="Arial"/>
                <a:cs typeface="Arial"/>
              </a:rPr>
              <a:t>individuals</a:t>
            </a:r>
            <a:r>
              <a:rPr sz="1800" spc="-40">
                <a:latin typeface="Arial"/>
                <a:cs typeface="Arial"/>
              </a:rPr>
              <a:t> </a:t>
            </a:r>
            <a:r>
              <a:rPr sz="1800">
                <a:latin typeface="Arial"/>
                <a:cs typeface="Arial"/>
              </a:rPr>
              <a:t>involved</a:t>
            </a:r>
            <a:r>
              <a:rPr sz="1800" spc="-40">
                <a:latin typeface="Arial"/>
                <a:cs typeface="Arial"/>
              </a:rPr>
              <a:t> </a:t>
            </a:r>
            <a:r>
              <a:rPr sz="1800">
                <a:latin typeface="Arial"/>
                <a:cs typeface="Arial"/>
              </a:rPr>
              <a:t>in</a:t>
            </a:r>
            <a:r>
              <a:rPr sz="1800" spc="-40">
                <a:latin typeface="Arial"/>
                <a:cs typeface="Arial"/>
              </a:rPr>
              <a:t> </a:t>
            </a:r>
            <a:r>
              <a:rPr sz="1800">
                <a:latin typeface="Arial"/>
                <a:cs typeface="Arial"/>
              </a:rPr>
              <a:t>all</a:t>
            </a:r>
            <a:r>
              <a:rPr sz="1800" spc="-45">
                <a:latin typeface="Arial"/>
                <a:cs typeface="Arial"/>
              </a:rPr>
              <a:t> </a:t>
            </a:r>
            <a:r>
              <a:rPr sz="1800">
                <a:latin typeface="Arial"/>
                <a:cs typeface="Arial"/>
              </a:rPr>
              <a:t>levels</a:t>
            </a:r>
            <a:r>
              <a:rPr sz="1800" spc="-40">
                <a:latin typeface="Arial"/>
                <a:cs typeface="Arial"/>
              </a:rPr>
              <a:t> </a:t>
            </a:r>
            <a:r>
              <a:rPr sz="1800">
                <a:latin typeface="Arial"/>
                <a:cs typeface="Arial"/>
              </a:rPr>
              <a:t>of</a:t>
            </a:r>
            <a:r>
              <a:rPr sz="1800" spc="-35">
                <a:latin typeface="Arial"/>
                <a:cs typeface="Arial"/>
              </a:rPr>
              <a:t> </a:t>
            </a:r>
            <a:r>
              <a:rPr sz="1800">
                <a:latin typeface="Arial"/>
                <a:cs typeface="Arial"/>
              </a:rPr>
              <a:t>administration</a:t>
            </a:r>
            <a:r>
              <a:rPr sz="1800" spc="-45">
                <a:latin typeface="Arial"/>
                <a:cs typeface="Arial"/>
              </a:rPr>
              <a:t> </a:t>
            </a:r>
            <a:r>
              <a:rPr sz="1800">
                <a:latin typeface="Arial"/>
                <a:cs typeface="Arial"/>
              </a:rPr>
              <a:t>of</a:t>
            </a:r>
            <a:r>
              <a:rPr sz="1800" spc="-35">
                <a:latin typeface="Arial"/>
                <a:cs typeface="Arial"/>
              </a:rPr>
              <a:t> </a:t>
            </a:r>
            <a:r>
              <a:rPr sz="1800" spc="-10">
                <a:latin typeface="Arial"/>
                <a:cs typeface="Arial"/>
              </a:rPr>
              <a:t>programs </a:t>
            </a:r>
            <a:r>
              <a:rPr sz="1800">
                <a:latin typeface="Arial"/>
                <a:cs typeface="Arial"/>
              </a:rPr>
              <a:t>that</a:t>
            </a:r>
            <a:r>
              <a:rPr sz="1800" spc="-55">
                <a:latin typeface="Arial"/>
                <a:cs typeface="Arial"/>
              </a:rPr>
              <a:t> </a:t>
            </a:r>
            <a:r>
              <a:rPr sz="1800">
                <a:latin typeface="Arial"/>
                <a:cs typeface="Arial"/>
              </a:rPr>
              <a:t>receive</a:t>
            </a:r>
            <a:r>
              <a:rPr sz="1800" spc="-60">
                <a:latin typeface="Arial"/>
                <a:cs typeface="Arial"/>
              </a:rPr>
              <a:t> </a:t>
            </a:r>
            <a:r>
              <a:rPr sz="1800">
                <a:latin typeface="Arial"/>
                <a:cs typeface="Arial"/>
              </a:rPr>
              <a:t>Federal</a:t>
            </a:r>
            <a:r>
              <a:rPr sz="1800" spc="-55">
                <a:latin typeface="Arial"/>
                <a:cs typeface="Arial"/>
              </a:rPr>
              <a:t> </a:t>
            </a:r>
            <a:r>
              <a:rPr sz="1800">
                <a:latin typeface="Arial"/>
                <a:cs typeface="Arial"/>
              </a:rPr>
              <a:t>financial</a:t>
            </a:r>
            <a:r>
              <a:rPr sz="1800" spc="-60">
                <a:latin typeface="Arial"/>
                <a:cs typeface="Arial"/>
              </a:rPr>
              <a:t> </a:t>
            </a:r>
            <a:r>
              <a:rPr sz="1800">
                <a:latin typeface="Arial"/>
                <a:cs typeface="Arial"/>
              </a:rPr>
              <a:t>assistance</a:t>
            </a:r>
            <a:r>
              <a:rPr sz="1800" spc="-60">
                <a:latin typeface="Arial"/>
                <a:cs typeface="Arial"/>
              </a:rPr>
              <a:t> </a:t>
            </a:r>
            <a:r>
              <a:rPr sz="1800">
                <a:latin typeface="Arial"/>
                <a:cs typeface="Arial"/>
              </a:rPr>
              <a:t>understand</a:t>
            </a:r>
            <a:r>
              <a:rPr sz="1800" spc="-55">
                <a:latin typeface="Arial"/>
                <a:cs typeface="Arial"/>
              </a:rPr>
              <a:t> </a:t>
            </a:r>
            <a:r>
              <a:rPr sz="1800">
                <a:latin typeface="Arial"/>
                <a:cs typeface="Arial"/>
              </a:rPr>
              <a:t>Federal</a:t>
            </a:r>
            <a:r>
              <a:rPr sz="1800" spc="-60">
                <a:latin typeface="Arial"/>
                <a:cs typeface="Arial"/>
              </a:rPr>
              <a:t> </a:t>
            </a:r>
            <a:r>
              <a:rPr sz="1800">
                <a:latin typeface="Arial"/>
                <a:cs typeface="Arial"/>
              </a:rPr>
              <a:t>laws,</a:t>
            </a:r>
            <a:r>
              <a:rPr sz="1800" spc="-55">
                <a:latin typeface="Arial"/>
                <a:cs typeface="Arial"/>
              </a:rPr>
              <a:t> </a:t>
            </a:r>
            <a:r>
              <a:rPr sz="1800" spc="-10">
                <a:latin typeface="Arial"/>
                <a:cs typeface="Arial"/>
              </a:rPr>
              <a:t>regulations, </a:t>
            </a:r>
            <a:r>
              <a:rPr sz="1800">
                <a:latin typeface="Arial"/>
                <a:cs typeface="Arial"/>
              </a:rPr>
              <a:t>instructions,</a:t>
            </a:r>
            <a:r>
              <a:rPr sz="1800" spc="-60">
                <a:latin typeface="Arial"/>
                <a:cs typeface="Arial"/>
              </a:rPr>
              <a:t> </a:t>
            </a:r>
            <a:r>
              <a:rPr sz="1800">
                <a:latin typeface="Arial"/>
                <a:cs typeface="Arial"/>
              </a:rPr>
              <a:t>policies</a:t>
            </a:r>
            <a:r>
              <a:rPr sz="1800" spc="-50">
                <a:latin typeface="Arial"/>
                <a:cs typeface="Arial"/>
              </a:rPr>
              <a:t> </a:t>
            </a:r>
            <a:r>
              <a:rPr sz="1800">
                <a:latin typeface="Arial"/>
                <a:cs typeface="Arial"/>
              </a:rPr>
              <a:t>and</a:t>
            </a:r>
            <a:r>
              <a:rPr sz="1800" spc="-50">
                <a:latin typeface="Arial"/>
                <a:cs typeface="Arial"/>
              </a:rPr>
              <a:t> </a:t>
            </a:r>
            <a:r>
              <a:rPr sz="1800">
                <a:latin typeface="Arial"/>
                <a:cs typeface="Arial"/>
              </a:rPr>
              <a:t>other</a:t>
            </a:r>
            <a:r>
              <a:rPr sz="1800" spc="-45">
                <a:latin typeface="Arial"/>
                <a:cs typeface="Arial"/>
              </a:rPr>
              <a:t> </a:t>
            </a:r>
            <a:r>
              <a:rPr sz="1800" spc="-10">
                <a:latin typeface="Arial"/>
                <a:cs typeface="Arial"/>
              </a:rPr>
              <a:t>guidance.</a:t>
            </a:r>
            <a:endParaRPr sz="1800">
              <a:latin typeface="Arial"/>
              <a:cs typeface="Arial"/>
            </a:endParaRPr>
          </a:p>
        </p:txBody>
      </p:sp>
      <p:sp>
        <p:nvSpPr>
          <p:cNvPr id="8" name="object 8"/>
          <p:cNvSpPr txBox="1"/>
          <p:nvPr/>
        </p:nvSpPr>
        <p:spPr>
          <a:xfrm>
            <a:off x="1389138" y="4164025"/>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9" name="object 9"/>
          <p:cNvSpPr txBox="1"/>
          <p:nvPr/>
        </p:nvSpPr>
        <p:spPr>
          <a:xfrm>
            <a:off x="1732216" y="4176255"/>
            <a:ext cx="8935720" cy="848360"/>
          </a:xfrm>
          <a:prstGeom prst="rect">
            <a:avLst/>
          </a:prstGeom>
        </p:spPr>
        <p:txBody>
          <a:bodyPr vert="horz" wrap="square" lIns="0" tIns="12700" rIns="0" bIns="0" rtlCol="0">
            <a:spAutoFit/>
          </a:bodyPr>
          <a:lstStyle/>
          <a:p>
            <a:pPr marL="12700" marR="5080">
              <a:lnSpc>
                <a:spcPct val="100000"/>
              </a:lnSpc>
              <a:spcBef>
                <a:spcPts val="100"/>
              </a:spcBef>
            </a:pPr>
            <a:r>
              <a:rPr sz="1800">
                <a:latin typeface="Arial"/>
                <a:cs typeface="Arial"/>
              </a:rPr>
              <a:t>Subrecipients</a:t>
            </a:r>
            <a:r>
              <a:rPr sz="1800" spc="-65">
                <a:latin typeface="Arial"/>
                <a:cs typeface="Arial"/>
              </a:rPr>
              <a:t> </a:t>
            </a:r>
            <a:r>
              <a:rPr sz="1800">
                <a:latin typeface="Arial"/>
                <a:cs typeface="Arial"/>
              </a:rPr>
              <a:t>are</a:t>
            </a:r>
            <a:r>
              <a:rPr sz="1800" spc="-45">
                <a:latin typeface="Arial"/>
                <a:cs typeface="Arial"/>
              </a:rPr>
              <a:t> </a:t>
            </a:r>
            <a:r>
              <a:rPr sz="1800">
                <a:latin typeface="Arial"/>
                <a:cs typeface="Arial"/>
              </a:rPr>
              <a:t>responsible</a:t>
            </a:r>
            <a:r>
              <a:rPr sz="1800" spc="-50">
                <a:latin typeface="Arial"/>
                <a:cs typeface="Arial"/>
              </a:rPr>
              <a:t> </a:t>
            </a:r>
            <a:r>
              <a:rPr sz="1800">
                <a:latin typeface="Arial"/>
                <a:cs typeface="Arial"/>
              </a:rPr>
              <a:t>for</a:t>
            </a:r>
            <a:r>
              <a:rPr sz="1800" spc="-40">
                <a:latin typeface="Arial"/>
                <a:cs typeface="Arial"/>
              </a:rPr>
              <a:t> </a:t>
            </a:r>
            <a:r>
              <a:rPr sz="1800">
                <a:latin typeface="Arial"/>
                <a:cs typeface="Arial"/>
              </a:rPr>
              <a:t>training</a:t>
            </a:r>
            <a:r>
              <a:rPr sz="1800" spc="-45">
                <a:latin typeface="Arial"/>
                <a:cs typeface="Arial"/>
              </a:rPr>
              <a:t> </a:t>
            </a:r>
            <a:r>
              <a:rPr sz="1800">
                <a:latin typeface="Arial"/>
                <a:cs typeface="Arial"/>
              </a:rPr>
              <a:t>their</a:t>
            </a:r>
            <a:r>
              <a:rPr sz="1800" spc="-40">
                <a:latin typeface="Arial"/>
                <a:cs typeface="Arial"/>
              </a:rPr>
              <a:t> </a:t>
            </a:r>
            <a:r>
              <a:rPr sz="1800">
                <a:latin typeface="Arial"/>
                <a:cs typeface="Arial"/>
              </a:rPr>
              <a:t>Sub</a:t>
            </a:r>
            <a:r>
              <a:rPr sz="1800" spc="-45">
                <a:latin typeface="Arial"/>
                <a:cs typeface="Arial"/>
              </a:rPr>
              <a:t> </a:t>
            </a:r>
            <a:r>
              <a:rPr sz="1800">
                <a:latin typeface="Arial"/>
                <a:cs typeface="Arial"/>
              </a:rPr>
              <a:t>distributors</a:t>
            </a:r>
            <a:r>
              <a:rPr sz="1800" spc="-45">
                <a:latin typeface="Arial"/>
                <a:cs typeface="Arial"/>
              </a:rPr>
              <a:t> </a:t>
            </a:r>
            <a:r>
              <a:rPr sz="1800">
                <a:latin typeface="Arial"/>
                <a:cs typeface="Arial"/>
              </a:rPr>
              <a:t>and</a:t>
            </a:r>
            <a:r>
              <a:rPr sz="1800" spc="-45">
                <a:latin typeface="Arial"/>
                <a:cs typeface="Arial"/>
              </a:rPr>
              <a:t> </a:t>
            </a:r>
            <a:r>
              <a:rPr sz="1800" spc="-10">
                <a:latin typeface="Arial"/>
                <a:cs typeface="Arial"/>
              </a:rPr>
              <a:t>Local</a:t>
            </a:r>
            <a:r>
              <a:rPr sz="1800" spc="-114">
                <a:latin typeface="Arial"/>
                <a:cs typeface="Arial"/>
              </a:rPr>
              <a:t> </a:t>
            </a:r>
            <a:r>
              <a:rPr sz="1800" spc="-10">
                <a:latin typeface="Arial"/>
                <a:cs typeface="Arial"/>
              </a:rPr>
              <a:t>Agencies, </a:t>
            </a:r>
            <a:r>
              <a:rPr sz="1800">
                <a:latin typeface="Arial"/>
                <a:cs typeface="Arial"/>
              </a:rPr>
              <a:t>including</a:t>
            </a:r>
            <a:r>
              <a:rPr sz="1800" spc="-45">
                <a:latin typeface="Arial"/>
                <a:cs typeface="Arial"/>
              </a:rPr>
              <a:t> </a:t>
            </a:r>
            <a:r>
              <a:rPr sz="1800">
                <a:latin typeface="Arial"/>
                <a:cs typeface="Arial"/>
              </a:rPr>
              <a:t>paid</a:t>
            </a:r>
            <a:r>
              <a:rPr sz="1800" spc="-45">
                <a:latin typeface="Arial"/>
                <a:cs typeface="Arial"/>
              </a:rPr>
              <a:t> </a:t>
            </a:r>
            <a:r>
              <a:rPr sz="1800">
                <a:latin typeface="Arial"/>
                <a:cs typeface="Arial"/>
              </a:rPr>
              <a:t>or</a:t>
            </a:r>
            <a:r>
              <a:rPr sz="1800" spc="-40">
                <a:latin typeface="Arial"/>
                <a:cs typeface="Arial"/>
              </a:rPr>
              <a:t> </a:t>
            </a:r>
            <a:r>
              <a:rPr sz="1800">
                <a:latin typeface="Arial"/>
                <a:cs typeface="Arial"/>
              </a:rPr>
              <a:t>volunteer</a:t>
            </a:r>
            <a:r>
              <a:rPr sz="1800" spc="-35">
                <a:latin typeface="Arial"/>
                <a:cs typeface="Arial"/>
              </a:rPr>
              <a:t> </a:t>
            </a:r>
            <a:r>
              <a:rPr sz="1800">
                <a:latin typeface="Arial"/>
                <a:cs typeface="Arial"/>
              </a:rPr>
              <a:t>staff</a:t>
            </a:r>
            <a:r>
              <a:rPr sz="1800" spc="-40">
                <a:latin typeface="Arial"/>
                <a:cs typeface="Arial"/>
              </a:rPr>
              <a:t> </a:t>
            </a:r>
            <a:r>
              <a:rPr sz="1800">
                <a:latin typeface="Arial"/>
                <a:cs typeface="Arial"/>
              </a:rPr>
              <a:t>who</a:t>
            </a:r>
            <a:r>
              <a:rPr sz="1800" spc="-45">
                <a:latin typeface="Arial"/>
                <a:cs typeface="Arial"/>
              </a:rPr>
              <a:t> </a:t>
            </a:r>
            <a:r>
              <a:rPr sz="1800">
                <a:latin typeface="Arial"/>
                <a:cs typeface="Arial"/>
              </a:rPr>
              <a:t>interact</a:t>
            </a:r>
            <a:r>
              <a:rPr sz="1800" spc="-35">
                <a:latin typeface="Arial"/>
                <a:cs typeface="Arial"/>
              </a:rPr>
              <a:t> </a:t>
            </a:r>
            <a:r>
              <a:rPr sz="1800">
                <a:latin typeface="Arial"/>
                <a:cs typeface="Arial"/>
              </a:rPr>
              <a:t>with</a:t>
            </a:r>
            <a:r>
              <a:rPr sz="1800" spc="-45">
                <a:latin typeface="Arial"/>
                <a:cs typeface="Arial"/>
              </a:rPr>
              <a:t> </a:t>
            </a:r>
            <a:r>
              <a:rPr sz="1800">
                <a:latin typeface="Arial"/>
                <a:cs typeface="Arial"/>
              </a:rPr>
              <a:t>participants</a:t>
            </a:r>
            <a:r>
              <a:rPr sz="1800" spc="-40">
                <a:latin typeface="Arial"/>
                <a:cs typeface="Arial"/>
              </a:rPr>
              <a:t> </a:t>
            </a:r>
            <a:r>
              <a:rPr sz="1800">
                <a:latin typeface="Arial"/>
                <a:cs typeface="Arial"/>
              </a:rPr>
              <a:t>or</a:t>
            </a:r>
            <a:r>
              <a:rPr sz="1800" spc="-35">
                <a:latin typeface="Arial"/>
                <a:cs typeface="Arial"/>
              </a:rPr>
              <a:t> </a:t>
            </a:r>
            <a:r>
              <a:rPr sz="1800">
                <a:latin typeface="Arial"/>
                <a:cs typeface="Arial"/>
              </a:rPr>
              <a:t>who</a:t>
            </a:r>
            <a:r>
              <a:rPr sz="1800" spc="-45">
                <a:latin typeface="Arial"/>
                <a:cs typeface="Arial"/>
              </a:rPr>
              <a:t> </a:t>
            </a:r>
            <a:r>
              <a:rPr sz="1800">
                <a:latin typeface="Arial"/>
                <a:cs typeface="Arial"/>
              </a:rPr>
              <a:t>handle</a:t>
            </a:r>
            <a:r>
              <a:rPr sz="1800" spc="-45">
                <a:latin typeface="Arial"/>
                <a:cs typeface="Arial"/>
              </a:rPr>
              <a:t> </a:t>
            </a:r>
            <a:r>
              <a:rPr sz="1800" spc="-10">
                <a:latin typeface="Arial"/>
                <a:cs typeface="Arial"/>
              </a:rPr>
              <a:t>participants’ </a:t>
            </a:r>
            <a:r>
              <a:rPr sz="1800">
                <a:latin typeface="Arial"/>
                <a:cs typeface="Arial"/>
              </a:rPr>
              <a:t>records,</a:t>
            </a:r>
            <a:r>
              <a:rPr sz="1800" spc="-35">
                <a:latin typeface="Arial"/>
                <a:cs typeface="Arial"/>
              </a:rPr>
              <a:t> </a:t>
            </a:r>
            <a:r>
              <a:rPr sz="1800">
                <a:latin typeface="Arial"/>
                <a:cs typeface="Arial"/>
              </a:rPr>
              <a:t>on</a:t>
            </a:r>
            <a:r>
              <a:rPr sz="1800" spc="-35">
                <a:latin typeface="Arial"/>
                <a:cs typeface="Arial"/>
              </a:rPr>
              <a:t> </a:t>
            </a:r>
            <a:r>
              <a:rPr sz="1800">
                <a:latin typeface="Arial"/>
                <a:cs typeface="Arial"/>
              </a:rPr>
              <a:t>an</a:t>
            </a:r>
            <a:r>
              <a:rPr sz="1800" spc="-25">
                <a:latin typeface="Arial"/>
                <a:cs typeface="Arial"/>
              </a:rPr>
              <a:t> </a:t>
            </a:r>
            <a:r>
              <a:rPr sz="1800" b="1" u="sng">
                <a:uFill>
                  <a:solidFill>
                    <a:srgbClr val="000000"/>
                  </a:solidFill>
                </a:uFill>
                <a:latin typeface="Arial"/>
                <a:cs typeface="Arial"/>
              </a:rPr>
              <a:t>annual</a:t>
            </a:r>
            <a:r>
              <a:rPr sz="1800" b="1" u="none" spc="-20">
                <a:latin typeface="Arial"/>
                <a:cs typeface="Arial"/>
              </a:rPr>
              <a:t> </a:t>
            </a:r>
            <a:r>
              <a:rPr sz="1800" u="none" spc="-10">
                <a:latin typeface="Arial"/>
                <a:cs typeface="Arial"/>
              </a:rPr>
              <a:t>basis.</a:t>
            </a:r>
            <a:endParaRPr sz="1800">
              <a:latin typeface="Arial"/>
              <a:cs typeface="Arial"/>
            </a:endParaRPr>
          </a:p>
        </p:txBody>
      </p:sp>
      <p:sp>
        <p:nvSpPr>
          <p:cNvPr id="10" name="object 10"/>
          <p:cNvSpPr txBox="1"/>
          <p:nvPr/>
        </p:nvSpPr>
        <p:spPr>
          <a:xfrm>
            <a:off x="1388783" y="5299824"/>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11" name="object 11"/>
          <p:cNvSpPr txBox="1"/>
          <p:nvPr/>
        </p:nvSpPr>
        <p:spPr>
          <a:xfrm>
            <a:off x="1731860" y="5312054"/>
            <a:ext cx="7973695" cy="299720"/>
          </a:xfrm>
          <a:prstGeom prst="rect">
            <a:avLst/>
          </a:prstGeom>
        </p:spPr>
        <p:txBody>
          <a:bodyPr vert="horz" wrap="square" lIns="0" tIns="12700" rIns="0" bIns="0" rtlCol="0">
            <a:spAutoFit/>
          </a:bodyPr>
          <a:lstStyle/>
          <a:p>
            <a:pPr marL="12700">
              <a:lnSpc>
                <a:spcPct val="100000"/>
              </a:lnSpc>
              <a:spcBef>
                <a:spcPts val="100"/>
              </a:spcBef>
            </a:pPr>
            <a:r>
              <a:rPr sz="1800">
                <a:latin typeface="Arial"/>
                <a:cs typeface="Arial"/>
              </a:rPr>
              <a:t>New</a:t>
            </a:r>
            <a:r>
              <a:rPr sz="1800" spc="-65">
                <a:latin typeface="Arial"/>
                <a:cs typeface="Arial"/>
              </a:rPr>
              <a:t> </a:t>
            </a:r>
            <a:r>
              <a:rPr sz="1800">
                <a:latin typeface="Arial"/>
                <a:cs typeface="Arial"/>
              </a:rPr>
              <a:t>employees</a:t>
            </a:r>
            <a:r>
              <a:rPr sz="1800" spc="-40">
                <a:latin typeface="Arial"/>
                <a:cs typeface="Arial"/>
              </a:rPr>
              <a:t> </a:t>
            </a:r>
            <a:r>
              <a:rPr sz="1800">
                <a:latin typeface="Arial"/>
                <a:cs typeface="Arial"/>
              </a:rPr>
              <a:t>must</a:t>
            </a:r>
            <a:r>
              <a:rPr sz="1800" spc="-45">
                <a:latin typeface="Arial"/>
                <a:cs typeface="Arial"/>
              </a:rPr>
              <a:t> </a:t>
            </a:r>
            <a:r>
              <a:rPr sz="1800">
                <a:latin typeface="Arial"/>
                <a:cs typeface="Arial"/>
              </a:rPr>
              <a:t>be</a:t>
            </a:r>
            <a:r>
              <a:rPr sz="1800" spc="-45">
                <a:latin typeface="Arial"/>
                <a:cs typeface="Arial"/>
              </a:rPr>
              <a:t> </a:t>
            </a:r>
            <a:r>
              <a:rPr sz="1800">
                <a:latin typeface="Arial"/>
                <a:cs typeface="Arial"/>
              </a:rPr>
              <a:t>trained</a:t>
            </a:r>
            <a:r>
              <a:rPr sz="1800" spc="-45">
                <a:latin typeface="Arial"/>
                <a:cs typeface="Arial"/>
              </a:rPr>
              <a:t> </a:t>
            </a:r>
            <a:r>
              <a:rPr sz="1800">
                <a:latin typeface="Arial"/>
                <a:cs typeface="Arial"/>
              </a:rPr>
              <a:t>before</a:t>
            </a:r>
            <a:r>
              <a:rPr sz="1800" spc="-50">
                <a:latin typeface="Arial"/>
                <a:cs typeface="Arial"/>
              </a:rPr>
              <a:t> </a:t>
            </a:r>
            <a:r>
              <a:rPr sz="1800">
                <a:latin typeface="Arial"/>
                <a:cs typeface="Arial"/>
              </a:rPr>
              <a:t>participating</a:t>
            </a:r>
            <a:r>
              <a:rPr sz="1800" spc="-45">
                <a:latin typeface="Arial"/>
                <a:cs typeface="Arial"/>
              </a:rPr>
              <a:t> </a:t>
            </a:r>
            <a:r>
              <a:rPr sz="1800">
                <a:latin typeface="Arial"/>
                <a:cs typeface="Arial"/>
              </a:rPr>
              <a:t>in</a:t>
            </a:r>
            <a:r>
              <a:rPr sz="1800" spc="-85">
                <a:latin typeface="Arial"/>
                <a:cs typeface="Arial"/>
              </a:rPr>
              <a:t> </a:t>
            </a:r>
            <a:r>
              <a:rPr sz="1800" spc="-10">
                <a:latin typeface="Arial"/>
                <a:cs typeface="Arial"/>
              </a:rPr>
              <a:t>TEFAP/CSFP</a:t>
            </a:r>
            <a:r>
              <a:rPr sz="1800" spc="-70">
                <a:latin typeface="Arial"/>
                <a:cs typeface="Arial"/>
              </a:rPr>
              <a:t> </a:t>
            </a:r>
            <a:r>
              <a:rPr sz="1800" spc="-10">
                <a:latin typeface="Arial"/>
                <a:cs typeface="Arial"/>
              </a:rPr>
              <a:t>activities.</a:t>
            </a:r>
            <a:endParaRPr sz="1800">
              <a:latin typeface="Arial"/>
              <a:cs typeface="Arial"/>
            </a:endParaRPr>
          </a:p>
        </p:txBody>
      </p:sp>
      <p:sp>
        <p:nvSpPr>
          <p:cNvPr id="12" name="object 12"/>
          <p:cNvSpPr txBox="1"/>
          <p:nvPr/>
        </p:nvSpPr>
        <p:spPr>
          <a:xfrm>
            <a:off x="1389138" y="5885903"/>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13" name="object 13"/>
          <p:cNvSpPr txBox="1"/>
          <p:nvPr/>
        </p:nvSpPr>
        <p:spPr>
          <a:xfrm>
            <a:off x="1732216" y="5898133"/>
            <a:ext cx="7864475"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Arial"/>
                <a:cs typeface="Arial"/>
              </a:rPr>
              <a:t>Volunteers</a:t>
            </a:r>
            <a:r>
              <a:rPr sz="1800" spc="-40">
                <a:latin typeface="Arial"/>
                <a:cs typeface="Arial"/>
              </a:rPr>
              <a:t> </a:t>
            </a:r>
            <a:r>
              <a:rPr sz="1800">
                <a:latin typeface="Arial"/>
                <a:cs typeface="Arial"/>
              </a:rPr>
              <a:t>must</a:t>
            </a:r>
            <a:r>
              <a:rPr sz="1800" spc="-40">
                <a:latin typeface="Arial"/>
                <a:cs typeface="Arial"/>
              </a:rPr>
              <a:t> </a:t>
            </a:r>
            <a:r>
              <a:rPr sz="1800">
                <a:latin typeface="Arial"/>
                <a:cs typeface="Arial"/>
              </a:rPr>
              <a:t>receive</a:t>
            </a:r>
            <a:r>
              <a:rPr sz="1800" spc="-40">
                <a:latin typeface="Arial"/>
                <a:cs typeface="Arial"/>
              </a:rPr>
              <a:t> </a:t>
            </a:r>
            <a:r>
              <a:rPr sz="1800">
                <a:latin typeface="Arial"/>
                <a:cs typeface="Arial"/>
              </a:rPr>
              <a:t>training</a:t>
            </a:r>
            <a:r>
              <a:rPr sz="1800" spc="-40">
                <a:latin typeface="Arial"/>
                <a:cs typeface="Arial"/>
              </a:rPr>
              <a:t> </a:t>
            </a:r>
            <a:r>
              <a:rPr sz="1800">
                <a:latin typeface="Arial"/>
                <a:cs typeface="Arial"/>
              </a:rPr>
              <a:t>appropriate</a:t>
            </a:r>
            <a:r>
              <a:rPr sz="1800" spc="-45">
                <a:latin typeface="Arial"/>
                <a:cs typeface="Arial"/>
              </a:rPr>
              <a:t> </a:t>
            </a:r>
            <a:r>
              <a:rPr sz="1800">
                <a:latin typeface="Arial"/>
                <a:cs typeface="Arial"/>
              </a:rPr>
              <a:t>to</a:t>
            </a:r>
            <a:r>
              <a:rPr sz="1800" spc="-40">
                <a:latin typeface="Arial"/>
                <a:cs typeface="Arial"/>
              </a:rPr>
              <a:t> </a:t>
            </a:r>
            <a:r>
              <a:rPr sz="1800">
                <a:latin typeface="Arial"/>
                <a:cs typeface="Arial"/>
              </a:rPr>
              <a:t>their</a:t>
            </a:r>
            <a:r>
              <a:rPr sz="1800" spc="-40">
                <a:latin typeface="Arial"/>
                <a:cs typeface="Arial"/>
              </a:rPr>
              <a:t> </a:t>
            </a:r>
            <a:r>
              <a:rPr sz="1800">
                <a:latin typeface="Arial"/>
                <a:cs typeface="Arial"/>
              </a:rPr>
              <a:t>roles</a:t>
            </a:r>
            <a:r>
              <a:rPr sz="1800" spc="-35">
                <a:latin typeface="Arial"/>
                <a:cs typeface="Arial"/>
              </a:rPr>
              <a:t> </a:t>
            </a:r>
            <a:r>
              <a:rPr sz="1800">
                <a:latin typeface="Arial"/>
                <a:cs typeface="Arial"/>
              </a:rPr>
              <a:t>and</a:t>
            </a:r>
            <a:r>
              <a:rPr sz="1800" spc="-45">
                <a:latin typeface="Arial"/>
                <a:cs typeface="Arial"/>
              </a:rPr>
              <a:t> </a:t>
            </a:r>
            <a:r>
              <a:rPr sz="1800" spc="-10">
                <a:latin typeface="Arial"/>
                <a:cs typeface="Arial"/>
              </a:rPr>
              <a:t>responsibilities.</a:t>
            </a:r>
            <a:endParaRPr sz="18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6685915" cy="6858000"/>
            </a:xfrm>
            <a:custGeom>
              <a:avLst/>
              <a:gdLst/>
              <a:ahLst/>
              <a:cxnLst/>
              <a:rect l="l" t="t" r="r" b="b"/>
              <a:pathLst>
                <a:path w="6685915" h="6858000">
                  <a:moveTo>
                    <a:pt x="5337118" y="0"/>
                  </a:moveTo>
                  <a:lnTo>
                    <a:pt x="0" y="0"/>
                  </a:lnTo>
                  <a:lnTo>
                    <a:pt x="0" y="6845671"/>
                  </a:lnTo>
                  <a:lnTo>
                    <a:pt x="9534" y="6846212"/>
                  </a:lnTo>
                  <a:lnTo>
                    <a:pt x="22447" y="6846792"/>
                  </a:lnTo>
                  <a:lnTo>
                    <a:pt x="100719" y="6849165"/>
                  </a:lnTo>
                  <a:lnTo>
                    <a:pt x="677214" y="6858000"/>
                  </a:lnTo>
                  <a:lnTo>
                    <a:pt x="5032813" y="6858000"/>
                  </a:lnTo>
                  <a:lnTo>
                    <a:pt x="5090552" y="6808928"/>
                  </a:lnTo>
                  <a:lnTo>
                    <a:pt x="5128711" y="6775399"/>
                  </a:lnTo>
                  <a:lnTo>
                    <a:pt x="5166455" y="6741406"/>
                  </a:lnTo>
                  <a:lnTo>
                    <a:pt x="5203781" y="6706957"/>
                  </a:lnTo>
                  <a:lnTo>
                    <a:pt x="5240688" y="6672062"/>
                  </a:lnTo>
                  <a:lnTo>
                    <a:pt x="5277174" y="6636729"/>
                  </a:lnTo>
                  <a:lnTo>
                    <a:pt x="5313237" y="6600966"/>
                  </a:lnTo>
                  <a:lnTo>
                    <a:pt x="5348876" y="6564782"/>
                  </a:lnTo>
                  <a:lnTo>
                    <a:pt x="5384089" y="6528185"/>
                  </a:lnTo>
                  <a:lnTo>
                    <a:pt x="5418874" y="6491183"/>
                  </a:lnTo>
                  <a:lnTo>
                    <a:pt x="5453229" y="6453786"/>
                  </a:lnTo>
                  <a:lnTo>
                    <a:pt x="5487153" y="6416002"/>
                  </a:lnTo>
                  <a:lnTo>
                    <a:pt x="5520643" y="6377839"/>
                  </a:lnTo>
                  <a:lnTo>
                    <a:pt x="5553699" y="6339306"/>
                  </a:lnTo>
                  <a:lnTo>
                    <a:pt x="5586318" y="6300411"/>
                  </a:lnTo>
                  <a:lnTo>
                    <a:pt x="5618499" y="6261163"/>
                  </a:lnTo>
                  <a:lnTo>
                    <a:pt x="5650239" y="6221570"/>
                  </a:lnTo>
                  <a:lnTo>
                    <a:pt x="5681538" y="6181642"/>
                  </a:lnTo>
                  <a:lnTo>
                    <a:pt x="5712393" y="6141385"/>
                  </a:lnTo>
                  <a:lnTo>
                    <a:pt x="5742802" y="6100810"/>
                  </a:lnTo>
                  <a:lnTo>
                    <a:pt x="5772764" y="6059924"/>
                  </a:lnTo>
                  <a:lnTo>
                    <a:pt x="5802278" y="6018735"/>
                  </a:lnTo>
                  <a:lnTo>
                    <a:pt x="5831341" y="5977254"/>
                  </a:lnTo>
                  <a:lnTo>
                    <a:pt x="5859951" y="5935487"/>
                  </a:lnTo>
                  <a:lnTo>
                    <a:pt x="5888107" y="5893444"/>
                  </a:lnTo>
                  <a:lnTo>
                    <a:pt x="5915807" y="5851132"/>
                  </a:lnTo>
                  <a:lnTo>
                    <a:pt x="5943050" y="5808562"/>
                  </a:lnTo>
                  <a:lnTo>
                    <a:pt x="5969833" y="5765740"/>
                  </a:lnTo>
                  <a:lnTo>
                    <a:pt x="5996155" y="5722675"/>
                  </a:lnTo>
                  <a:lnTo>
                    <a:pt x="6022014" y="5679377"/>
                  </a:lnTo>
                  <a:lnTo>
                    <a:pt x="6047408" y="5635854"/>
                  </a:lnTo>
                  <a:lnTo>
                    <a:pt x="6072336" y="5592113"/>
                  </a:lnTo>
                  <a:lnTo>
                    <a:pt x="6096796" y="5548164"/>
                  </a:lnTo>
                  <a:lnTo>
                    <a:pt x="6120786" y="5504015"/>
                  </a:lnTo>
                  <a:lnTo>
                    <a:pt x="6144304" y="5459674"/>
                  </a:lnTo>
                  <a:lnTo>
                    <a:pt x="6167349" y="5415151"/>
                  </a:lnTo>
                  <a:lnTo>
                    <a:pt x="6189918" y="5370453"/>
                  </a:lnTo>
                  <a:lnTo>
                    <a:pt x="6212011" y="5325590"/>
                  </a:lnTo>
                  <a:lnTo>
                    <a:pt x="6233625" y="5280569"/>
                  </a:lnTo>
                  <a:lnTo>
                    <a:pt x="6254758" y="5235399"/>
                  </a:lnTo>
                  <a:lnTo>
                    <a:pt x="6275409" y="5190089"/>
                  </a:lnTo>
                  <a:lnTo>
                    <a:pt x="6295577" y="5144647"/>
                  </a:lnTo>
                  <a:lnTo>
                    <a:pt x="6315258" y="5099082"/>
                  </a:lnTo>
                  <a:lnTo>
                    <a:pt x="6334453" y="5053402"/>
                  </a:lnTo>
                  <a:lnTo>
                    <a:pt x="6353158" y="5007616"/>
                  </a:lnTo>
                  <a:lnTo>
                    <a:pt x="6371372" y="4961732"/>
                  </a:lnTo>
                  <a:lnTo>
                    <a:pt x="6389093" y="4915759"/>
                  </a:lnTo>
                  <a:lnTo>
                    <a:pt x="6406320" y="4869705"/>
                  </a:lnTo>
                  <a:lnTo>
                    <a:pt x="6423051" y="4823579"/>
                  </a:lnTo>
                  <a:lnTo>
                    <a:pt x="6439284" y="4777389"/>
                  </a:lnTo>
                  <a:lnTo>
                    <a:pt x="6455017" y="4731144"/>
                  </a:lnTo>
                  <a:lnTo>
                    <a:pt x="6470248" y="4684853"/>
                  </a:lnTo>
                  <a:lnTo>
                    <a:pt x="6484977" y="4638523"/>
                  </a:lnTo>
                  <a:lnTo>
                    <a:pt x="6499200" y="4592163"/>
                  </a:lnTo>
                  <a:lnTo>
                    <a:pt x="6512917" y="4545783"/>
                  </a:lnTo>
                  <a:lnTo>
                    <a:pt x="6526126" y="4499390"/>
                  </a:lnTo>
                  <a:lnTo>
                    <a:pt x="6538824" y="4452992"/>
                  </a:lnTo>
                  <a:lnTo>
                    <a:pt x="6551010" y="4406599"/>
                  </a:lnTo>
                  <a:lnTo>
                    <a:pt x="6562683" y="4360219"/>
                  </a:lnTo>
                  <a:lnTo>
                    <a:pt x="6573840" y="4313861"/>
                  </a:lnTo>
                  <a:lnTo>
                    <a:pt x="6584480" y="4267532"/>
                  </a:lnTo>
                  <a:lnTo>
                    <a:pt x="6594600" y="4221242"/>
                  </a:lnTo>
                  <a:lnTo>
                    <a:pt x="6604201" y="4174999"/>
                  </a:lnTo>
                  <a:lnTo>
                    <a:pt x="6613278" y="4128811"/>
                  </a:lnTo>
                  <a:lnTo>
                    <a:pt x="6621832" y="4082687"/>
                  </a:lnTo>
                  <a:lnTo>
                    <a:pt x="6629860" y="4036636"/>
                  </a:lnTo>
                  <a:lnTo>
                    <a:pt x="6637359" y="3990666"/>
                  </a:lnTo>
                  <a:lnTo>
                    <a:pt x="6644330" y="3944785"/>
                  </a:lnTo>
                  <a:lnTo>
                    <a:pt x="6650769" y="3899003"/>
                  </a:lnTo>
                  <a:lnTo>
                    <a:pt x="6656675" y="3853327"/>
                  </a:lnTo>
                  <a:lnTo>
                    <a:pt x="6662047" y="3807766"/>
                  </a:lnTo>
                  <a:lnTo>
                    <a:pt x="6666882" y="3762329"/>
                  </a:lnTo>
                  <a:lnTo>
                    <a:pt x="6671179" y="3717023"/>
                  </a:lnTo>
                  <a:lnTo>
                    <a:pt x="6674935" y="3671859"/>
                  </a:lnTo>
                  <a:lnTo>
                    <a:pt x="6678151" y="3626843"/>
                  </a:lnTo>
                  <a:lnTo>
                    <a:pt x="6680822" y="3581986"/>
                  </a:lnTo>
                  <a:lnTo>
                    <a:pt x="6682949" y="3537294"/>
                  </a:lnTo>
                  <a:lnTo>
                    <a:pt x="6684528" y="3492777"/>
                  </a:lnTo>
                  <a:lnTo>
                    <a:pt x="6685559" y="3448443"/>
                  </a:lnTo>
                  <a:lnTo>
                    <a:pt x="6685002" y="3395429"/>
                  </a:lnTo>
                  <a:lnTo>
                    <a:pt x="6683979" y="3342566"/>
                  </a:lnTo>
                  <a:lnTo>
                    <a:pt x="6682489" y="3289855"/>
                  </a:lnTo>
                  <a:lnTo>
                    <a:pt x="6680532" y="3237300"/>
                  </a:lnTo>
                  <a:lnTo>
                    <a:pt x="6678110" y="3184903"/>
                  </a:lnTo>
                  <a:lnTo>
                    <a:pt x="6675223" y="3132665"/>
                  </a:lnTo>
                  <a:lnTo>
                    <a:pt x="6671872" y="3080590"/>
                  </a:lnTo>
                  <a:lnTo>
                    <a:pt x="6668057" y="3028680"/>
                  </a:lnTo>
                  <a:lnTo>
                    <a:pt x="6663778" y="2976937"/>
                  </a:lnTo>
                  <a:lnTo>
                    <a:pt x="6659037" y="2925363"/>
                  </a:lnTo>
                  <a:lnTo>
                    <a:pt x="6653833" y="2873961"/>
                  </a:lnTo>
                  <a:lnTo>
                    <a:pt x="6648168" y="2822733"/>
                  </a:lnTo>
                  <a:lnTo>
                    <a:pt x="6642042" y="2771682"/>
                  </a:lnTo>
                  <a:lnTo>
                    <a:pt x="6635455" y="2720810"/>
                  </a:lnTo>
                  <a:lnTo>
                    <a:pt x="6628409" y="2670119"/>
                  </a:lnTo>
                  <a:lnTo>
                    <a:pt x="6620903" y="2619611"/>
                  </a:lnTo>
                  <a:lnTo>
                    <a:pt x="6612938" y="2569289"/>
                  </a:lnTo>
                  <a:lnTo>
                    <a:pt x="6604515" y="2519156"/>
                  </a:lnTo>
                  <a:lnTo>
                    <a:pt x="6595634" y="2469213"/>
                  </a:lnTo>
                  <a:lnTo>
                    <a:pt x="6586296" y="2419463"/>
                  </a:lnTo>
                  <a:lnTo>
                    <a:pt x="6576501" y="2369908"/>
                  </a:lnTo>
                  <a:lnTo>
                    <a:pt x="6566250" y="2320551"/>
                  </a:lnTo>
                  <a:lnTo>
                    <a:pt x="6555544" y="2271394"/>
                  </a:lnTo>
                  <a:lnTo>
                    <a:pt x="6544383" y="2222440"/>
                  </a:lnTo>
                  <a:lnTo>
                    <a:pt x="6532767" y="2173690"/>
                  </a:lnTo>
                  <a:lnTo>
                    <a:pt x="6520698" y="2125147"/>
                  </a:lnTo>
                  <a:lnTo>
                    <a:pt x="6508175" y="2076814"/>
                  </a:lnTo>
                  <a:lnTo>
                    <a:pt x="6495200" y="2028692"/>
                  </a:lnTo>
                  <a:lnTo>
                    <a:pt x="6481772" y="1980785"/>
                  </a:lnTo>
                  <a:lnTo>
                    <a:pt x="6467893" y="1933094"/>
                  </a:lnTo>
                  <a:lnTo>
                    <a:pt x="6453563" y="1885622"/>
                  </a:lnTo>
                  <a:lnTo>
                    <a:pt x="6438782" y="1838371"/>
                  </a:lnTo>
                  <a:lnTo>
                    <a:pt x="6423552" y="1791343"/>
                  </a:lnTo>
                  <a:lnTo>
                    <a:pt x="6407872" y="1744542"/>
                  </a:lnTo>
                  <a:lnTo>
                    <a:pt x="6391743" y="1697969"/>
                  </a:lnTo>
                  <a:lnTo>
                    <a:pt x="6375167" y="1651626"/>
                  </a:lnTo>
                  <a:lnTo>
                    <a:pt x="6358142" y="1605516"/>
                  </a:lnTo>
                  <a:lnTo>
                    <a:pt x="6340670" y="1559641"/>
                  </a:lnTo>
                  <a:lnTo>
                    <a:pt x="6322752" y="1514005"/>
                  </a:lnTo>
                  <a:lnTo>
                    <a:pt x="6304388" y="1468608"/>
                  </a:lnTo>
                  <a:lnTo>
                    <a:pt x="6285578" y="1423453"/>
                  </a:lnTo>
                  <a:lnTo>
                    <a:pt x="6266324" y="1378543"/>
                  </a:lnTo>
                  <a:lnTo>
                    <a:pt x="6246625" y="1333880"/>
                  </a:lnTo>
                  <a:lnTo>
                    <a:pt x="6226482" y="1289467"/>
                  </a:lnTo>
                  <a:lnTo>
                    <a:pt x="6205896" y="1245305"/>
                  </a:lnTo>
                  <a:lnTo>
                    <a:pt x="6184868" y="1201398"/>
                  </a:lnTo>
                  <a:lnTo>
                    <a:pt x="6163397" y="1157746"/>
                  </a:lnTo>
                  <a:lnTo>
                    <a:pt x="6141485" y="1114354"/>
                  </a:lnTo>
                  <a:lnTo>
                    <a:pt x="6119132" y="1071223"/>
                  </a:lnTo>
                  <a:lnTo>
                    <a:pt x="6096338" y="1028355"/>
                  </a:lnTo>
                  <a:lnTo>
                    <a:pt x="6073105" y="985753"/>
                  </a:lnTo>
                  <a:lnTo>
                    <a:pt x="6049432" y="943420"/>
                  </a:lnTo>
                  <a:lnTo>
                    <a:pt x="6025321" y="901356"/>
                  </a:lnTo>
                  <a:lnTo>
                    <a:pt x="6000771" y="859566"/>
                  </a:lnTo>
                  <a:lnTo>
                    <a:pt x="5975784" y="818051"/>
                  </a:lnTo>
                  <a:lnTo>
                    <a:pt x="5950359" y="776814"/>
                  </a:lnTo>
                  <a:lnTo>
                    <a:pt x="5924498" y="735856"/>
                  </a:lnTo>
                  <a:lnTo>
                    <a:pt x="5898202" y="695181"/>
                  </a:lnTo>
                  <a:lnTo>
                    <a:pt x="5871469" y="654791"/>
                  </a:lnTo>
                  <a:lnTo>
                    <a:pt x="5844302" y="614688"/>
                  </a:lnTo>
                  <a:lnTo>
                    <a:pt x="5816701" y="574873"/>
                  </a:lnTo>
                  <a:lnTo>
                    <a:pt x="5788666" y="535351"/>
                  </a:lnTo>
                  <a:lnTo>
                    <a:pt x="5760198" y="496123"/>
                  </a:lnTo>
                  <a:lnTo>
                    <a:pt x="5731297" y="457191"/>
                  </a:lnTo>
                  <a:lnTo>
                    <a:pt x="5701964" y="418558"/>
                  </a:lnTo>
                  <a:lnTo>
                    <a:pt x="5672200" y="380226"/>
                  </a:lnTo>
                  <a:lnTo>
                    <a:pt x="5642004" y="342197"/>
                  </a:lnTo>
                  <a:lnTo>
                    <a:pt x="5611379" y="304475"/>
                  </a:lnTo>
                  <a:lnTo>
                    <a:pt x="5580323" y="267060"/>
                  </a:lnTo>
                  <a:lnTo>
                    <a:pt x="5548839" y="229956"/>
                  </a:lnTo>
                  <a:lnTo>
                    <a:pt x="5516925" y="193165"/>
                  </a:lnTo>
                  <a:lnTo>
                    <a:pt x="5484584" y="156689"/>
                  </a:lnTo>
                  <a:lnTo>
                    <a:pt x="5451815" y="120531"/>
                  </a:lnTo>
                  <a:lnTo>
                    <a:pt x="5418618" y="84693"/>
                  </a:lnTo>
                  <a:lnTo>
                    <a:pt x="5384996" y="49177"/>
                  </a:lnTo>
                  <a:lnTo>
                    <a:pt x="5350947" y="13985"/>
                  </a:lnTo>
                  <a:lnTo>
                    <a:pt x="5337118" y="0"/>
                  </a:lnTo>
                  <a:close/>
                </a:path>
              </a:pathLst>
            </a:custGeom>
            <a:solidFill>
              <a:srgbClr val="005477"/>
            </a:solidFill>
          </p:spPr>
          <p:txBody>
            <a:bodyPr wrap="square" lIns="0" tIns="0" rIns="0" bIns="0" rtlCol="0"/>
            <a:lstStyle/>
            <a:p>
              <a:endParaRPr/>
            </a:p>
          </p:txBody>
        </p:sp>
        <p:sp>
          <p:nvSpPr>
            <p:cNvPr id="4" name="object 4"/>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5" name="object 5"/>
            <p:cNvPicPr/>
            <p:nvPr/>
          </p:nvPicPr>
          <p:blipFill>
            <a:blip r:embed="rId3" cstate="print"/>
            <a:stretch>
              <a:fillRect/>
            </a:stretch>
          </p:blipFill>
          <p:spPr>
            <a:xfrm>
              <a:off x="1783803" y="1748891"/>
              <a:ext cx="3131273" cy="3104273"/>
            </a:xfrm>
            <a:prstGeom prst="rect">
              <a:avLst/>
            </a:prstGeom>
          </p:spPr>
        </p:pic>
      </p:grpSp>
      <p:sp>
        <p:nvSpPr>
          <p:cNvPr id="6" name="object 6"/>
          <p:cNvSpPr txBox="1"/>
          <p:nvPr/>
        </p:nvSpPr>
        <p:spPr>
          <a:xfrm>
            <a:off x="7173976" y="1751304"/>
            <a:ext cx="4041140" cy="1534795"/>
          </a:xfrm>
          <a:prstGeom prst="rect">
            <a:avLst/>
          </a:prstGeom>
        </p:spPr>
        <p:txBody>
          <a:bodyPr vert="horz" wrap="square" lIns="0" tIns="43815" rIns="0" bIns="0" rtlCol="0">
            <a:spAutoFit/>
          </a:bodyPr>
          <a:lstStyle/>
          <a:p>
            <a:pPr marL="298450" marR="5080" indent="-286385">
              <a:lnSpc>
                <a:spcPts val="1939"/>
              </a:lnSpc>
              <a:spcBef>
                <a:spcPts val="345"/>
              </a:spcBef>
              <a:buFont typeface="Arial"/>
              <a:buChar char="•"/>
              <a:tabLst>
                <a:tab pos="298450" algn="l"/>
              </a:tabLst>
            </a:pPr>
            <a:r>
              <a:rPr sz="1800">
                <a:latin typeface="Calibri"/>
                <a:cs typeface="Calibri"/>
              </a:rPr>
              <a:t>For</a:t>
            </a:r>
            <a:r>
              <a:rPr sz="1800" spc="-35">
                <a:latin typeface="Calibri"/>
                <a:cs typeface="Calibri"/>
              </a:rPr>
              <a:t> </a:t>
            </a:r>
            <a:r>
              <a:rPr sz="1800">
                <a:latin typeface="Calibri"/>
                <a:cs typeface="Calibri"/>
              </a:rPr>
              <a:t>both</a:t>
            </a:r>
            <a:r>
              <a:rPr sz="1800" spc="-30">
                <a:latin typeface="Calibri"/>
                <a:cs typeface="Calibri"/>
              </a:rPr>
              <a:t> </a:t>
            </a:r>
            <a:r>
              <a:rPr sz="1800">
                <a:latin typeface="Calibri"/>
                <a:cs typeface="Calibri"/>
              </a:rPr>
              <a:t>CSFP</a:t>
            </a:r>
            <a:r>
              <a:rPr sz="1800" spc="-40">
                <a:latin typeface="Calibri"/>
                <a:cs typeface="Calibri"/>
              </a:rPr>
              <a:t> </a:t>
            </a:r>
            <a:r>
              <a:rPr sz="1800">
                <a:latin typeface="Calibri"/>
                <a:cs typeface="Calibri"/>
              </a:rPr>
              <a:t>and</a:t>
            </a:r>
            <a:r>
              <a:rPr sz="1800" spc="-30">
                <a:latin typeface="Calibri"/>
                <a:cs typeface="Calibri"/>
              </a:rPr>
              <a:t> </a:t>
            </a:r>
            <a:r>
              <a:rPr sz="1800" spc="-60">
                <a:latin typeface="Calibri"/>
                <a:cs typeface="Calibri"/>
              </a:rPr>
              <a:t>TEFAP,</a:t>
            </a:r>
            <a:r>
              <a:rPr sz="1800" spc="-35">
                <a:latin typeface="Calibri"/>
                <a:cs typeface="Calibri"/>
              </a:rPr>
              <a:t> </a:t>
            </a:r>
            <a:r>
              <a:rPr sz="1800">
                <a:latin typeface="Calibri"/>
                <a:cs typeface="Calibri"/>
              </a:rPr>
              <a:t>the</a:t>
            </a:r>
            <a:r>
              <a:rPr sz="1800" spc="-30">
                <a:latin typeface="Calibri"/>
                <a:cs typeface="Calibri"/>
              </a:rPr>
              <a:t> </a:t>
            </a:r>
            <a:r>
              <a:rPr sz="1800" spc="-10">
                <a:latin typeface="Calibri"/>
                <a:cs typeface="Calibri"/>
              </a:rPr>
              <a:t>written </a:t>
            </a:r>
            <a:r>
              <a:rPr sz="1800">
                <a:latin typeface="Calibri"/>
                <a:cs typeface="Calibri"/>
              </a:rPr>
              <a:t>notice</a:t>
            </a:r>
            <a:r>
              <a:rPr sz="1800" spc="-55">
                <a:latin typeface="Calibri"/>
                <a:cs typeface="Calibri"/>
              </a:rPr>
              <a:t> </a:t>
            </a:r>
            <a:r>
              <a:rPr sz="1800">
                <a:latin typeface="Calibri"/>
                <a:cs typeface="Calibri"/>
              </a:rPr>
              <a:t>described</a:t>
            </a:r>
            <a:r>
              <a:rPr sz="1800" spc="-60">
                <a:latin typeface="Calibri"/>
                <a:cs typeface="Calibri"/>
              </a:rPr>
              <a:t> </a:t>
            </a:r>
            <a:r>
              <a:rPr sz="1800">
                <a:latin typeface="Calibri"/>
                <a:cs typeface="Calibri"/>
              </a:rPr>
              <a:t>MUST</a:t>
            </a:r>
            <a:r>
              <a:rPr sz="1800" spc="-60">
                <a:latin typeface="Calibri"/>
                <a:cs typeface="Calibri"/>
              </a:rPr>
              <a:t> </a:t>
            </a:r>
            <a:r>
              <a:rPr sz="1800">
                <a:latin typeface="Calibri"/>
                <a:cs typeface="Calibri"/>
              </a:rPr>
              <a:t>also</a:t>
            </a:r>
            <a:r>
              <a:rPr sz="1800" spc="-60">
                <a:latin typeface="Calibri"/>
                <a:cs typeface="Calibri"/>
              </a:rPr>
              <a:t> </a:t>
            </a:r>
            <a:r>
              <a:rPr sz="1800">
                <a:latin typeface="Calibri"/>
                <a:cs typeface="Calibri"/>
              </a:rPr>
              <a:t>inform</a:t>
            </a:r>
            <a:r>
              <a:rPr sz="1800" spc="-55">
                <a:latin typeface="Calibri"/>
                <a:cs typeface="Calibri"/>
              </a:rPr>
              <a:t> </a:t>
            </a:r>
            <a:r>
              <a:rPr sz="1800" spc="-25">
                <a:latin typeface="Calibri"/>
                <a:cs typeface="Calibri"/>
              </a:rPr>
              <a:t>all </a:t>
            </a:r>
            <a:r>
              <a:rPr sz="1800">
                <a:latin typeface="Calibri"/>
                <a:cs typeface="Calibri"/>
              </a:rPr>
              <a:t>parties</a:t>
            </a:r>
            <a:r>
              <a:rPr sz="1800" spc="-55">
                <a:latin typeface="Calibri"/>
                <a:cs typeface="Calibri"/>
              </a:rPr>
              <a:t> </a:t>
            </a:r>
            <a:r>
              <a:rPr sz="1800">
                <a:latin typeface="Calibri"/>
                <a:cs typeface="Calibri"/>
              </a:rPr>
              <a:t>about</a:t>
            </a:r>
            <a:r>
              <a:rPr sz="1800" spc="-60">
                <a:latin typeface="Calibri"/>
                <a:cs typeface="Calibri"/>
              </a:rPr>
              <a:t> </a:t>
            </a:r>
            <a:r>
              <a:rPr sz="1800">
                <a:latin typeface="Calibri"/>
                <a:cs typeface="Calibri"/>
              </a:rPr>
              <a:t>how</a:t>
            </a:r>
            <a:r>
              <a:rPr sz="1800" spc="-60">
                <a:latin typeface="Calibri"/>
                <a:cs typeface="Calibri"/>
              </a:rPr>
              <a:t> </a:t>
            </a:r>
            <a:r>
              <a:rPr sz="1800">
                <a:latin typeface="Calibri"/>
                <a:cs typeface="Calibri"/>
              </a:rPr>
              <a:t>to</a:t>
            </a:r>
            <a:r>
              <a:rPr sz="1800" spc="-60">
                <a:latin typeface="Calibri"/>
                <a:cs typeface="Calibri"/>
              </a:rPr>
              <a:t> </a:t>
            </a:r>
            <a:r>
              <a:rPr sz="1800">
                <a:latin typeface="Calibri"/>
                <a:cs typeface="Calibri"/>
              </a:rPr>
              <a:t>obtain</a:t>
            </a:r>
            <a:r>
              <a:rPr sz="1800" spc="-60">
                <a:latin typeface="Calibri"/>
                <a:cs typeface="Calibri"/>
              </a:rPr>
              <a:t> </a:t>
            </a:r>
            <a:r>
              <a:rPr sz="1800" spc="-10">
                <a:latin typeface="Calibri"/>
                <a:cs typeface="Calibri"/>
              </a:rPr>
              <a:t>information </a:t>
            </a:r>
            <a:r>
              <a:rPr sz="1800">
                <a:latin typeface="Calibri"/>
                <a:cs typeface="Calibri"/>
              </a:rPr>
              <a:t>from</a:t>
            </a:r>
            <a:r>
              <a:rPr sz="1800" spc="-45">
                <a:latin typeface="Calibri"/>
                <a:cs typeface="Calibri"/>
              </a:rPr>
              <a:t> </a:t>
            </a:r>
            <a:r>
              <a:rPr sz="1800">
                <a:latin typeface="Calibri"/>
                <a:cs typeface="Calibri"/>
              </a:rPr>
              <a:t>either</a:t>
            </a:r>
            <a:r>
              <a:rPr sz="1800" spc="-50">
                <a:latin typeface="Calibri"/>
                <a:cs typeface="Calibri"/>
              </a:rPr>
              <a:t> </a:t>
            </a:r>
            <a:r>
              <a:rPr sz="1800">
                <a:latin typeface="Calibri"/>
                <a:cs typeface="Calibri"/>
              </a:rPr>
              <a:t>FNS</a:t>
            </a:r>
            <a:r>
              <a:rPr sz="1800" spc="-45">
                <a:latin typeface="Calibri"/>
                <a:cs typeface="Calibri"/>
              </a:rPr>
              <a:t> </a:t>
            </a:r>
            <a:r>
              <a:rPr sz="1800">
                <a:latin typeface="Calibri"/>
                <a:cs typeface="Calibri"/>
              </a:rPr>
              <a:t>or</a:t>
            </a:r>
            <a:r>
              <a:rPr sz="1800" spc="-50">
                <a:latin typeface="Calibri"/>
                <a:cs typeface="Calibri"/>
              </a:rPr>
              <a:t> </a:t>
            </a:r>
            <a:r>
              <a:rPr sz="1800">
                <a:latin typeface="Calibri"/>
                <a:cs typeface="Calibri"/>
              </a:rPr>
              <a:t>the</a:t>
            </a:r>
            <a:r>
              <a:rPr sz="1800" spc="-45">
                <a:latin typeface="Calibri"/>
                <a:cs typeface="Calibri"/>
              </a:rPr>
              <a:t> </a:t>
            </a:r>
            <a:r>
              <a:rPr sz="1800">
                <a:latin typeface="Calibri"/>
                <a:cs typeface="Calibri"/>
              </a:rPr>
              <a:t>State</a:t>
            </a:r>
            <a:r>
              <a:rPr sz="1800" spc="-40">
                <a:latin typeface="Calibri"/>
                <a:cs typeface="Calibri"/>
              </a:rPr>
              <a:t> </a:t>
            </a:r>
            <a:r>
              <a:rPr sz="1800" spc="-10">
                <a:latin typeface="Calibri"/>
                <a:cs typeface="Calibri"/>
              </a:rPr>
              <a:t>agency </a:t>
            </a:r>
            <a:r>
              <a:rPr sz="1800">
                <a:latin typeface="Calibri"/>
                <a:cs typeface="Calibri"/>
              </a:rPr>
              <a:t>about</a:t>
            </a:r>
            <a:r>
              <a:rPr sz="1800" spc="-65">
                <a:latin typeface="Calibri"/>
                <a:cs typeface="Calibri"/>
              </a:rPr>
              <a:t> </a:t>
            </a:r>
            <a:r>
              <a:rPr sz="1800">
                <a:latin typeface="Calibri"/>
                <a:cs typeface="Calibri"/>
              </a:rPr>
              <a:t>other</a:t>
            </a:r>
            <a:r>
              <a:rPr sz="1800" spc="-60">
                <a:latin typeface="Calibri"/>
                <a:cs typeface="Calibri"/>
              </a:rPr>
              <a:t> </a:t>
            </a:r>
            <a:r>
              <a:rPr sz="1800" spc="-10">
                <a:latin typeface="Calibri"/>
                <a:cs typeface="Calibri"/>
              </a:rPr>
              <a:t>federally</a:t>
            </a:r>
            <a:r>
              <a:rPr sz="1800" spc="-60">
                <a:latin typeface="Calibri"/>
                <a:cs typeface="Calibri"/>
              </a:rPr>
              <a:t> </a:t>
            </a:r>
            <a:r>
              <a:rPr sz="1800">
                <a:latin typeface="Calibri"/>
                <a:cs typeface="Calibri"/>
              </a:rPr>
              <a:t>funded</a:t>
            </a:r>
            <a:r>
              <a:rPr sz="1800" spc="-55">
                <a:latin typeface="Calibri"/>
                <a:cs typeface="Calibri"/>
              </a:rPr>
              <a:t> </a:t>
            </a:r>
            <a:r>
              <a:rPr sz="1800" spc="-10">
                <a:latin typeface="Calibri"/>
                <a:cs typeface="Calibri"/>
              </a:rPr>
              <a:t>service providers</a:t>
            </a:r>
            <a:r>
              <a:rPr sz="1800" spc="-35">
                <a:latin typeface="Calibri"/>
                <a:cs typeface="Calibri"/>
              </a:rPr>
              <a:t> </a:t>
            </a:r>
            <a:r>
              <a:rPr sz="1800">
                <a:latin typeface="Calibri"/>
                <a:cs typeface="Calibri"/>
              </a:rPr>
              <a:t>in</a:t>
            </a:r>
            <a:r>
              <a:rPr sz="1800" spc="-30">
                <a:latin typeface="Calibri"/>
                <a:cs typeface="Calibri"/>
              </a:rPr>
              <a:t> </a:t>
            </a:r>
            <a:r>
              <a:rPr sz="1800">
                <a:latin typeface="Calibri"/>
                <a:cs typeface="Calibri"/>
              </a:rPr>
              <a:t>their</a:t>
            </a:r>
            <a:r>
              <a:rPr sz="1800" spc="-35">
                <a:latin typeface="Calibri"/>
                <a:cs typeface="Calibri"/>
              </a:rPr>
              <a:t> </a:t>
            </a:r>
            <a:r>
              <a:rPr sz="1800" spc="-20">
                <a:latin typeface="Calibri"/>
                <a:cs typeface="Calibri"/>
              </a:rPr>
              <a:t>area.</a:t>
            </a:r>
            <a:endParaRPr sz="1800">
              <a:latin typeface="Calibri"/>
              <a:cs typeface="Calibri"/>
            </a:endParaRPr>
          </a:p>
        </p:txBody>
      </p:sp>
      <p:sp>
        <p:nvSpPr>
          <p:cNvPr id="7" name="object 7"/>
          <p:cNvSpPr txBox="1"/>
          <p:nvPr/>
        </p:nvSpPr>
        <p:spPr>
          <a:xfrm>
            <a:off x="7173976" y="3725176"/>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8" name="object 8"/>
          <p:cNvSpPr txBox="1"/>
          <p:nvPr/>
        </p:nvSpPr>
        <p:spPr>
          <a:xfrm>
            <a:off x="7459815" y="3733825"/>
            <a:ext cx="3693795" cy="546735"/>
          </a:xfrm>
          <a:prstGeom prst="rect">
            <a:avLst/>
          </a:prstGeom>
        </p:spPr>
        <p:txBody>
          <a:bodyPr vert="horz" wrap="square" lIns="0" tIns="43815" rIns="0" bIns="0" rtlCol="0">
            <a:spAutoFit/>
          </a:bodyPr>
          <a:lstStyle/>
          <a:p>
            <a:pPr marL="12700" marR="5080">
              <a:lnSpc>
                <a:spcPts val="1939"/>
              </a:lnSpc>
              <a:spcBef>
                <a:spcPts val="345"/>
              </a:spcBef>
            </a:pPr>
            <a:r>
              <a:rPr sz="1800" spc="-10">
                <a:latin typeface="Calibri"/>
                <a:cs typeface="Calibri"/>
              </a:rPr>
              <a:t>Provision</a:t>
            </a:r>
            <a:r>
              <a:rPr sz="1800" spc="-55">
                <a:latin typeface="Calibri"/>
                <a:cs typeface="Calibri"/>
              </a:rPr>
              <a:t> </a:t>
            </a:r>
            <a:r>
              <a:rPr sz="1800" spc="-10">
                <a:latin typeface="Calibri"/>
                <a:cs typeface="Calibri"/>
              </a:rPr>
              <a:t>requirements</a:t>
            </a:r>
            <a:r>
              <a:rPr sz="1800" spc="-50">
                <a:latin typeface="Calibri"/>
                <a:cs typeface="Calibri"/>
              </a:rPr>
              <a:t> </a:t>
            </a:r>
            <a:r>
              <a:rPr sz="1800">
                <a:latin typeface="Calibri"/>
                <a:cs typeface="Calibri"/>
              </a:rPr>
              <a:t>went</a:t>
            </a:r>
            <a:r>
              <a:rPr sz="1800" spc="-55">
                <a:latin typeface="Calibri"/>
                <a:cs typeface="Calibri"/>
              </a:rPr>
              <a:t> </a:t>
            </a:r>
            <a:r>
              <a:rPr sz="1800">
                <a:latin typeface="Calibri"/>
                <a:cs typeface="Calibri"/>
              </a:rPr>
              <a:t>into</a:t>
            </a:r>
            <a:r>
              <a:rPr sz="1800" spc="-55">
                <a:latin typeface="Calibri"/>
                <a:cs typeface="Calibri"/>
              </a:rPr>
              <a:t> </a:t>
            </a:r>
            <a:r>
              <a:rPr sz="1800" spc="-10">
                <a:latin typeface="Calibri"/>
                <a:cs typeface="Calibri"/>
              </a:rPr>
              <a:t>effect </a:t>
            </a:r>
            <a:r>
              <a:rPr sz="1800">
                <a:latin typeface="Calibri"/>
                <a:cs typeface="Calibri"/>
              </a:rPr>
              <a:t>on</a:t>
            </a:r>
            <a:r>
              <a:rPr sz="1800" spc="-25">
                <a:latin typeface="Calibri"/>
                <a:cs typeface="Calibri"/>
              </a:rPr>
              <a:t> </a:t>
            </a:r>
            <a:r>
              <a:rPr sz="1800">
                <a:latin typeface="Calibri"/>
                <a:cs typeface="Calibri"/>
              </a:rPr>
              <a:t>July</a:t>
            </a:r>
            <a:r>
              <a:rPr sz="1800" spc="-25">
                <a:latin typeface="Calibri"/>
                <a:cs typeface="Calibri"/>
              </a:rPr>
              <a:t> </a:t>
            </a:r>
            <a:r>
              <a:rPr sz="1800">
                <a:latin typeface="Calibri"/>
                <a:cs typeface="Calibri"/>
              </a:rPr>
              <a:t>2,</a:t>
            </a:r>
            <a:r>
              <a:rPr sz="1800" spc="-35">
                <a:latin typeface="Calibri"/>
                <a:cs typeface="Calibri"/>
              </a:rPr>
              <a:t> </a:t>
            </a:r>
            <a:r>
              <a:rPr sz="1800" spc="-10">
                <a:latin typeface="Calibri"/>
                <a:cs typeface="Calibri"/>
              </a:rPr>
              <a:t>2024.</a:t>
            </a:r>
            <a:endParaRPr sz="1800">
              <a:latin typeface="Calibri"/>
              <a:cs typeface="Calibri"/>
            </a:endParaRPr>
          </a:p>
        </p:txBody>
      </p:sp>
      <p:sp>
        <p:nvSpPr>
          <p:cNvPr id="9" name="object 9"/>
          <p:cNvSpPr txBox="1"/>
          <p:nvPr/>
        </p:nvSpPr>
        <p:spPr>
          <a:xfrm>
            <a:off x="7173976" y="4719866"/>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a:latin typeface="Arial"/>
                <a:cs typeface="Arial"/>
              </a:rPr>
              <a:t>•</a:t>
            </a:r>
            <a:endParaRPr sz="1800">
              <a:latin typeface="Arial"/>
              <a:cs typeface="Arial"/>
            </a:endParaRPr>
          </a:p>
        </p:txBody>
      </p:sp>
      <p:sp>
        <p:nvSpPr>
          <p:cNvPr id="10" name="object 10"/>
          <p:cNvSpPr txBox="1"/>
          <p:nvPr/>
        </p:nvSpPr>
        <p:spPr>
          <a:xfrm>
            <a:off x="7459815" y="4728502"/>
            <a:ext cx="3655060" cy="1040765"/>
          </a:xfrm>
          <a:prstGeom prst="rect">
            <a:avLst/>
          </a:prstGeom>
        </p:spPr>
        <p:txBody>
          <a:bodyPr vert="horz" wrap="square" lIns="0" tIns="43815" rIns="0" bIns="0" rtlCol="0">
            <a:spAutoFit/>
          </a:bodyPr>
          <a:lstStyle/>
          <a:p>
            <a:pPr marL="12700" marR="5080">
              <a:lnSpc>
                <a:spcPts val="1939"/>
              </a:lnSpc>
              <a:spcBef>
                <a:spcPts val="345"/>
              </a:spcBef>
            </a:pPr>
            <a:r>
              <a:rPr sz="1800">
                <a:latin typeface="Calibri"/>
                <a:cs typeface="Calibri"/>
              </a:rPr>
              <a:t>Monitoring</a:t>
            </a:r>
            <a:r>
              <a:rPr sz="1800" spc="-45">
                <a:latin typeface="Calibri"/>
                <a:cs typeface="Calibri"/>
              </a:rPr>
              <a:t> </a:t>
            </a:r>
            <a:r>
              <a:rPr sz="1800">
                <a:latin typeface="Calibri"/>
                <a:cs typeface="Calibri"/>
              </a:rPr>
              <a:t>for</a:t>
            </a:r>
            <a:r>
              <a:rPr sz="1800" spc="-50">
                <a:latin typeface="Calibri"/>
                <a:cs typeface="Calibri"/>
              </a:rPr>
              <a:t> </a:t>
            </a:r>
            <a:r>
              <a:rPr sz="1800" spc="-10">
                <a:latin typeface="Calibri"/>
                <a:cs typeface="Calibri"/>
              </a:rPr>
              <a:t>compliance</a:t>
            </a:r>
            <a:r>
              <a:rPr sz="1800" spc="-45">
                <a:latin typeface="Calibri"/>
                <a:cs typeface="Calibri"/>
              </a:rPr>
              <a:t> </a:t>
            </a:r>
            <a:r>
              <a:rPr sz="1800">
                <a:latin typeface="Calibri"/>
                <a:cs typeface="Calibri"/>
              </a:rPr>
              <a:t>of</a:t>
            </a:r>
            <a:r>
              <a:rPr sz="1800" spc="-45">
                <a:latin typeface="Calibri"/>
                <a:cs typeface="Calibri"/>
              </a:rPr>
              <a:t> </a:t>
            </a:r>
            <a:r>
              <a:rPr sz="1800" spc="-10">
                <a:latin typeface="Calibri"/>
                <a:cs typeface="Calibri"/>
              </a:rPr>
              <a:t>these requirements</a:t>
            </a:r>
            <a:r>
              <a:rPr sz="1800" spc="-30">
                <a:latin typeface="Calibri"/>
                <a:cs typeface="Calibri"/>
              </a:rPr>
              <a:t> </a:t>
            </a:r>
            <a:r>
              <a:rPr sz="1800">
                <a:latin typeface="Calibri"/>
                <a:cs typeface="Calibri"/>
              </a:rPr>
              <a:t>will</a:t>
            </a:r>
            <a:r>
              <a:rPr sz="1800" spc="-30">
                <a:latin typeface="Calibri"/>
                <a:cs typeface="Calibri"/>
              </a:rPr>
              <a:t> </a:t>
            </a:r>
            <a:r>
              <a:rPr sz="1800">
                <a:latin typeface="Calibri"/>
                <a:cs typeface="Calibri"/>
              </a:rPr>
              <a:t>be</a:t>
            </a:r>
            <a:r>
              <a:rPr sz="1800" spc="-30">
                <a:latin typeface="Calibri"/>
                <a:cs typeface="Calibri"/>
              </a:rPr>
              <a:t> </a:t>
            </a:r>
            <a:r>
              <a:rPr sz="1800" spc="-10">
                <a:latin typeface="Calibri"/>
                <a:cs typeface="Calibri"/>
              </a:rPr>
              <a:t>conducted</a:t>
            </a:r>
            <a:r>
              <a:rPr sz="1800" spc="-30">
                <a:latin typeface="Calibri"/>
                <a:cs typeface="Calibri"/>
              </a:rPr>
              <a:t> </a:t>
            </a:r>
            <a:r>
              <a:rPr sz="1800">
                <a:latin typeface="Calibri"/>
                <a:cs typeface="Calibri"/>
              </a:rPr>
              <a:t>as</a:t>
            </a:r>
            <a:r>
              <a:rPr sz="1800" spc="-30">
                <a:latin typeface="Calibri"/>
                <a:cs typeface="Calibri"/>
              </a:rPr>
              <a:t> </a:t>
            </a:r>
            <a:r>
              <a:rPr sz="1800" spc="-20">
                <a:latin typeface="Calibri"/>
                <a:cs typeface="Calibri"/>
              </a:rPr>
              <a:t>part </a:t>
            </a:r>
            <a:r>
              <a:rPr sz="1800">
                <a:latin typeface="Calibri"/>
                <a:cs typeface="Calibri"/>
              </a:rPr>
              <a:t>of</a:t>
            </a:r>
            <a:r>
              <a:rPr sz="1800" spc="-55">
                <a:latin typeface="Calibri"/>
                <a:cs typeface="Calibri"/>
              </a:rPr>
              <a:t> </a:t>
            </a:r>
            <a:r>
              <a:rPr sz="1800">
                <a:latin typeface="Calibri"/>
                <a:cs typeface="Calibri"/>
              </a:rPr>
              <a:t>your</a:t>
            </a:r>
            <a:r>
              <a:rPr sz="1800" spc="-60">
                <a:latin typeface="Calibri"/>
                <a:cs typeface="Calibri"/>
              </a:rPr>
              <a:t> </a:t>
            </a:r>
            <a:r>
              <a:rPr sz="1800" spc="-10">
                <a:latin typeface="Calibri"/>
                <a:cs typeface="Calibri"/>
              </a:rPr>
              <a:t>agency’s</a:t>
            </a:r>
            <a:r>
              <a:rPr sz="1800" spc="-50">
                <a:latin typeface="Calibri"/>
                <a:cs typeface="Calibri"/>
              </a:rPr>
              <a:t> </a:t>
            </a:r>
            <a:r>
              <a:rPr sz="1800" spc="-10">
                <a:latin typeface="Calibri"/>
                <a:cs typeface="Calibri"/>
              </a:rPr>
              <a:t>scheduled administrative</a:t>
            </a:r>
            <a:r>
              <a:rPr sz="1800" spc="-65">
                <a:latin typeface="Calibri"/>
                <a:cs typeface="Calibri"/>
              </a:rPr>
              <a:t> </a:t>
            </a:r>
            <a:r>
              <a:rPr sz="1800" spc="-10">
                <a:latin typeface="Calibri"/>
                <a:cs typeface="Calibri"/>
              </a:rPr>
              <a:t>review.</a:t>
            </a:r>
            <a:endParaRPr sz="1800">
              <a:latin typeface="Calibri"/>
              <a:cs typeface="Calibri"/>
            </a:endParaRPr>
          </a:p>
        </p:txBody>
      </p:sp>
      <p:sp>
        <p:nvSpPr>
          <p:cNvPr id="11" name="object 11"/>
          <p:cNvSpPr txBox="1">
            <a:spLocks noGrp="1"/>
          </p:cNvSpPr>
          <p:nvPr>
            <p:ph type="title"/>
          </p:nvPr>
        </p:nvSpPr>
        <p:spPr>
          <a:xfrm>
            <a:off x="7173976" y="236423"/>
            <a:ext cx="3539490" cy="1220470"/>
          </a:xfrm>
          <a:prstGeom prst="rect">
            <a:avLst/>
          </a:prstGeom>
        </p:spPr>
        <p:txBody>
          <a:bodyPr vert="horz" wrap="square" lIns="0" tIns="61594" rIns="0" bIns="0" rtlCol="0">
            <a:spAutoFit/>
          </a:bodyPr>
          <a:lstStyle/>
          <a:p>
            <a:pPr marL="12700" marR="5080">
              <a:lnSpc>
                <a:spcPts val="3020"/>
              </a:lnSpc>
              <a:spcBef>
                <a:spcPts val="484"/>
              </a:spcBef>
            </a:pPr>
            <a:r>
              <a:rPr sz="2800" spc="-10"/>
              <a:t>Beneficiary </a:t>
            </a:r>
            <a:r>
              <a:rPr sz="2800"/>
              <a:t>Protections:</a:t>
            </a:r>
            <a:r>
              <a:rPr sz="2800" spc="-145"/>
              <a:t> </a:t>
            </a:r>
            <a:r>
              <a:rPr sz="2800" spc="-10"/>
              <a:t>Referral Requirements</a:t>
            </a: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33778" y="2158836"/>
            <a:ext cx="12192000" cy="4704080"/>
            <a:chOff x="0" y="2153881"/>
            <a:chExt cx="12192000" cy="4704080"/>
          </a:xfrm>
        </p:grpSpPr>
        <p:sp>
          <p:nvSpPr>
            <p:cNvPr id="4" name="object 4"/>
            <p:cNvSpPr/>
            <p:nvPr/>
          </p:nvSpPr>
          <p:spPr>
            <a:xfrm>
              <a:off x="2440444" y="2153881"/>
              <a:ext cx="7315200" cy="4688840"/>
            </a:xfrm>
            <a:custGeom>
              <a:avLst/>
              <a:gdLst/>
              <a:ahLst/>
              <a:cxnLst/>
              <a:rect l="l" t="t" r="r" b="b"/>
              <a:pathLst>
                <a:path w="7315200" h="4688840">
                  <a:moveTo>
                    <a:pt x="7314831" y="0"/>
                  </a:moveTo>
                  <a:lnTo>
                    <a:pt x="0" y="0"/>
                  </a:lnTo>
                  <a:lnTo>
                    <a:pt x="0" y="4688636"/>
                  </a:lnTo>
                  <a:lnTo>
                    <a:pt x="3657600" y="4688636"/>
                  </a:lnTo>
                  <a:lnTo>
                    <a:pt x="7314831" y="4688636"/>
                  </a:lnTo>
                  <a:lnTo>
                    <a:pt x="7314831" y="0"/>
                  </a:lnTo>
                  <a:close/>
                </a:path>
              </a:pathLst>
            </a:custGeom>
            <a:solidFill>
              <a:srgbClr val="B4C439"/>
            </a:solidFill>
          </p:spPr>
          <p:txBody>
            <a:bodyPr wrap="square" lIns="0" tIns="0" rIns="0" bIns="0" rtlCol="0"/>
            <a:lstStyle/>
            <a:p>
              <a:endParaRPr/>
            </a:p>
          </p:txBody>
        </p:sp>
        <p:sp>
          <p:nvSpPr>
            <p:cNvPr id="5" name="object 5"/>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004178"/>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369722" y="307809"/>
            <a:ext cx="1555915" cy="1555915"/>
          </a:xfrm>
          <a:prstGeom prst="rect">
            <a:avLst/>
          </a:prstGeom>
        </p:spPr>
      </p:pic>
      <p:sp>
        <p:nvSpPr>
          <p:cNvPr id="7" name="object 7"/>
          <p:cNvSpPr txBox="1">
            <a:spLocks noGrp="1"/>
          </p:cNvSpPr>
          <p:nvPr>
            <p:ph type="title"/>
          </p:nvPr>
        </p:nvSpPr>
        <p:spPr>
          <a:xfrm>
            <a:off x="313816" y="236423"/>
            <a:ext cx="11570716" cy="1645373"/>
          </a:xfrm>
          <a:prstGeom prst="rect">
            <a:avLst/>
          </a:prstGeom>
        </p:spPr>
        <p:txBody>
          <a:bodyPr vert="horz" wrap="square" lIns="0" tIns="1126540" rIns="0" bIns="0" rtlCol="0">
            <a:spAutoFit/>
          </a:bodyPr>
          <a:lstStyle/>
          <a:p>
            <a:pPr marL="2989580">
              <a:lnSpc>
                <a:spcPct val="100000"/>
              </a:lnSpc>
              <a:spcBef>
                <a:spcPts val="100"/>
              </a:spcBef>
            </a:pPr>
            <a:r>
              <a:rPr lang="en-US" spc="-25"/>
              <a:t>More Questions? Comments?  Contact Us.</a:t>
            </a:r>
            <a:endParaRPr spc="-25"/>
          </a:p>
        </p:txBody>
      </p:sp>
      <p:sp>
        <p:nvSpPr>
          <p:cNvPr id="8" name="object 8"/>
          <p:cNvSpPr txBox="1"/>
          <p:nvPr/>
        </p:nvSpPr>
        <p:spPr>
          <a:xfrm>
            <a:off x="2743200" y="2225211"/>
            <a:ext cx="5486400" cy="4098558"/>
          </a:xfrm>
          <a:prstGeom prst="rect">
            <a:avLst/>
          </a:prstGeom>
        </p:spPr>
        <p:txBody>
          <a:bodyPr vert="horz" wrap="square" lIns="0" tIns="12700" rIns="0" bIns="0" rtlCol="0" anchor="t">
            <a:spAutoFit/>
          </a:bodyPr>
          <a:lstStyle/>
          <a:p>
            <a:pPr marL="12700">
              <a:lnSpc>
                <a:spcPct val="100000"/>
              </a:lnSpc>
              <a:spcBef>
                <a:spcPts val="100"/>
              </a:spcBef>
            </a:pPr>
            <a:r>
              <a:rPr sz="2000" b="1">
                <a:solidFill>
                  <a:srgbClr val="FFFFFF"/>
                </a:solidFill>
                <a:latin typeface="Dosis"/>
                <a:cs typeface="Arial"/>
              </a:rPr>
              <a:t>FOR</a:t>
            </a:r>
            <a:r>
              <a:rPr sz="2000" b="1" spc="-50">
                <a:solidFill>
                  <a:srgbClr val="FFFFFF"/>
                </a:solidFill>
                <a:latin typeface="Dosis"/>
                <a:cs typeface="Arial"/>
              </a:rPr>
              <a:t> </a:t>
            </a:r>
            <a:r>
              <a:rPr sz="2000" b="1">
                <a:solidFill>
                  <a:srgbClr val="FFFFFF"/>
                </a:solidFill>
                <a:latin typeface="Dosis"/>
                <a:cs typeface="Arial"/>
              </a:rPr>
              <a:t>MORE</a:t>
            </a:r>
            <a:r>
              <a:rPr sz="2000" b="1" spc="-40">
                <a:solidFill>
                  <a:srgbClr val="FFFFFF"/>
                </a:solidFill>
                <a:latin typeface="Dosis"/>
                <a:cs typeface="Arial"/>
              </a:rPr>
              <a:t> </a:t>
            </a:r>
            <a:r>
              <a:rPr sz="2000" b="1" spc="-10">
                <a:solidFill>
                  <a:srgbClr val="FFFFFF"/>
                </a:solidFill>
                <a:latin typeface="Dosis"/>
                <a:cs typeface="Arial"/>
              </a:rPr>
              <a:t>INFORMATION:</a:t>
            </a:r>
            <a:endParaRPr lang="en-US" sz="2000" b="1" spc="-10">
              <a:solidFill>
                <a:srgbClr val="FFFFFF"/>
              </a:solidFill>
              <a:latin typeface="Dosis"/>
              <a:cs typeface="Arial"/>
            </a:endParaRPr>
          </a:p>
          <a:p>
            <a:pPr marL="12700">
              <a:lnSpc>
                <a:spcPct val="100000"/>
              </a:lnSpc>
              <a:spcBef>
                <a:spcPts val="100"/>
              </a:spcBef>
            </a:pPr>
            <a:endParaRPr sz="2000">
              <a:latin typeface="Dosis" pitchFamily="2" charset="0"/>
              <a:cs typeface="Arial"/>
            </a:endParaRPr>
          </a:p>
          <a:p>
            <a:pPr marL="12700">
              <a:lnSpc>
                <a:spcPct val="100000"/>
              </a:lnSpc>
              <a:spcBef>
                <a:spcPts val="100"/>
              </a:spcBef>
            </a:pPr>
            <a:r>
              <a:rPr lang="en-US" b="1">
                <a:solidFill>
                  <a:srgbClr val="FFFFFF"/>
                </a:solidFill>
                <a:latin typeface="Dosis"/>
                <a:cs typeface="Arial"/>
              </a:rPr>
              <a:t>Erin </a:t>
            </a:r>
            <a:r>
              <a:rPr lang="en-US" b="1" err="1">
                <a:solidFill>
                  <a:srgbClr val="FFFFFF"/>
                </a:solidFill>
                <a:latin typeface="Dosis"/>
                <a:cs typeface="Arial"/>
              </a:rPr>
              <a:t>EverGreen</a:t>
            </a:r>
            <a:r>
              <a:rPr lang="en-US" b="1">
                <a:solidFill>
                  <a:srgbClr val="FFFFFF"/>
                </a:solidFill>
                <a:latin typeface="Dosis"/>
                <a:cs typeface="Arial"/>
              </a:rPr>
              <a:t> - Client Registration Manager</a:t>
            </a:r>
            <a:endParaRPr>
              <a:latin typeface="Dosis"/>
              <a:cs typeface="Arial"/>
            </a:endParaRPr>
          </a:p>
          <a:p>
            <a:pPr marL="12700">
              <a:lnSpc>
                <a:spcPct val="100000"/>
              </a:lnSpc>
              <a:spcBef>
                <a:spcPts val="360"/>
              </a:spcBef>
            </a:pPr>
            <a:r>
              <a:rPr lang="en-US" spc="-10">
                <a:solidFill>
                  <a:srgbClr val="FFFFFF"/>
                </a:solidFill>
                <a:latin typeface="Dosis"/>
                <a:cs typeface="Arial"/>
              </a:rPr>
              <a:t>941.549.8143</a:t>
            </a:r>
            <a:endParaRPr>
              <a:latin typeface="Dosis" pitchFamily="2" charset="0"/>
              <a:cs typeface="Arial"/>
            </a:endParaRPr>
          </a:p>
          <a:p>
            <a:pPr marL="12700">
              <a:lnSpc>
                <a:spcPct val="100000"/>
              </a:lnSpc>
              <a:spcBef>
                <a:spcPts val="360"/>
              </a:spcBef>
            </a:pPr>
            <a:r>
              <a:rPr lang="en-US" u="sng" spc="-10">
                <a:solidFill>
                  <a:srgbClr val="0462C0"/>
                </a:solidFill>
                <a:uFill>
                  <a:solidFill>
                    <a:srgbClr val="0462C0"/>
                  </a:solidFill>
                </a:uFill>
                <a:latin typeface="Dosis" pitchFamily="2" charset="0"/>
                <a:cs typeface="Arial"/>
              </a:rPr>
              <a:t>EEverGreen@AllFaithsFoodBank.org</a:t>
            </a:r>
            <a:endParaRPr>
              <a:latin typeface="Dosis" pitchFamily="2" charset="0"/>
              <a:cs typeface="Arial"/>
            </a:endParaRPr>
          </a:p>
          <a:p>
            <a:pPr>
              <a:lnSpc>
                <a:spcPct val="100000"/>
              </a:lnSpc>
              <a:spcBef>
                <a:spcPts val="1070"/>
              </a:spcBef>
            </a:pPr>
            <a:endParaRPr>
              <a:latin typeface="Dosis" pitchFamily="2" charset="0"/>
              <a:cs typeface="Arial"/>
            </a:endParaRPr>
          </a:p>
          <a:p>
            <a:pPr marL="12700">
              <a:lnSpc>
                <a:spcPct val="100000"/>
              </a:lnSpc>
            </a:pPr>
            <a:r>
              <a:rPr lang="en-US" b="1" spc="-10">
                <a:solidFill>
                  <a:srgbClr val="FFFFFF"/>
                </a:solidFill>
                <a:latin typeface="Dosis" pitchFamily="2" charset="0"/>
                <a:cs typeface="Arial"/>
              </a:rPr>
              <a:t>Ana Hernandez - Agency Relations Coordinator</a:t>
            </a:r>
          </a:p>
          <a:p>
            <a:pPr marL="12700"/>
            <a:r>
              <a:rPr lang="en-US" spc="-10">
                <a:solidFill>
                  <a:srgbClr val="FFFFFF"/>
                </a:solidFill>
                <a:latin typeface="Dosis" pitchFamily="2" charset="0"/>
                <a:cs typeface="Arial"/>
              </a:rPr>
              <a:t>941.379.6333 Ext 141</a:t>
            </a:r>
            <a:endParaRPr lang="en-US">
              <a:latin typeface="Dosis" pitchFamily="2" charset="0"/>
              <a:cs typeface="Arial"/>
            </a:endParaRPr>
          </a:p>
          <a:p>
            <a:pPr marL="12700">
              <a:lnSpc>
                <a:spcPct val="100000"/>
              </a:lnSpc>
              <a:spcBef>
                <a:spcPts val="360"/>
              </a:spcBef>
            </a:pPr>
            <a:r>
              <a:rPr lang="en-US" u="sng" spc="-10">
                <a:solidFill>
                  <a:srgbClr val="0462C0"/>
                </a:solidFill>
                <a:uFill>
                  <a:solidFill>
                    <a:srgbClr val="0462C0"/>
                  </a:solidFill>
                </a:uFill>
                <a:latin typeface="Dosis"/>
                <a:cs typeface="Arial"/>
                <a:hlinkClick r:id="rId3"/>
              </a:rPr>
              <a:t>AHernandez@AllFaithsFoodBank.org</a:t>
            </a:r>
            <a:endParaRPr lang="en-US" u="sng" spc="-10">
              <a:solidFill>
                <a:srgbClr val="0462C0"/>
              </a:solidFill>
              <a:uFill>
                <a:solidFill>
                  <a:srgbClr val="0462C0"/>
                </a:solidFill>
              </a:uFill>
              <a:latin typeface="Dosis"/>
              <a:cs typeface="Arial"/>
            </a:endParaRPr>
          </a:p>
          <a:p>
            <a:pPr marL="12700">
              <a:lnSpc>
                <a:spcPct val="100000"/>
              </a:lnSpc>
              <a:spcBef>
                <a:spcPts val="360"/>
              </a:spcBef>
            </a:pPr>
            <a:endParaRPr lang="en-US" u="sng" spc="-10">
              <a:solidFill>
                <a:srgbClr val="0462C0"/>
              </a:solidFill>
              <a:uFill>
                <a:solidFill>
                  <a:srgbClr val="0462C0"/>
                </a:solidFill>
              </a:uFill>
              <a:latin typeface="Dosis" pitchFamily="2" charset="0"/>
              <a:cs typeface="Arial"/>
            </a:endParaRPr>
          </a:p>
          <a:p>
            <a:pPr marL="12700">
              <a:lnSpc>
                <a:spcPct val="100000"/>
              </a:lnSpc>
            </a:pPr>
            <a:r>
              <a:rPr lang="en-US" b="1" spc="-10">
                <a:solidFill>
                  <a:srgbClr val="FFFFFF"/>
                </a:solidFill>
                <a:latin typeface="Dosis" pitchFamily="2" charset="0"/>
                <a:cs typeface="Arial"/>
              </a:rPr>
              <a:t>Darla Walters - Agency Relations Manager</a:t>
            </a:r>
          </a:p>
          <a:p>
            <a:pPr marL="12700"/>
            <a:r>
              <a:rPr lang="en-US" spc="-10">
                <a:solidFill>
                  <a:srgbClr val="FFFFFF"/>
                </a:solidFill>
                <a:latin typeface="Dosis" pitchFamily="2" charset="0"/>
                <a:cs typeface="Arial"/>
              </a:rPr>
              <a:t>941.914.7717</a:t>
            </a:r>
            <a:endParaRPr lang="en-US">
              <a:latin typeface="Dosis" pitchFamily="2" charset="0"/>
              <a:cs typeface="Arial"/>
            </a:endParaRPr>
          </a:p>
          <a:p>
            <a:pPr marL="12700">
              <a:lnSpc>
                <a:spcPct val="100000"/>
              </a:lnSpc>
              <a:spcBef>
                <a:spcPts val="360"/>
              </a:spcBef>
            </a:pPr>
            <a:r>
              <a:rPr lang="en-US" u="sng" spc="-10">
                <a:solidFill>
                  <a:srgbClr val="0462C0"/>
                </a:solidFill>
                <a:uFill>
                  <a:solidFill>
                    <a:srgbClr val="0462C0"/>
                  </a:solidFill>
                </a:uFill>
                <a:latin typeface="Dosis" pitchFamily="2" charset="0"/>
                <a:cs typeface="Arial"/>
              </a:rPr>
              <a:t>DWalters@AllFaithsFoodBank.org</a:t>
            </a:r>
            <a:endParaRPr>
              <a:latin typeface="Dosis" pitchFamily="2" charset="0"/>
              <a:cs typeface="Arial"/>
            </a:endParaRPr>
          </a:p>
        </p:txBody>
      </p:sp>
      <p:pic>
        <p:nvPicPr>
          <p:cNvPr id="9" name="object 9"/>
          <p:cNvPicPr/>
          <p:nvPr/>
        </p:nvPicPr>
        <p:blipFill>
          <a:blip r:embed="rId4" cstate="print"/>
          <a:stretch>
            <a:fillRect/>
          </a:stretch>
        </p:blipFill>
        <p:spPr>
          <a:xfrm>
            <a:off x="9749155" y="2425319"/>
            <a:ext cx="2442603" cy="36792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2408034" y="0"/>
              <a:ext cx="7680604" cy="6858000"/>
            </a:xfrm>
            <a:prstGeom prst="rect">
              <a:avLst/>
            </a:prstGeom>
          </p:spPr>
        </p:pic>
        <p:sp>
          <p:nvSpPr>
            <p:cNvPr id="4" name="object 4"/>
            <p:cNvSpPr/>
            <p:nvPr/>
          </p:nvSpPr>
          <p:spPr>
            <a:xfrm>
              <a:off x="2407678" y="0"/>
              <a:ext cx="7680959" cy="6858000"/>
            </a:xfrm>
            <a:custGeom>
              <a:avLst/>
              <a:gdLst/>
              <a:ahLst/>
              <a:cxnLst/>
              <a:rect l="l" t="t" r="r" b="b"/>
              <a:pathLst>
                <a:path w="7680959" h="6858000">
                  <a:moveTo>
                    <a:pt x="5228256" y="0"/>
                  </a:moveTo>
                  <a:lnTo>
                    <a:pt x="2452703" y="0"/>
                  </a:lnTo>
                  <a:lnTo>
                    <a:pt x="2418327" y="25400"/>
                  </a:lnTo>
                  <a:lnTo>
                    <a:pt x="2371798" y="38100"/>
                  </a:lnTo>
                  <a:lnTo>
                    <a:pt x="2325500" y="63500"/>
                  </a:lnTo>
                  <a:lnTo>
                    <a:pt x="2279439" y="76200"/>
                  </a:lnTo>
                  <a:lnTo>
                    <a:pt x="2233622" y="101600"/>
                  </a:lnTo>
                  <a:lnTo>
                    <a:pt x="2188054" y="114300"/>
                  </a:lnTo>
                  <a:lnTo>
                    <a:pt x="1964179" y="241300"/>
                  </a:lnTo>
                  <a:lnTo>
                    <a:pt x="1790554" y="342900"/>
                  </a:lnTo>
                  <a:lnTo>
                    <a:pt x="1664344" y="419100"/>
                  </a:lnTo>
                  <a:lnTo>
                    <a:pt x="1623067" y="457200"/>
                  </a:lnTo>
                  <a:lnTo>
                    <a:pt x="1541729" y="508000"/>
                  </a:lnTo>
                  <a:lnTo>
                    <a:pt x="1501678" y="546100"/>
                  </a:lnTo>
                  <a:lnTo>
                    <a:pt x="1462044" y="571500"/>
                  </a:lnTo>
                  <a:lnTo>
                    <a:pt x="1422832" y="609600"/>
                  </a:lnTo>
                  <a:lnTo>
                    <a:pt x="1384046" y="635000"/>
                  </a:lnTo>
                  <a:lnTo>
                    <a:pt x="1345692" y="673100"/>
                  </a:lnTo>
                  <a:lnTo>
                    <a:pt x="1307773" y="698500"/>
                  </a:lnTo>
                  <a:lnTo>
                    <a:pt x="1270293" y="736600"/>
                  </a:lnTo>
                  <a:lnTo>
                    <a:pt x="1233259" y="762000"/>
                  </a:lnTo>
                  <a:lnTo>
                    <a:pt x="1196673" y="800100"/>
                  </a:lnTo>
                  <a:lnTo>
                    <a:pt x="1160540" y="838200"/>
                  </a:lnTo>
                  <a:lnTo>
                    <a:pt x="1124866" y="876300"/>
                  </a:lnTo>
                  <a:lnTo>
                    <a:pt x="1089653" y="901700"/>
                  </a:lnTo>
                  <a:lnTo>
                    <a:pt x="1054908" y="939800"/>
                  </a:lnTo>
                  <a:lnTo>
                    <a:pt x="1020634" y="977900"/>
                  </a:lnTo>
                  <a:lnTo>
                    <a:pt x="986836" y="1016000"/>
                  </a:lnTo>
                  <a:lnTo>
                    <a:pt x="953518" y="1054100"/>
                  </a:lnTo>
                  <a:lnTo>
                    <a:pt x="920685" y="1092200"/>
                  </a:lnTo>
                  <a:lnTo>
                    <a:pt x="888341" y="1130300"/>
                  </a:lnTo>
                  <a:lnTo>
                    <a:pt x="856491" y="1168400"/>
                  </a:lnTo>
                  <a:lnTo>
                    <a:pt x="825139" y="1206500"/>
                  </a:lnTo>
                  <a:lnTo>
                    <a:pt x="794290" y="1244600"/>
                  </a:lnTo>
                  <a:lnTo>
                    <a:pt x="763948" y="1282700"/>
                  </a:lnTo>
                  <a:lnTo>
                    <a:pt x="734118" y="1333500"/>
                  </a:lnTo>
                  <a:lnTo>
                    <a:pt x="704804" y="1371600"/>
                  </a:lnTo>
                  <a:lnTo>
                    <a:pt x="676011" y="1409700"/>
                  </a:lnTo>
                  <a:lnTo>
                    <a:pt x="647743" y="1447800"/>
                  </a:lnTo>
                  <a:lnTo>
                    <a:pt x="620005" y="1498600"/>
                  </a:lnTo>
                  <a:lnTo>
                    <a:pt x="592801" y="1536700"/>
                  </a:lnTo>
                  <a:lnTo>
                    <a:pt x="566135" y="1574800"/>
                  </a:lnTo>
                  <a:lnTo>
                    <a:pt x="540013" y="1625600"/>
                  </a:lnTo>
                  <a:lnTo>
                    <a:pt x="514438" y="1663700"/>
                  </a:lnTo>
                  <a:lnTo>
                    <a:pt x="489466" y="1714500"/>
                  </a:lnTo>
                  <a:lnTo>
                    <a:pt x="465093" y="1752600"/>
                  </a:lnTo>
                  <a:lnTo>
                    <a:pt x="441322" y="1803400"/>
                  </a:lnTo>
                  <a:lnTo>
                    <a:pt x="418154" y="1841500"/>
                  </a:lnTo>
                  <a:lnTo>
                    <a:pt x="395590" y="1892300"/>
                  </a:lnTo>
                  <a:lnTo>
                    <a:pt x="373633" y="1930400"/>
                  </a:lnTo>
                  <a:lnTo>
                    <a:pt x="352285" y="1981200"/>
                  </a:lnTo>
                  <a:lnTo>
                    <a:pt x="331546" y="2032000"/>
                  </a:lnTo>
                  <a:lnTo>
                    <a:pt x="311418" y="2070100"/>
                  </a:lnTo>
                  <a:lnTo>
                    <a:pt x="291904" y="2120900"/>
                  </a:lnTo>
                  <a:lnTo>
                    <a:pt x="273005" y="2159000"/>
                  </a:lnTo>
                  <a:lnTo>
                    <a:pt x="254722" y="2209800"/>
                  </a:lnTo>
                  <a:lnTo>
                    <a:pt x="237057" y="2260600"/>
                  </a:lnTo>
                  <a:lnTo>
                    <a:pt x="220013" y="2311400"/>
                  </a:lnTo>
                  <a:lnTo>
                    <a:pt x="203590" y="2349500"/>
                  </a:lnTo>
                  <a:lnTo>
                    <a:pt x="187791" y="2400300"/>
                  </a:lnTo>
                  <a:lnTo>
                    <a:pt x="172616" y="2451100"/>
                  </a:lnTo>
                  <a:lnTo>
                    <a:pt x="158069" y="2501900"/>
                  </a:lnTo>
                  <a:lnTo>
                    <a:pt x="144150" y="2540000"/>
                  </a:lnTo>
                  <a:lnTo>
                    <a:pt x="130860" y="2590800"/>
                  </a:lnTo>
                  <a:lnTo>
                    <a:pt x="118203" y="2641600"/>
                  </a:lnTo>
                  <a:lnTo>
                    <a:pt x="106179" y="2692400"/>
                  </a:lnTo>
                  <a:lnTo>
                    <a:pt x="94790" y="2743200"/>
                  </a:lnTo>
                  <a:lnTo>
                    <a:pt x="84039" y="2794000"/>
                  </a:lnTo>
                  <a:lnTo>
                    <a:pt x="73925" y="2832100"/>
                  </a:lnTo>
                  <a:lnTo>
                    <a:pt x="64452" y="2882900"/>
                  </a:lnTo>
                  <a:lnTo>
                    <a:pt x="55621" y="2933700"/>
                  </a:lnTo>
                  <a:lnTo>
                    <a:pt x="47434" y="2984500"/>
                  </a:lnTo>
                  <a:lnTo>
                    <a:pt x="39891" y="3035300"/>
                  </a:lnTo>
                  <a:lnTo>
                    <a:pt x="32996" y="3086100"/>
                  </a:lnTo>
                  <a:lnTo>
                    <a:pt x="26750" y="3136900"/>
                  </a:lnTo>
                  <a:lnTo>
                    <a:pt x="21153" y="3187700"/>
                  </a:lnTo>
                  <a:lnTo>
                    <a:pt x="16209" y="3238500"/>
                  </a:lnTo>
                  <a:lnTo>
                    <a:pt x="11919" y="3289300"/>
                  </a:lnTo>
                  <a:lnTo>
                    <a:pt x="8284" y="3340100"/>
                  </a:lnTo>
                  <a:lnTo>
                    <a:pt x="5306" y="3390900"/>
                  </a:lnTo>
                  <a:lnTo>
                    <a:pt x="2987" y="3441700"/>
                  </a:lnTo>
                  <a:lnTo>
                    <a:pt x="1328" y="3492500"/>
                  </a:lnTo>
                  <a:lnTo>
                    <a:pt x="332" y="3530600"/>
                  </a:lnTo>
                  <a:lnTo>
                    <a:pt x="0" y="3581400"/>
                  </a:lnTo>
                  <a:lnTo>
                    <a:pt x="332" y="3632200"/>
                  </a:lnTo>
                  <a:lnTo>
                    <a:pt x="1328" y="3683000"/>
                  </a:lnTo>
                  <a:lnTo>
                    <a:pt x="2987" y="3733800"/>
                  </a:lnTo>
                  <a:lnTo>
                    <a:pt x="5306" y="3784600"/>
                  </a:lnTo>
                  <a:lnTo>
                    <a:pt x="8284" y="3835400"/>
                  </a:lnTo>
                  <a:lnTo>
                    <a:pt x="11919" y="3886200"/>
                  </a:lnTo>
                  <a:lnTo>
                    <a:pt x="16209" y="3937000"/>
                  </a:lnTo>
                  <a:lnTo>
                    <a:pt x="21153" y="3987800"/>
                  </a:lnTo>
                  <a:lnTo>
                    <a:pt x="26750" y="4038600"/>
                  </a:lnTo>
                  <a:lnTo>
                    <a:pt x="32996" y="4089400"/>
                  </a:lnTo>
                  <a:lnTo>
                    <a:pt x="39891" y="4140200"/>
                  </a:lnTo>
                  <a:lnTo>
                    <a:pt x="47434" y="4191000"/>
                  </a:lnTo>
                  <a:lnTo>
                    <a:pt x="55621" y="4241800"/>
                  </a:lnTo>
                  <a:lnTo>
                    <a:pt x="64452" y="4292600"/>
                  </a:lnTo>
                  <a:lnTo>
                    <a:pt x="73925" y="4343400"/>
                  </a:lnTo>
                  <a:lnTo>
                    <a:pt x="84039" y="4381500"/>
                  </a:lnTo>
                  <a:lnTo>
                    <a:pt x="94790" y="4432300"/>
                  </a:lnTo>
                  <a:lnTo>
                    <a:pt x="106179" y="4483100"/>
                  </a:lnTo>
                  <a:lnTo>
                    <a:pt x="118203" y="4533900"/>
                  </a:lnTo>
                  <a:lnTo>
                    <a:pt x="130860" y="4584700"/>
                  </a:lnTo>
                  <a:lnTo>
                    <a:pt x="144150" y="4635500"/>
                  </a:lnTo>
                  <a:lnTo>
                    <a:pt x="158069" y="4673600"/>
                  </a:lnTo>
                  <a:lnTo>
                    <a:pt x="172616" y="4724400"/>
                  </a:lnTo>
                  <a:lnTo>
                    <a:pt x="187791" y="4775200"/>
                  </a:lnTo>
                  <a:lnTo>
                    <a:pt x="203590" y="4826000"/>
                  </a:lnTo>
                  <a:lnTo>
                    <a:pt x="220013" y="4864100"/>
                  </a:lnTo>
                  <a:lnTo>
                    <a:pt x="237057" y="4914900"/>
                  </a:lnTo>
                  <a:lnTo>
                    <a:pt x="254722" y="4965700"/>
                  </a:lnTo>
                  <a:lnTo>
                    <a:pt x="273005" y="5003800"/>
                  </a:lnTo>
                  <a:lnTo>
                    <a:pt x="291904" y="5054600"/>
                  </a:lnTo>
                  <a:lnTo>
                    <a:pt x="311418" y="5105400"/>
                  </a:lnTo>
                  <a:lnTo>
                    <a:pt x="331546" y="5143500"/>
                  </a:lnTo>
                  <a:lnTo>
                    <a:pt x="352285" y="5194300"/>
                  </a:lnTo>
                  <a:lnTo>
                    <a:pt x="373633" y="5245100"/>
                  </a:lnTo>
                  <a:lnTo>
                    <a:pt x="395590" y="5283200"/>
                  </a:lnTo>
                  <a:lnTo>
                    <a:pt x="418154" y="5334000"/>
                  </a:lnTo>
                  <a:lnTo>
                    <a:pt x="441322" y="5372100"/>
                  </a:lnTo>
                  <a:lnTo>
                    <a:pt x="465093" y="5422900"/>
                  </a:lnTo>
                  <a:lnTo>
                    <a:pt x="489466" y="5461000"/>
                  </a:lnTo>
                  <a:lnTo>
                    <a:pt x="514438" y="5511800"/>
                  </a:lnTo>
                  <a:lnTo>
                    <a:pt x="540013" y="5549900"/>
                  </a:lnTo>
                  <a:lnTo>
                    <a:pt x="566135" y="5588000"/>
                  </a:lnTo>
                  <a:lnTo>
                    <a:pt x="592801" y="5638800"/>
                  </a:lnTo>
                  <a:lnTo>
                    <a:pt x="620005" y="5676900"/>
                  </a:lnTo>
                  <a:lnTo>
                    <a:pt x="647743" y="5727700"/>
                  </a:lnTo>
                  <a:lnTo>
                    <a:pt x="676011" y="5765800"/>
                  </a:lnTo>
                  <a:lnTo>
                    <a:pt x="704804" y="5803900"/>
                  </a:lnTo>
                  <a:lnTo>
                    <a:pt x="734118" y="5842000"/>
                  </a:lnTo>
                  <a:lnTo>
                    <a:pt x="763948" y="5880100"/>
                  </a:lnTo>
                  <a:lnTo>
                    <a:pt x="794290" y="5930900"/>
                  </a:lnTo>
                  <a:lnTo>
                    <a:pt x="825139" y="5969000"/>
                  </a:lnTo>
                  <a:lnTo>
                    <a:pt x="856491" y="6007100"/>
                  </a:lnTo>
                  <a:lnTo>
                    <a:pt x="888341" y="6045200"/>
                  </a:lnTo>
                  <a:lnTo>
                    <a:pt x="920685" y="6083300"/>
                  </a:lnTo>
                  <a:lnTo>
                    <a:pt x="953518" y="6121400"/>
                  </a:lnTo>
                  <a:lnTo>
                    <a:pt x="986836" y="6159500"/>
                  </a:lnTo>
                  <a:lnTo>
                    <a:pt x="1020634" y="6197600"/>
                  </a:lnTo>
                  <a:lnTo>
                    <a:pt x="1054908" y="6235700"/>
                  </a:lnTo>
                  <a:lnTo>
                    <a:pt x="1089653" y="6261100"/>
                  </a:lnTo>
                  <a:lnTo>
                    <a:pt x="1124866" y="6299200"/>
                  </a:lnTo>
                  <a:lnTo>
                    <a:pt x="1160540" y="6337300"/>
                  </a:lnTo>
                  <a:lnTo>
                    <a:pt x="1196673" y="6375400"/>
                  </a:lnTo>
                  <a:lnTo>
                    <a:pt x="1233259" y="6400800"/>
                  </a:lnTo>
                  <a:lnTo>
                    <a:pt x="1270293" y="6438900"/>
                  </a:lnTo>
                  <a:lnTo>
                    <a:pt x="1307773" y="6477000"/>
                  </a:lnTo>
                  <a:lnTo>
                    <a:pt x="1345692" y="6502400"/>
                  </a:lnTo>
                  <a:lnTo>
                    <a:pt x="1384046" y="6540500"/>
                  </a:lnTo>
                  <a:lnTo>
                    <a:pt x="1422832" y="6565900"/>
                  </a:lnTo>
                  <a:lnTo>
                    <a:pt x="1462044" y="6604000"/>
                  </a:lnTo>
                  <a:lnTo>
                    <a:pt x="1501678" y="6629400"/>
                  </a:lnTo>
                  <a:lnTo>
                    <a:pt x="1541729" y="6667500"/>
                  </a:lnTo>
                  <a:lnTo>
                    <a:pt x="1623067" y="6718300"/>
                  </a:lnTo>
                  <a:lnTo>
                    <a:pt x="1664344" y="6756400"/>
                  </a:lnTo>
                  <a:lnTo>
                    <a:pt x="1706021" y="6781800"/>
                  </a:lnTo>
                  <a:lnTo>
                    <a:pt x="1833403" y="6858000"/>
                  </a:lnTo>
                  <a:lnTo>
                    <a:pt x="5847556" y="6858000"/>
                  </a:lnTo>
                  <a:lnTo>
                    <a:pt x="5974939" y="6781800"/>
                  </a:lnTo>
                  <a:lnTo>
                    <a:pt x="6016615" y="6756400"/>
                  </a:lnTo>
                  <a:lnTo>
                    <a:pt x="6057892" y="6718300"/>
                  </a:lnTo>
                  <a:lnTo>
                    <a:pt x="6139230" y="6667500"/>
                  </a:lnTo>
                  <a:lnTo>
                    <a:pt x="6179281" y="6629400"/>
                  </a:lnTo>
                  <a:lnTo>
                    <a:pt x="6218915" y="6604000"/>
                  </a:lnTo>
                  <a:lnTo>
                    <a:pt x="6258127" y="6565900"/>
                  </a:lnTo>
                  <a:lnTo>
                    <a:pt x="6296913" y="6540500"/>
                  </a:lnTo>
                  <a:lnTo>
                    <a:pt x="6335267" y="6502400"/>
                  </a:lnTo>
                  <a:lnTo>
                    <a:pt x="6373187" y="6477000"/>
                  </a:lnTo>
                  <a:lnTo>
                    <a:pt x="6410666" y="6438900"/>
                  </a:lnTo>
                  <a:lnTo>
                    <a:pt x="6447701" y="6400800"/>
                  </a:lnTo>
                  <a:lnTo>
                    <a:pt x="6484286" y="6375400"/>
                  </a:lnTo>
                  <a:lnTo>
                    <a:pt x="6520419" y="6337300"/>
                  </a:lnTo>
                  <a:lnTo>
                    <a:pt x="6556094" y="6299200"/>
                  </a:lnTo>
                  <a:lnTo>
                    <a:pt x="6591306" y="6261100"/>
                  </a:lnTo>
                  <a:lnTo>
                    <a:pt x="6626051" y="6235700"/>
                  </a:lnTo>
                  <a:lnTo>
                    <a:pt x="6660325" y="6197600"/>
                  </a:lnTo>
                  <a:lnTo>
                    <a:pt x="6694124" y="6159500"/>
                  </a:lnTo>
                  <a:lnTo>
                    <a:pt x="6727441" y="6121400"/>
                  </a:lnTo>
                  <a:lnTo>
                    <a:pt x="6760275" y="6083300"/>
                  </a:lnTo>
                  <a:lnTo>
                    <a:pt x="6792618" y="6045200"/>
                  </a:lnTo>
                  <a:lnTo>
                    <a:pt x="6824468" y="6007100"/>
                  </a:lnTo>
                  <a:lnTo>
                    <a:pt x="6855820" y="5969000"/>
                  </a:lnTo>
                  <a:lnTo>
                    <a:pt x="6886669" y="5930900"/>
                  </a:lnTo>
                  <a:lnTo>
                    <a:pt x="6917011" y="5880100"/>
                  </a:lnTo>
                  <a:lnTo>
                    <a:pt x="6946841" y="5842000"/>
                  </a:lnTo>
                  <a:lnTo>
                    <a:pt x="6976155" y="5803900"/>
                  </a:lnTo>
                  <a:lnTo>
                    <a:pt x="7004948" y="5765800"/>
                  </a:lnTo>
                  <a:lnTo>
                    <a:pt x="7033216" y="5727700"/>
                  </a:lnTo>
                  <a:lnTo>
                    <a:pt x="7060954" y="5676900"/>
                  </a:lnTo>
                  <a:lnTo>
                    <a:pt x="7088158" y="5638800"/>
                  </a:lnTo>
                  <a:lnTo>
                    <a:pt x="7114824" y="5588000"/>
                  </a:lnTo>
                  <a:lnTo>
                    <a:pt x="7140946" y="5549900"/>
                  </a:lnTo>
                  <a:lnTo>
                    <a:pt x="7166521" y="5511800"/>
                  </a:lnTo>
                  <a:lnTo>
                    <a:pt x="7191493" y="5461000"/>
                  </a:lnTo>
                  <a:lnTo>
                    <a:pt x="7215866" y="5422900"/>
                  </a:lnTo>
                  <a:lnTo>
                    <a:pt x="7239637" y="5372100"/>
                  </a:lnTo>
                  <a:lnTo>
                    <a:pt x="7262805" y="5334000"/>
                  </a:lnTo>
                  <a:lnTo>
                    <a:pt x="7285369" y="5283200"/>
                  </a:lnTo>
                  <a:lnTo>
                    <a:pt x="7307326" y="5245100"/>
                  </a:lnTo>
                  <a:lnTo>
                    <a:pt x="7328675" y="5194300"/>
                  </a:lnTo>
                  <a:lnTo>
                    <a:pt x="7349414" y="5143500"/>
                  </a:lnTo>
                  <a:lnTo>
                    <a:pt x="7369541" y="5105400"/>
                  </a:lnTo>
                  <a:lnTo>
                    <a:pt x="7389055" y="5054600"/>
                  </a:lnTo>
                  <a:lnTo>
                    <a:pt x="7407955" y="5003800"/>
                  </a:lnTo>
                  <a:lnTo>
                    <a:pt x="7426237" y="4965700"/>
                  </a:lnTo>
                  <a:lnTo>
                    <a:pt x="7443902" y="4914900"/>
                  </a:lnTo>
                  <a:lnTo>
                    <a:pt x="7460946" y="4864100"/>
                  </a:lnTo>
                  <a:lnTo>
                    <a:pt x="7477369" y="4826000"/>
                  </a:lnTo>
                  <a:lnTo>
                    <a:pt x="7493168" y="4775200"/>
                  </a:lnTo>
                  <a:lnTo>
                    <a:pt x="7508343" y="4724400"/>
                  </a:lnTo>
                  <a:lnTo>
                    <a:pt x="7522890" y="4673600"/>
                  </a:lnTo>
                  <a:lnTo>
                    <a:pt x="7536810" y="4635500"/>
                  </a:lnTo>
                  <a:lnTo>
                    <a:pt x="7550099" y="4584700"/>
                  </a:lnTo>
                  <a:lnTo>
                    <a:pt x="7562756" y="4533900"/>
                  </a:lnTo>
                  <a:lnTo>
                    <a:pt x="7574780" y="4483100"/>
                  </a:lnTo>
                  <a:lnTo>
                    <a:pt x="7586169" y="4432300"/>
                  </a:lnTo>
                  <a:lnTo>
                    <a:pt x="7596921" y="4381500"/>
                  </a:lnTo>
                  <a:lnTo>
                    <a:pt x="7607034" y="4343400"/>
                  </a:lnTo>
                  <a:lnTo>
                    <a:pt x="7616507" y="4292600"/>
                  </a:lnTo>
                  <a:lnTo>
                    <a:pt x="7625338" y="4241800"/>
                  </a:lnTo>
                  <a:lnTo>
                    <a:pt x="7633526" y="4191000"/>
                  </a:lnTo>
                  <a:lnTo>
                    <a:pt x="7641068" y="4140200"/>
                  </a:lnTo>
                  <a:lnTo>
                    <a:pt x="7647963" y="4089400"/>
                  </a:lnTo>
                  <a:lnTo>
                    <a:pt x="7654210" y="4038600"/>
                  </a:lnTo>
                  <a:lnTo>
                    <a:pt x="7659806" y="3987800"/>
                  </a:lnTo>
                  <a:lnTo>
                    <a:pt x="7664750" y="3937000"/>
                  </a:lnTo>
                  <a:lnTo>
                    <a:pt x="7669040" y="3886200"/>
                  </a:lnTo>
                  <a:lnTo>
                    <a:pt x="7672675" y="3835400"/>
                  </a:lnTo>
                  <a:lnTo>
                    <a:pt x="7675653" y="3784600"/>
                  </a:lnTo>
                  <a:lnTo>
                    <a:pt x="7677972" y="3733800"/>
                  </a:lnTo>
                  <a:lnTo>
                    <a:pt x="7679631" y="3683000"/>
                  </a:lnTo>
                  <a:lnTo>
                    <a:pt x="7680627" y="3632200"/>
                  </a:lnTo>
                  <a:lnTo>
                    <a:pt x="7680960" y="3581400"/>
                  </a:lnTo>
                  <a:lnTo>
                    <a:pt x="7680627" y="3530600"/>
                  </a:lnTo>
                  <a:lnTo>
                    <a:pt x="7679631" y="3492500"/>
                  </a:lnTo>
                  <a:lnTo>
                    <a:pt x="7677972" y="3441700"/>
                  </a:lnTo>
                  <a:lnTo>
                    <a:pt x="7675653" y="3390900"/>
                  </a:lnTo>
                  <a:lnTo>
                    <a:pt x="7672675" y="3340100"/>
                  </a:lnTo>
                  <a:lnTo>
                    <a:pt x="7669040" y="3289300"/>
                  </a:lnTo>
                  <a:lnTo>
                    <a:pt x="7664750" y="3238500"/>
                  </a:lnTo>
                  <a:lnTo>
                    <a:pt x="7659806" y="3187700"/>
                  </a:lnTo>
                  <a:lnTo>
                    <a:pt x="7654210" y="3136900"/>
                  </a:lnTo>
                  <a:lnTo>
                    <a:pt x="7647963" y="3086100"/>
                  </a:lnTo>
                  <a:lnTo>
                    <a:pt x="7641068" y="3035300"/>
                  </a:lnTo>
                  <a:lnTo>
                    <a:pt x="7633526" y="2984500"/>
                  </a:lnTo>
                  <a:lnTo>
                    <a:pt x="7625338" y="2933700"/>
                  </a:lnTo>
                  <a:lnTo>
                    <a:pt x="7616507" y="2882900"/>
                  </a:lnTo>
                  <a:lnTo>
                    <a:pt x="7607034" y="2832100"/>
                  </a:lnTo>
                  <a:lnTo>
                    <a:pt x="7596921" y="2794000"/>
                  </a:lnTo>
                  <a:lnTo>
                    <a:pt x="7586169" y="2743200"/>
                  </a:lnTo>
                  <a:lnTo>
                    <a:pt x="7574780" y="2692400"/>
                  </a:lnTo>
                  <a:lnTo>
                    <a:pt x="7562756" y="2641600"/>
                  </a:lnTo>
                  <a:lnTo>
                    <a:pt x="7550099" y="2590800"/>
                  </a:lnTo>
                  <a:lnTo>
                    <a:pt x="7536810" y="2540000"/>
                  </a:lnTo>
                  <a:lnTo>
                    <a:pt x="7522890" y="2501900"/>
                  </a:lnTo>
                  <a:lnTo>
                    <a:pt x="7508343" y="2451100"/>
                  </a:lnTo>
                  <a:lnTo>
                    <a:pt x="7493168" y="2400300"/>
                  </a:lnTo>
                  <a:lnTo>
                    <a:pt x="7477369" y="2349500"/>
                  </a:lnTo>
                  <a:lnTo>
                    <a:pt x="7460946" y="2311400"/>
                  </a:lnTo>
                  <a:lnTo>
                    <a:pt x="7443902" y="2260600"/>
                  </a:lnTo>
                  <a:lnTo>
                    <a:pt x="7426237" y="2209800"/>
                  </a:lnTo>
                  <a:lnTo>
                    <a:pt x="7407955" y="2159000"/>
                  </a:lnTo>
                  <a:lnTo>
                    <a:pt x="7389055" y="2120900"/>
                  </a:lnTo>
                  <a:lnTo>
                    <a:pt x="7369541" y="2070100"/>
                  </a:lnTo>
                  <a:lnTo>
                    <a:pt x="7349414" y="2032000"/>
                  </a:lnTo>
                  <a:lnTo>
                    <a:pt x="7328675" y="1981200"/>
                  </a:lnTo>
                  <a:lnTo>
                    <a:pt x="7307326" y="1930400"/>
                  </a:lnTo>
                  <a:lnTo>
                    <a:pt x="7285369" y="1892300"/>
                  </a:lnTo>
                  <a:lnTo>
                    <a:pt x="7262805" y="1841500"/>
                  </a:lnTo>
                  <a:lnTo>
                    <a:pt x="7239637" y="1803400"/>
                  </a:lnTo>
                  <a:lnTo>
                    <a:pt x="7215866" y="1752600"/>
                  </a:lnTo>
                  <a:lnTo>
                    <a:pt x="7191493" y="1714500"/>
                  </a:lnTo>
                  <a:lnTo>
                    <a:pt x="7166521" y="1663700"/>
                  </a:lnTo>
                  <a:lnTo>
                    <a:pt x="7140946" y="1625600"/>
                  </a:lnTo>
                  <a:lnTo>
                    <a:pt x="7114824" y="1574800"/>
                  </a:lnTo>
                  <a:lnTo>
                    <a:pt x="7088158" y="1536700"/>
                  </a:lnTo>
                  <a:lnTo>
                    <a:pt x="7060954" y="1498600"/>
                  </a:lnTo>
                  <a:lnTo>
                    <a:pt x="7033216" y="1447800"/>
                  </a:lnTo>
                  <a:lnTo>
                    <a:pt x="7004948" y="1409700"/>
                  </a:lnTo>
                  <a:lnTo>
                    <a:pt x="6976155" y="1371600"/>
                  </a:lnTo>
                  <a:lnTo>
                    <a:pt x="6946841" y="1333500"/>
                  </a:lnTo>
                  <a:lnTo>
                    <a:pt x="6917011" y="1282700"/>
                  </a:lnTo>
                  <a:lnTo>
                    <a:pt x="6886669" y="1244600"/>
                  </a:lnTo>
                  <a:lnTo>
                    <a:pt x="6855820" y="1206500"/>
                  </a:lnTo>
                  <a:lnTo>
                    <a:pt x="6824468" y="1168400"/>
                  </a:lnTo>
                  <a:lnTo>
                    <a:pt x="6792618" y="1130300"/>
                  </a:lnTo>
                  <a:lnTo>
                    <a:pt x="6760275" y="1092200"/>
                  </a:lnTo>
                  <a:lnTo>
                    <a:pt x="6727441" y="1054100"/>
                  </a:lnTo>
                  <a:lnTo>
                    <a:pt x="6694124" y="1016000"/>
                  </a:lnTo>
                  <a:lnTo>
                    <a:pt x="6660325" y="977900"/>
                  </a:lnTo>
                  <a:lnTo>
                    <a:pt x="6626051" y="939800"/>
                  </a:lnTo>
                  <a:lnTo>
                    <a:pt x="6591306" y="901700"/>
                  </a:lnTo>
                  <a:lnTo>
                    <a:pt x="6556094" y="876300"/>
                  </a:lnTo>
                  <a:lnTo>
                    <a:pt x="6520419" y="838200"/>
                  </a:lnTo>
                  <a:lnTo>
                    <a:pt x="6484286" y="800100"/>
                  </a:lnTo>
                  <a:lnTo>
                    <a:pt x="6447701" y="762000"/>
                  </a:lnTo>
                  <a:lnTo>
                    <a:pt x="6410666" y="736600"/>
                  </a:lnTo>
                  <a:lnTo>
                    <a:pt x="6373187" y="698500"/>
                  </a:lnTo>
                  <a:lnTo>
                    <a:pt x="6335267" y="673100"/>
                  </a:lnTo>
                  <a:lnTo>
                    <a:pt x="6296913" y="635000"/>
                  </a:lnTo>
                  <a:lnTo>
                    <a:pt x="6258127" y="609600"/>
                  </a:lnTo>
                  <a:lnTo>
                    <a:pt x="6218915" y="571500"/>
                  </a:lnTo>
                  <a:lnTo>
                    <a:pt x="6179281" y="546100"/>
                  </a:lnTo>
                  <a:lnTo>
                    <a:pt x="6139230" y="508000"/>
                  </a:lnTo>
                  <a:lnTo>
                    <a:pt x="6057892" y="457200"/>
                  </a:lnTo>
                  <a:lnTo>
                    <a:pt x="6016615" y="419100"/>
                  </a:lnTo>
                  <a:lnTo>
                    <a:pt x="5890405" y="342900"/>
                  </a:lnTo>
                  <a:lnTo>
                    <a:pt x="5716780" y="241300"/>
                  </a:lnTo>
                  <a:lnTo>
                    <a:pt x="5492905" y="114300"/>
                  </a:lnTo>
                  <a:lnTo>
                    <a:pt x="5447337" y="101600"/>
                  </a:lnTo>
                  <a:lnTo>
                    <a:pt x="5401520" y="76200"/>
                  </a:lnTo>
                  <a:lnTo>
                    <a:pt x="5355459" y="63500"/>
                  </a:lnTo>
                  <a:lnTo>
                    <a:pt x="5309161" y="38100"/>
                  </a:lnTo>
                  <a:lnTo>
                    <a:pt x="5262632" y="25400"/>
                  </a:lnTo>
                  <a:lnTo>
                    <a:pt x="5228256" y="0"/>
                  </a:lnTo>
                  <a:close/>
                </a:path>
              </a:pathLst>
            </a:custGeom>
            <a:solidFill>
              <a:srgbClr val="1B886E">
                <a:alpha val="66999"/>
              </a:srgbClr>
            </a:solidFill>
          </p:spPr>
          <p:txBody>
            <a:bodyPr wrap="square" lIns="0" tIns="0" rIns="0" bIns="0" rtlCol="0"/>
            <a:lstStyle/>
            <a:p>
              <a:endParaRPr/>
            </a:p>
          </p:txBody>
        </p:sp>
        <p:sp>
          <p:nvSpPr>
            <p:cNvPr id="5" name="object 5"/>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grpSp>
      <p:sp>
        <p:nvSpPr>
          <p:cNvPr id="6" name="object 6"/>
          <p:cNvSpPr txBox="1">
            <a:spLocks noGrp="1"/>
          </p:cNvSpPr>
          <p:nvPr>
            <p:ph type="title"/>
          </p:nvPr>
        </p:nvSpPr>
        <p:spPr>
          <a:xfrm>
            <a:off x="3248545" y="2577147"/>
            <a:ext cx="6175375" cy="513715"/>
          </a:xfrm>
          <a:prstGeom prst="rect">
            <a:avLst/>
          </a:prstGeom>
        </p:spPr>
        <p:txBody>
          <a:bodyPr vert="horz" wrap="square" lIns="0" tIns="12700" rIns="0" bIns="0" rtlCol="0">
            <a:spAutoFit/>
          </a:bodyPr>
          <a:lstStyle/>
          <a:p>
            <a:pPr marL="12700">
              <a:lnSpc>
                <a:spcPct val="100000"/>
              </a:lnSpc>
              <a:spcBef>
                <a:spcPts val="100"/>
              </a:spcBef>
            </a:pPr>
            <a:r>
              <a:rPr sz="3200" b="0">
                <a:solidFill>
                  <a:srgbClr val="FFFFFF"/>
                </a:solidFill>
                <a:latin typeface="Arial Black"/>
                <a:cs typeface="Arial Black"/>
              </a:rPr>
              <a:t>WHAT</a:t>
            </a:r>
            <a:r>
              <a:rPr sz="3200" b="0" spc="-150">
                <a:solidFill>
                  <a:srgbClr val="FFFFFF"/>
                </a:solidFill>
                <a:latin typeface="Arial Black"/>
                <a:cs typeface="Arial Black"/>
              </a:rPr>
              <a:t> </a:t>
            </a:r>
            <a:r>
              <a:rPr sz="3200" b="0">
                <a:solidFill>
                  <a:srgbClr val="FFFFFF"/>
                </a:solidFill>
                <a:latin typeface="Arial Black"/>
                <a:cs typeface="Arial Black"/>
              </a:rPr>
              <a:t>IS</a:t>
            </a:r>
            <a:r>
              <a:rPr sz="3200" b="0" spc="-150">
                <a:solidFill>
                  <a:srgbClr val="FFFFFF"/>
                </a:solidFill>
                <a:latin typeface="Arial Black"/>
                <a:cs typeface="Arial Black"/>
              </a:rPr>
              <a:t> </a:t>
            </a:r>
            <a:r>
              <a:rPr sz="3200" b="0" spc="-10">
                <a:solidFill>
                  <a:srgbClr val="FFFFFF"/>
                </a:solidFill>
                <a:latin typeface="Arial Black"/>
                <a:cs typeface="Arial Black"/>
              </a:rPr>
              <a:t>DISCRIMINATION?</a:t>
            </a:r>
            <a:endParaRPr sz="3200">
              <a:latin typeface="Arial Black"/>
              <a:cs typeface="Arial Black"/>
            </a:endParaRPr>
          </a:p>
        </p:txBody>
      </p:sp>
      <p:sp>
        <p:nvSpPr>
          <p:cNvPr id="7" name="object 7"/>
          <p:cNvSpPr txBox="1"/>
          <p:nvPr/>
        </p:nvSpPr>
        <p:spPr>
          <a:xfrm>
            <a:off x="3701783" y="3460940"/>
            <a:ext cx="5273040" cy="1854835"/>
          </a:xfrm>
          <a:prstGeom prst="rect">
            <a:avLst/>
          </a:prstGeom>
        </p:spPr>
        <p:txBody>
          <a:bodyPr vert="horz" wrap="square" lIns="0" tIns="12700" rIns="0" bIns="0" rtlCol="0">
            <a:spAutoFit/>
          </a:bodyPr>
          <a:lstStyle/>
          <a:p>
            <a:pPr marL="12700" marR="5080" algn="ctr">
              <a:lnSpc>
                <a:spcPct val="100000"/>
              </a:lnSpc>
              <a:spcBef>
                <a:spcPts val="100"/>
              </a:spcBef>
            </a:pPr>
            <a:r>
              <a:rPr sz="2400">
                <a:solidFill>
                  <a:srgbClr val="FFFFFF"/>
                </a:solidFill>
                <a:latin typeface="Arial"/>
                <a:cs typeface="Arial"/>
              </a:rPr>
              <a:t>The</a:t>
            </a:r>
            <a:r>
              <a:rPr sz="2400" spc="-50">
                <a:solidFill>
                  <a:srgbClr val="FFFFFF"/>
                </a:solidFill>
                <a:latin typeface="Arial"/>
                <a:cs typeface="Arial"/>
              </a:rPr>
              <a:t> </a:t>
            </a:r>
            <a:r>
              <a:rPr sz="2400">
                <a:solidFill>
                  <a:srgbClr val="FFFFFF"/>
                </a:solidFill>
                <a:latin typeface="Arial"/>
                <a:cs typeface="Arial"/>
              </a:rPr>
              <a:t>act</a:t>
            </a:r>
            <a:r>
              <a:rPr sz="2400" spc="-45">
                <a:solidFill>
                  <a:srgbClr val="FFFFFF"/>
                </a:solidFill>
                <a:latin typeface="Arial"/>
                <a:cs typeface="Arial"/>
              </a:rPr>
              <a:t> </a:t>
            </a:r>
            <a:r>
              <a:rPr sz="2400">
                <a:solidFill>
                  <a:srgbClr val="FFFFFF"/>
                </a:solidFill>
                <a:latin typeface="Arial"/>
                <a:cs typeface="Arial"/>
              </a:rPr>
              <a:t>of</a:t>
            </a:r>
            <a:r>
              <a:rPr sz="2400" spc="-40">
                <a:solidFill>
                  <a:srgbClr val="FFFFFF"/>
                </a:solidFill>
                <a:latin typeface="Arial"/>
                <a:cs typeface="Arial"/>
              </a:rPr>
              <a:t> </a:t>
            </a:r>
            <a:r>
              <a:rPr sz="2400" spc="-10">
                <a:solidFill>
                  <a:srgbClr val="FFFFFF"/>
                </a:solidFill>
                <a:latin typeface="Arial"/>
                <a:cs typeface="Arial"/>
              </a:rPr>
              <a:t>distinguishing</a:t>
            </a:r>
            <a:r>
              <a:rPr sz="2400" spc="-50">
                <a:solidFill>
                  <a:srgbClr val="FFFFFF"/>
                </a:solidFill>
                <a:latin typeface="Arial"/>
                <a:cs typeface="Arial"/>
              </a:rPr>
              <a:t> </a:t>
            </a:r>
            <a:r>
              <a:rPr sz="2400">
                <a:solidFill>
                  <a:srgbClr val="FFFFFF"/>
                </a:solidFill>
                <a:latin typeface="Arial"/>
                <a:cs typeface="Arial"/>
              </a:rPr>
              <a:t>one</a:t>
            </a:r>
            <a:r>
              <a:rPr sz="2400" spc="-50">
                <a:solidFill>
                  <a:srgbClr val="FFFFFF"/>
                </a:solidFill>
                <a:latin typeface="Arial"/>
                <a:cs typeface="Arial"/>
              </a:rPr>
              <a:t> </a:t>
            </a:r>
            <a:r>
              <a:rPr sz="2400">
                <a:solidFill>
                  <a:srgbClr val="FFFFFF"/>
                </a:solidFill>
                <a:latin typeface="Arial"/>
                <a:cs typeface="Arial"/>
              </a:rPr>
              <a:t>person</a:t>
            </a:r>
            <a:r>
              <a:rPr sz="2400" spc="-45">
                <a:solidFill>
                  <a:srgbClr val="FFFFFF"/>
                </a:solidFill>
                <a:latin typeface="Arial"/>
                <a:cs typeface="Arial"/>
              </a:rPr>
              <a:t> </a:t>
            </a:r>
            <a:r>
              <a:rPr sz="2400" spc="-25">
                <a:solidFill>
                  <a:srgbClr val="FFFFFF"/>
                </a:solidFill>
                <a:latin typeface="Arial"/>
                <a:cs typeface="Arial"/>
              </a:rPr>
              <a:t>or </a:t>
            </a:r>
            <a:r>
              <a:rPr sz="2400">
                <a:solidFill>
                  <a:srgbClr val="FFFFFF"/>
                </a:solidFill>
                <a:latin typeface="Arial"/>
                <a:cs typeface="Arial"/>
              </a:rPr>
              <a:t>group</a:t>
            </a:r>
            <a:r>
              <a:rPr sz="2400" spc="-65">
                <a:solidFill>
                  <a:srgbClr val="FFFFFF"/>
                </a:solidFill>
                <a:latin typeface="Arial"/>
                <a:cs typeface="Arial"/>
              </a:rPr>
              <a:t> </a:t>
            </a:r>
            <a:r>
              <a:rPr sz="2400">
                <a:solidFill>
                  <a:srgbClr val="FFFFFF"/>
                </a:solidFill>
                <a:latin typeface="Arial"/>
                <a:cs typeface="Arial"/>
              </a:rPr>
              <a:t>of</a:t>
            </a:r>
            <a:r>
              <a:rPr sz="2400" spc="-55">
                <a:solidFill>
                  <a:srgbClr val="FFFFFF"/>
                </a:solidFill>
                <a:latin typeface="Arial"/>
                <a:cs typeface="Arial"/>
              </a:rPr>
              <a:t> </a:t>
            </a:r>
            <a:r>
              <a:rPr sz="2400">
                <a:solidFill>
                  <a:srgbClr val="FFFFFF"/>
                </a:solidFill>
                <a:latin typeface="Arial"/>
                <a:cs typeface="Arial"/>
              </a:rPr>
              <a:t>persons</a:t>
            </a:r>
            <a:r>
              <a:rPr sz="2400" spc="-65">
                <a:solidFill>
                  <a:srgbClr val="FFFFFF"/>
                </a:solidFill>
                <a:latin typeface="Arial"/>
                <a:cs typeface="Arial"/>
              </a:rPr>
              <a:t> </a:t>
            </a:r>
            <a:r>
              <a:rPr sz="2400">
                <a:solidFill>
                  <a:srgbClr val="FFFFFF"/>
                </a:solidFill>
                <a:latin typeface="Arial"/>
                <a:cs typeface="Arial"/>
              </a:rPr>
              <a:t>from</a:t>
            </a:r>
            <a:r>
              <a:rPr sz="2400" spc="-55">
                <a:solidFill>
                  <a:srgbClr val="FFFFFF"/>
                </a:solidFill>
                <a:latin typeface="Arial"/>
                <a:cs typeface="Arial"/>
              </a:rPr>
              <a:t> </a:t>
            </a:r>
            <a:r>
              <a:rPr sz="2400">
                <a:solidFill>
                  <a:srgbClr val="FFFFFF"/>
                </a:solidFill>
                <a:latin typeface="Arial"/>
                <a:cs typeface="Arial"/>
              </a:rPr>
              <a:t>others,</a:t>
            </a:r>
            <a:r>
              <a:rPr sz="2400" spc="-55">
                <a:solidFill>
                  <a:srgbClr val="FFFFFF"/>
                </a:solidFill>
                <a:latin typeface="Arial"/>
                <a:cs typeface="Arial"/>
              </a:rPr>
              <a:t> </a:t>
            </a:r>
            <a:r>
              <a:rPr sz="2400" spc="-10">
                <a:solidFill>
                  <a:srgbClr val="FFFFFF"/>
                </a:solidFill>
                <a:latin typeface="Arial"/>
                <a:cs typeface="Arial"/>
              </a:rPr>
              <a:t>either </a:t>
            </a:r>
            <a:r>
              <a:rPr sz="2400" spc="-20">
                <a:solidFill>
                  <a:srgbClr val="FFFFFF"/>
                </a:solidFill>
                <a:latin typeface="Arial"/>
                <a:cs typeface="Arial"/>
              </a:rPr>
              <a:t>intentionally,</a:t>
            </a:r>
            <a:r>
              <a:rPr sz="2400" spc="-45">
                <a:solidFill>
                  <a:srgbClr val="FFFFFF"/>
                </a:solidFill>
                <a:latin typeface="Arial"/>
                <a:cs typeface="Arial"/>
              </a:rPr>
              <a:t> </a:t>
            </a:r>
            <a:r>
              <a:rPr sz="2400">
                <a:solidFill>
                  <a:srgbClr val="FFFFFF"/>
                </a:solidFill>
                <a:latin typeface="Arial"/>
                <a:cs typeface="Arial"/>
              </a:rPr>
              <a:t>by</a:t>
            </a:r>
            <a:r>
              <a:rPr sz="2400" spc="-45">
                <a:solidFill>
                  <a:srgbClr val="FFFFFF"/>
                </a:solidFill>
                <a:latin typeface="Arial"/>
                <a:cs typeface="Arial"/>
              </a:rPr>
              <a:t> </a:t>
            </a:r>
            <a:r>
              <a:rPr sz="2400">
                <a:solidFill>
                  <a:srgbClr val="FFFFFF"/>
                </a:solidFill>
                <a:latin typeface="Arial"/>
                <a:cs typeface="Arial"/>
              </a:rPr>
              <a:t>neglect</a:t>
            </a:r>
            <a:r>
              <a:rPr sz="2400" spc="-40">
                <a:solidFill>
                  <a:srgbClr val="FFFFFF"/>
                </a:solidFill>
                <a:latin typeface="Arial"/>
                <a:cs typeface="Arial"/>
              </a:rPr>
              <a:t> </a:t>
            </a:r>
            <a:r>
              <a:rPr sz="2400">
                <a:solidFill>
                  <a:srgbClr val="FFFFFF"/>
                </a:solidFill>
                <a:latin typeface="Arial"/>
                <a:cs typeface="Arial"/>
              </a:rPr>
              <a:t>or</a:t>
            </a:r>
            <a:r>
              <a:rPr sz="2400" spc="-35">
                <a:solidFill>
                  <a:srgbClr val="FFFFFF"/>
                </a:solidFill>
                <a:latin typeface="Arial"/>
                <a:cs typeface="Arial"/>
              </a:rPr>
              <a:t> </a:t>
            </a:r>
            <a:r>
              <a:rPr sz="2400">
                <a:solidFill>
                  <a:srgbClr val="FFFFFF"/>
                </a:solidFill>
                <a:latin typeface="Arial"/>
                <a:cs typeface="Arial"/>
              </a:rPr>
              <a:t>by</a:t>
            </a:r>
            <a:r>
              <a:rPr sz="2400" spc="-45">
                <a:solidFill>
                  <a:srgbClr val="FFFFFF"/>
                </a:solidFill>
                <a:latin typeface="Arial"/>
                <a:cs typeface="Arial"/>
              </a:rPr>
              <a:t> </a:t>
            </a:r>
            <a:r>
              <a:rPr sz="2400">
                <a:solidFill>
                  <a:srgbClr val="FFFFFF"/>
                </a:solidFill>
                <a:latin typeface="Arial"/>
                <a:cs typeface="Arial"/>
              </a:rPr>
              <a:t>the</a:t>
            </a:r>
            <a:r>
              <a:rPr sz="2400" spc="-45">
                <a:solidFill>
                  <a:srgbClr val="FFFFFF"/>
                </a:solidFill>
                <a:latin typeface="Arial"/>
                <a:cs typeface="Arial"/>
              </a:rPr>
              <a:t> </a:t>
            </a:r>
            <a:r>
              <a:rPr sz="2400" spc="-10">
                <a:solidFill>
                  <a:srgbClr val="FFFFFF"/>
                </a:solidFill>
                <a:latin typeface="Arial"/>
                <a:cs typeface="Arial"/>
              </a:rPr>
              <a:t>effect </a:t>
            </a:r>
            <a:r>
              <a:rPr sz="2400">
                <a:solidFill>
                  <a:srgbClr val="FFFFFF"/>
                </a:solidFill>
                <a:latin typeface="Arial"/>
                <a:cs typeface="Arial"/>
              </a:rPr>
              <a:t>of</a:t>
            </a:r>
            <a:r>
              <a:rPr sz="2400" spc="-45">
                <a:solidFill>
                  <a:srgbClr val="FFFFFF"/>
                </a:solidFill>
                <a:latin typeface="Arial"/>
                <a:cs typeface="Arial"/>
              </a:rPr>
              <a:t> </a:t>
            </a:r>
            <a:r>
              <a:rPr sz="2400">
                <a:solidFill>
                  <a:srgbClr val="FFFFFF"/>
                </a:solidFill>
                <a:latin typeface="Arial"/>
                <a:cs typeface="Arial"/>
              </a:rPr>
              <a:t>actions</a:t>
            </a:r>
            <a:r>
              <a:rPr sz="2400" spc="-45">
                <a:solidFill>
                  <a:srgbClr val="FFFFFF"/>
                </a:solidFill>
                <a:latin typeface="Arial"/>
                <a:cs typeface="Arial"/>
              </a:rPr>
              <a:t> </a:t>
            </a:r>
            <a:r>
              <a:rPr sz="2400">
                <a:solidFill>
                  <a:srgbClr val="FFFFFF"/>
                </a:solidFill>
                <a:latin typeface="Arial"/>
                <a:cs typeface="Arial"/>
              </a:rPr>
              <a:t>or</a:t>
            </a:r>
            <a:r>
              <a:rPr sz="2400" spc="-50">
                <a:solidFill>
                  <a:srgbClr val="FFFFFF"/>
                </a:solidFill>
                <a:latin typeface="Arial"/>
                <a:cs typeface="Arial"/>
              </a:rPr>
              <a:t> </a:t>
            </a:r>
            <a:r>
              <a:rPr sz="2400">
                <a:solidFill>
                  <a:srgbClr val="FFFFFF"/>
                </a:solidFill>
                <a:latin typeface="Arial"/>
                <a:cs typeface="Arial"/>
              </a:rPr>
              <a:t>lack</a:t>
            </a:r>
            <a:r>
              <a:rPr sz="2400" spc="-45">
                <a:solidFill>
                  <a:srgbClr val="FFFFFF"/>
                </a:solidFill>
                <a:latin typeface="Arial"/>
                <a:cs typeface="Arial"/>
              </a:rPr>
              <a:t> </a:t>
            </a:r>
            <a:r>
              <a:rPr sz="2400">
                <a:solidFill>
                  <a:srgbClr val="FFFFFF"/>
                </a:solidFill>
                <a:latin typeface="Arial"/>
                <a:cs typeface="Arial"/>
              </a:rPr>
              <a:t>of</a:t>
            </a:r>
            <a:r>
              <a:rPr sz="2400" spc="-40">
                <a:solidFill>
                  <a:srgbClr val="FFFFFF"/>
                </a:solidFill>
                <a:latin typeface="Arial"/>
                <a:cs typeface="Arial"/>
              </a:rPr>
              <a:t> </a:t>
            </a:r>
            <a:r>
              <a:rPr sz="2400">
                <a:solidFill>
                  <a:srgbClr val="FFFFFF"/>
                </a:solidFill>
                <a:latin typeface="Arial"/>
                <a:cs typeface="Arial"/>
              </a:rPr>
              <a:t>actions</a:t>
            </a:r>
            <a:r>
              <a:rPr sz="2400" spc="-50">
                <a:solidFill>
                  <a:srgbClr val="FFFFFF"/>
                </a:solidFill>
                <a:latin typeface="Arial"/>
                <a:cs typeface="Arial"/>
              </a:rPr>
              <a:t> </a:t>
            </a:r>
            <a:r>
              <a:rPr sz="2400">
                <a:solidFill>
                  <a:srgbClr val="FFFFFF"/>
                </a:solidFill>
                <a:latin typeface="Arial"/>
                <a:cs typeface="Arial"/>
              </a:rPr>
              <a:t>based</a:t>
            </a:r>
            <a:r>
              <a:rPr sz="2400" spc="-45">
                <a:solidFill>
                  <a:srgbClr val="FFFFFF"/>
                </a:solidFill>
                <a:latin typeface="Arial"/>
                <a:cs typeface="Arial"/>
              </a:rPr>
              <a:t> </a:t>
            </a:r>
            <a:r>
              <a:rPr sz="2400" spc="-25">
                <a:solidFill>
                  <a:srgbClr val="FFFFFF"/>
                </a:solidFill>
                <a:latin typeface="Arial"/>
                <a:cs typeface="Arial"/>
              </a:rPr>
              <a:t>on </a:t>
            </a:r>
            <a:r>
              <a:rPr sz="2400">
                <a:solidFill>
                  <a:srgbClr val="FFFFFF"/>
                </a:solidFill>
                <a:latin typeface="Arial"/>
                <a:cs typeface="Arial"/>
              </a:rPr>
              <a:t>their</a:t>
            </a:r>
            <a:r>
              <a:rPr sz="2400" spc="-80">
                <a:solidFill>
                  <a:srgbClr val="FFFFFF"/>
                </a:solidFill>
                <a:latin typeface="Arial"/>
                <a:cs typeface="Arial"/>
              </a:rPr>
              <a:t> </a:t>
            </a:r>
            <a:r>
              <a:rPr sz="2400">
                <a:solidFill>
                  <a:srgbClr val="FFFFFF"/>
                </a:solidFill>
                <a:latin typeface="Arial"/>
                <a:cs typeface="Arial"/>
              </a:rPr>
              <a:t>protected</a:t>
            </a:r>
            <a:r>
              <a:rPr sz="2400" spc="-80">
                <a:solidFill>
                  <a:srgbClr val="FFFFFF"/>
                </a:solidFill>
                <a:latin typeface="Arial"/>
                <a:cs typeface="Arial"/>
              </a:rPr>
              <a:t> </a:t>
            </a:r>
            <a:r>
              <a:rPr sz="2400" spc="-10">
                <a:solidFill>
                  <a:srgbClr val="FFFFFF"/>
                </a:solidFill>
                <a:latin typeface="Arial"/>
                <a:cs typeface="Arial"/>
              </a:rPr>
              <a:t>classes.</a:t>
            </a:r>
            <a:endParaRPr sz="2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3" cstate="print"/>
            <a:stretch>
              <a:fillRect/>
            </a:stretch>
          </p:blipFill>
          <p:spPr>
            <a:xfrm>
              <a:off x="10811878" y="5628957"/>
              <a:ext cx="1099438" cy="1099439"/>
            </a:xfrm>
            <a:prstGeom prst="rect">
              <a:avLst/>
            </a:prstGeom>
          </p:spPr>
        </p:pic>
      </p:grpSp>
      <p:sp>
        <p:nvSpPr>
          <p:cNvPr id="5" name="object 5"/>
          <p:cNvSpPr txBox="1">
            <a:spLocks noGrp="1"/>
          </p:cNvSpPr>
          <p:nvPr>
            <p:ph type="title"/>
          </p:nvPr>
        </p:nvSpPr>
        <p:spPr>
          <a:prstGeom prst="rect">
            <a:avLst/>
          </a:prstGeom>
        </p:spPr>
        <p:txBody>
          <a:bodyPr vert="horz" wrap="square" lIns="0" tIns="893254" rIns="0" bIns="0" rtlCol="0">
            <a:spAutoFit/>
          </a:bodyPr>
          <a:lstStyle/>
          <a:p>
            <a:pPr marL="4101465" marR="5080" indent="-840105">
              <a:lnSpc>
                <a:spcPct val="100000"/>
              </a:lnSpc>
              <a:spcBef>
                <a:spcPts val="100"/>
              </a:spcBef>
            </a:pPr>
            <a:r>
              <a:rPr sz="3200">
                <a:solidFill>
                  <a:srgbClr val="005477"/>
                </a:solidFill>
              </a:rPr>
              <a:t>EXAMPLES</a:t>
            </a:r>
            <a:r>
              <a:rPr sz="3200" spc="-85">
                <a:solidFill>
                  <a:srgbClr val="005477"/>
                </a:solidFill>
              </a:rPr>
              <a:t> </a:t>
            </a:r>
            <a:r>
              <a:rPr sz="3200">
                <a:solidFill>
                  <a:srgbClr val="005477"/>
                </a:solidFill>
              </a:rPr>
              <a:t>OF</a:t>
            </a:r>
            <a:r>
              <a:rPr sz="3200" spc="-85">
                <a:solidFill>
                  <a:srgbClr val="005477"/>
                </a:solidFill>
              </a:rPr>
              <a:t> </a:t>
            </a:r>
            <a:r>
              <a:rPr sz="3200">
                <a:solidFill>
                  <a:srgbClr val="005477"/>
                </a:solidFill>
              </a:rPr>
              <a:t>TYPES</a:t>
            </a:r>
            <a:r>
              <a:rPr sz="3200" spc="-80">
                <a:solidFill>
                  <a:srgbClr val="005477"/>
                </a:solidFill>
              </a:rPr>
              <a:t> </a:t>
            </a:r>
            <a:r>
              <a:rPr sz="3200" spc="-25">
                <a:solidFill>
                  <a:srgbClr val="005477"/>
                </a:solidFill>
              </a:rPr>
              <a:t>OF </a:t>
            </a:r>
            <a:r>
              <a:rPr sz="3200" spc="-10">
                <a:solidFill>
                  <a:srgbClr val="005477"/>
                </a:solidFill>
              </a:rPr>
              <a:t>DISCRIMINATION</a:t>
            </a:r>
            <a:endParaRPr sz="3200"/>
          </a:p>
        </p:txBody>
      </p:sp>
      <p:sp>
        <p:nvSpPr>
          <p:cNvPr id="6" name="object 6"/>
          <p:cNvSpPr txBox="1"/>
          <p:nvPr/>
        </p:nvSpPr>
        <p:spPr>
          <a:xfrm>
            <a:off x="3365893" y="2748567"/>
            <a:ext cx="6061710" cy="2935605"/>
          </a:xfrm>
          <a:prstGeom prst="rect">
            <a:avLst/>
          </a:prstGeom>
        </p:spPr>
        <p:txBody>
          <a:bodyPr vert="horz" wrap="square" lIns="0" tIns="77470" rIns="0" bIns="0" rtlCol="0">
            <a:spAutoFit/>
          </a:bodyPr>
          <a:lstStyle/>
          <a:p>
            <a:pPr marL="55244">
              <a:lnSpc>
                <a:spcPct val="100000"/>
              </a:lnSpc>
              <a:spcBef>
                <a:spcPts val="610"/>
              </a:spcBef>
            </a:pPr>
            <a:r>
              <a:rPr sz="2000">
                <a:latin typeface="Arial"/>
                <a:cs typeface="Arial"/>
              </a:rPr>
              <a:t>Disparate</a:t>
            </a:r>
            <a:r>
              <a:rPr sz="2000" spc="-25">
                <a:latin typeface="Arial"/>
                <a:cs typeface="Arial"/>
              </a:rPr>
              <a:t> </a:t>
            </a:r>
            <a:r>
              <a:rPr sz="2000">
                <a:latin typeface="Arial"/>
                <a:cs typeface="Arial"/>
              </a:rPr>
              <a:t>treatment</a:t>
            </a:r>
            <a:r>
              <a:rPr sz="2000" spc="-5">
                <a:latin typeface="Arial"/>
                <a:cs typeface="Arial"/>
              </a:rPr>
              <a:t> </a:t>
            </a:r>
            <a:r>
              <a:rPr sz="2000" b="1" spc="-10">
                <a:latin typeface="Arial"/>
                <a:cs typeface="Arial"/>
              </a:rPr>
              <a:t>(Intentional</a:t>
            </a:r>
            <a:r>
              <a:rPr sz="2000" spc="-10">
                <a:latin typeface="Arial"/>
                <a:cs typeface="Arial"/>
              </a:rPr>
              <a:t>)</a:t>
            </a:r>
            <a:endParaRPr sz="2000">
              <a:latin typeface="Arial"/>
              <a:cs typeface="Arial"/>
            </a:endParaRPr>
          </a:p>
          <a:p>
            <a:pPr marL="2494280">
              <a:lnSpc>
                <a:spcPct val="100000"/>
              </a:lnSpc>
              <a:spcBef>
                <a:spcPts val="509"/>
              </a:spcBef>
            </a:pPr>
            <a:r>
              <a:rPr sz="2000">
                <a:latin typeface="Arial"/>
                <a:cs typeface="Arial"/>
              </a:rPr>
              <a:t>Example:</a:t>
            </a:r>
            <a:r>
              <a:rPr sz="2000" spc="-60">
                <a:latin typeface="Arial"/>
                <a:cs typeface="Arial"/>
              </a:rPr>
              <a:t> </a:t>
            </a:r>
            <a:r>
              <a:rPr sz="2000" spc="-10">
                <a:latin typeface="Arial"/>
                <a:cs typeface="Arial"/>
              </a:rPr>
              <a:t>Religious</a:t>
            </a:r>
            <a:endParaRPr sz="2000">
              <a:latin typeface="Arial"/>
              <a:cs typeface="Arial"/>
            </a:endParaRPr>
          </a:p>
          <a:p>
            <a:pPr>
              <a:lnSpc>
                <a:spcPct val="100000"/>
              </a:lnSpc>
              <a:spcBef>
                <a:spcPts val="1120"/>
              </a:spcBef>
            </a:pPr>
            <a:endParaRPr sz="2000">
              <a:latin typeface="Arial"/>
              <a:cs typeface="Arial"/>
            </a:endParaRPr>
          </a:p>
          <a:p>
            <a:pPr marL="12700">
              <a:lnSpc>
                <a:spcPct val="100000"/>
              </a:lnSpc>
              <a:spcBef>
                <a:spcPts val="5"/>
              </a:spcBef>
            </a:pPr>
            <a:r>
              <a:rPr sz="2000">
                <a:latin typeface="Arial"/>
                <a:cs typeface="Arial"/>
              </a:rPr>
              <a:t>Disparate</a:t>
            </a:r>
            <a:r>
              <a:rPr sz="2000" spc="-25">
                <a:latin typeface="Arial"/>
                <a:cs typeface="Arial"/>
              </a:rPr>
              <a:t> </a:t>
            </a:r>
            <a:r>
              <a:rPr sz="2000">
                <a:latin typeface="Arial"/>
                <a:cs typeface="Arial"/>
              </a:rPr>
              <a:t>impact</a:t>
            </a:r>
            <a:r>
              <a:rPr sz="2000" spc="-10">
                <a:latin typeface="Arial"/>
                <a:cs typeface="Arial"/>
              </a:rPr>
              <a:t> </a:t>
            </a:r>
            <a:r>
              <a:rPr sz="2000" b="1" spc="-10">
                <a:latin typeface="Arial"/>
                <a:cs typeface="Arial"/>
              </a:rPr>
              <a:t>(Unintentional</a:t>
            </a:r>
            <a:r>
              <a:rPr sz="2000" spc="-10">
                <a:latin typeface="Arial"/>
                <a:cs typeface="Arial"/>
              </a:rPr>
              <a:t>)</a:t>
            </a:r>
            <a:endParaRPr sz="2000">
              <a:latin typeface="Arial"/>
              <a:cs typeface="Arial"/>
            </a:endParaRPr>
          </a:p>
          <a:p>
            <a:pPr marL="2452370">
              <a:lnSpc>
                <a:spcPct val="100000"/>
              </a:lnSpc>
              <a:spcBef>
                <a:spcPts val="509"/>
              </a:spcBef>
            </a:pPr>
            <a:r>
              <a:rPr sz="2000">
                <a:latin typeface="Arial"/>
                <a:cs typeface="Arial"/>
              </a:rPr>
              <a:t>Example:</a:t>
            </a:r>
            <a:r>
              <a:rPr sz="2000" spc="-60">
                <a:latin typeface="Arial"/>
                <a:cs typeface="Arial"/>
              </a:rPr>
              <a:t> </a:t>
            </a:r>
            <a:r>
              <a:rPr sz="2000" spc="-10">
                <a:latin typeface="Arial"/>
                <a:cs typeface="Arial"/>
              </a:rPr>
              <a:t>Russian</a:t>
            </a:r>
            <a:endParaRPr sz="2000">
              <a:latin typeface="Arial"/>
              <a:cs typeface="Arial"/>
            </a:endParaRPr>
          </a:p>
          <a:p>
            <a:pPr>
              <a:lnSpc>
                <a:spcPct val="100000"/>
              </a:lnSpc>
              <a:spcBef>
                <a:spcPts val="1120"/>
              </a:spcBef>
            </a:pPr>
            <a:endParaRPr sz="2000">
              <a:latin typeface="Arial"/>
              <a:cs typeface="Arial"/>
            </a:endParaRPr>
          </a:p>
          <a:p>
            <a:pPr marL="33655">
              <a:lnSpc>
                <a:spcPct val="100000"/>
              </a:lnSpc>
            </a:pPr>
            <a:r>
              <a:rPr sz="2000" spc="-10">
                <a:latin typeface="Arial"/>
                <a:cs typeface="Arial"/>
              </a:rPr>
              <a:t>Reprisal/Retaliation:</a:t>
            </a:r>
            <a:r>
              <a:rPr sz="2000" spc="65">
                <a:latin typeface="Arial"/>
                <a:cs typeface="Arial"/>
              </a:rPr>
              <a:t> </a:t>
            </a:r>
            <a:r>
              <a:rPr sz="2000" spc="-10">
                <a:latin typeface="Arial"/>
                <a:cs typeface="Arial"/>
              </a:rPr>
              <a:t>(</a:t>
            </a:r>
            <a:r>
              <a:rPr sz="2000" b="1" spc="-10">
                <a:latin typeface="Arial"/>
                <a:cs typeface="Arial"/>
              </a:rPr>
              <a:t>Intentional)</a:t>
            </a:r>
            <a:endParaRPr sz="2000">
              <a:latin typeface="Arial"/>
              <a:cs typeface="Arial"/>
            </a:endParaRPr>
          </a:p>
          <a:p>
            <a:pPr marL="2429510">
              <a:lnSpc>
                <a:spcPct val="100000"/>
              </a:lnSpc>
              <a:spcBef>
                <a:spcPts val="135"/>
              </a:spcBef>
            </a:pPr>
            <a:r>
              <a:rPr sz="2000">
                <a:latin typeface="Arial"/>
                <a:cs typeface="Arial"/>
              </a:rPr>
              <a:t>Example:</a:t>
            </a:r>
            <a:r>
              <a:rPr sz="2000" spc="-50">
                <a:latin typeface="Arial"/>
                <a:cs typeface="Arial"/>
              </a:rPr>
              <a:t> </a:t>
            </a:r>
            <a:r>
              <a:rPr sz="2000">
                <a:latin typeface="Arial"/>
                <a:cs typeface="Arial"/>
              </a:rPr>
              <a:t>Civil</a:t>
            </a:r>
            <a:r>
              <a:rPr sz="2000" spc="-45">
                <a:latin typeface="Arial"/>
                <a:cs typeface="Arial"/>
              </a:rPr>
              <a:t> </a:t>
            </a:r>
            <a:r>
              <a:rPr sz="2000">
                <a:latin typeface="Arial"/>
                <a:cs typeface="Arial"/>
              </a:rPr>
              <a:t>Rights</a:t>
            </a:r>
            <a:r>
              <a:rPr sz="2000" spc="-35">
                <a:latin typeface="Arial"/>
                <a:cs typeface="Arial"/>
              </a:rPr>
              <a:t> </a:t>
            </a:r>
            <a:r>
              <a:rPr sz="2000" spc="-10">
                <a:latin typeface="Arial"/>
                <a:cs typeface="Arial"/>
              </a:rPr>
              <a:t>Complaint</a:t>
            </a:r>
            <a:endParaRPr sz="2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0" y="0"/>
            <a:ext cx="12192635" cy="6858000"/>
            <a:chOff x="0" y="0"/>
            <a:chExt cx="12192635" cy="6858000"/>
          </a:xfrm>
        </p:grpSpPr>
        <p:pic>
          <p:nvPicPr>
            <p:cNvPr id="4" name="object 4"/>
            <p:cNvPicPr/>
            <p:nvPr/>
          </p:nvPicPr>
          <p:blipFill>
            <a:blip r:embed="rId3" cstate="print"/>
            <a:stretch>
              <a:fillRect/>
            </a:stretch>
          </p:blipFill>
          <p:spPr>
            <a:xfrm>
              <a:off x="6336004" y="0"/>
              <a:ext cx="5856109" cy="6858000"/>
            </a:xfrm>
            <a:prstGeom prst="rect">
              <a:avLst/>
            </a:prstGeom>
          </p:spPr>
        </p:pic>
        <p:sp>
          <p:nvSpPr>
            <p:cNvPr id="5" name="object 5"/>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grpSp>
      <p:sp>
        <p:nvSpPr>
          <p:cNvPr id="6" name="object 6"/>
          <p:cNvSpPr txBox="1">
            <a:spLocks noGrp="1"/>
          </p:cNvSpPr>
          <p:nvPr>
            <p:ph type="title"/>
          </p:nvPr>
        </p:nvSpPr>
        <p:spPr>
          <a:xfrm>
            <a:off x="664463" y="974064"/>
            <a:ext cx="4980940" cy="513715"/>
          </a:xfrm>
          <a:prstGeom prst="rect">
            <a:avLst/>
          </a:prstGeom>
        </p:spPr>
        <p:txBody>
          <a:bodyPr vert="horz" wrap="square" lIns="0" tIns="12700" rIns="0" bIns="0" rtlCol="0">
            <a:spAutoFit/>
          </a:bodyPr>
          <a:lstStyle/>
          <a:p>
            <a:pPr marL="12700">
              <a:lnSpc>
                <a:spcPct val="100000"/>
              </a:lnSpc>
              <a:spcBef>
                <a:spcPts val="100"/>
              </a:spcBef>
            </a:pPr>
            <a:r>
              <a:rPr sz="3200" b="0">
                <a:solidFill>
                  <a:srgbClr val="005477"/>
                </a:solidFill>
                <a:latin typeface="Arial Black"/>
                <a:cs typeface="Arial Black"/>
              </a:rPr>
              <a:t>PROTECTED</a:t>
            </a:r>
            <a:r>
              <a:rPr sz="3200" b="0" spc="-260">
                <a:solidFill>
                  <a:srgbClr val="005477"/>
                </a:solidFill>
                <a:latin typeface="Arial Black"/>
                <a:cs typeface="Arial Black"/>
              </a:rPr>
              <a:t> </a:t>
            </a:r>
            <a:r>
              <a:rPr sz="3200" b="0" spc="-10">
                <a:solidFill>
                  <a:srgbClr val="005477"/>
                </a:solidFill>
                <a:latin typeface="Arial Black"/>
                <a:cs typeface="Arial Black"/>
              </a:rPr>
              <a:t>CLASSES</a:t>
            </a:r>
            <a:endParaRPr sz="3200">
              <a:latin typeface="Arial Black"/>
              <a:cs typeface="Arial Black"/>
            </a:endParaRPr>
          </a:p>
        </p:txBody>
      </p:sp>
      <p:sp>
        <p:nvSpPr>
          <p:cNvPr id="7" name="object 7"/>
          <p:cNvSpPr txBox="1"/>
          <p:nvPr/>
        </p:nvSpPr>
        <p:spPr>
          <a:xfrm>
            <a:off x="664463" y="1730069"/>
            <a:ext cx="4895215" cy="391795"/>
          </a:xfrm>
          <a:prstGeom prst="rect">
            <a:avLst/>
          </a:prstGeom>
        </p:spPr>
        <p:txBody>
          <a:bodyPr vert="horz" wrap="square" lIns="0" tIns="12700" rIns="0" bIns="0" rtlCol="0">
            <a:spAutoFit/>
          </a:bodyPr>
          <a:lstStyle/>
          <a:p>
            <a:pPr marL="12700">
              <a:lnSpc>
                <a:spcPct val="100000"/>
              </a:lnSpc>
              <a:spcBef>
                <a:spcPts val="100"/>
              </a:spcBef>
            </a:pPr>
            <a:r>
              <a:rPr sz="2400">
                <a:latin typeface="Arial"/>
                <a:cs typeface="Arial"/>
              </a:rPr>
              <a:t>Protected</a:t>
            </a:r>
            <a:r>
              <a:rPr sz="2400" spc="-75">
                <a:latin typeface="Arial"/>
                <a:cs typeface="Arial"/>
              </a:rPr>
              <a:t> </a:t>
            </a:r>
            <a:r>
              <a:rPr sz="2400">
                <a:latin typeface="Arial"/>
                <a:cs typeface="Arial"/>
              </a:rPr>
              <a:t>classes</a:t>
            </a:r>
            <a:r>
              <a:rPr sz="2400" spc="-75">
                <a:latin typeface="Arial"/>
                <a:cs typeface="Arial"/>
              </a:rPr>
              <a:t> </a:t>
            </a:r>
            <a:r>
              <a:rPr sz="2400">
                <a:latin typeface="Arial"/>
                <a:cs typeface="Arial"/>
              </a:rPr>
              <a:t>for</a:t>
            </a:r>
            <a:r>
              <a:rPr sz="2400" spc="-110">
                <a:latin typeface="Arial"/>
                <a:cs typeface="Arial"/>
              </a:rPr>
              <a:t> </a:t>
            </a:r>
            <a:r>
              <a:rPr sz="2400" spc="-10">
                <a:latin typeface="Arial"/>
                <a:cs typeface="Arial"/>
              </a:rPr>
              <a:t>TEFAP/CSFP:</a:t>
            </a:r>
            <a:endParaRPr sz="2400">
              <a:latin typeface="Arial"/>
              <a:cs typeface="Arial"/>
            </a:endParaRPr>
          </a:p>
        </p:txBody>
      </p:sp>
      <p:sp>
        <p:nvSpPr>
          <p:cNvPr id="8" name="object 8"/>
          <p:cNvSpPr txBox="1"/>
          <p:nvPr/>
        </p:nvSpPr>
        <p:spPr>
          <a:xfrm>
            <a:off x="664463" y="2078901"/>
            <a:ext cx="132715" cy="2220595"/>
          </a:xfrm>
          <a:prstGeom prst="rect">
            <a:avLst/>
          </a:prstGeom>
        </p:spPr>
        <p:txBody>
          <a:bodyPr vert="horz" wrap="square" lIns="0" tIns="12700" rIns="0" bIns="0" rtlCol="0">
            <a:spAutoFit/>
          </a:bodyPr>
          <a:lstStyle/>
          <a:p>
            <a:pPr marL="12700">
              <a:lnSpc>
                <a:spcPct val="100000"/>
              </a:lnSpc>
              <a:spcBef>
                <a:spcPts val="100"/>
              </a:spcBef>
            </a:pPr>
            <a:r>
              <a:rPr sz="2400" spc="-50">
                <a:latin typeface="Arial"/>
                <a:cs typeface="Arial"/>
              </a:rPr>
              <a:t>•</a:t>
            </a:r>
            <a:endParaRPr sz="2400">
              <a:latin typeface="Arial"/>
              <a:cs typeface="Arial"/>
            </a:endParaRPr>
          </a:p>
          <a:p>
            <a:pPr marL="12700">
              <a:lnSpc>
                <a:spcPct val="100000"/>
              </a:lnSpc>
            </a:pPr>
            <a:r>
              <a:rPr sz="2400" spc="-50">
                <a:latin typeface="Arial"/>
                <a:cs typeface="Arial"/>
              </a:rPr>
              <a:t>•</a:t>
            </a:r>
            <a:endParaRPr sz="2400">
              <a:latin typeface="Arial"/>
              <a:cs typeface="Arial"/>
            </a:endParaRPr>
          </a:p>
          <a:p>
            <a:pPr marL="12700">
              <a:lnSpc>
                <a:spcPct val="100000"/>
              </a:lnSpc>
            </a:pPr>
            <a:r>
              <a:rPr sz="2400" spc="-50">
                <a:latin typeface="Arial"/>
                <a:cs typeface="Arial"/>
              </a:rPr>
              <a:t>•</a:t>
            </a:r>
            <a:endParaRPr sz="2400">
              <a:latin typeface="Arial"/>
              <a:cs typeface="Arial"/>
            </a:endParaRPr>
          </a:p>
          <a:p>
            <a:pPr marL="12700">
              <a:lnSpc>
                <a:spcPct val="100000"/>
              </a:lnSpc>
            </a:pPr>
            <a:r>
              <a:rPr sz="2400" spc="-50">
                <a:latin typeface="Arial"/>
                <a:cs typeface="Arial"/>
              </a:rPr>
              <a:t>•</a:t>
            </a:r>
            <a:endParaRPr sz="2400">
              <a:latin typeface="Arial"/>
              <a:cs typeface="Arial"/>
            </a:endParaRPr>
          </a:p>
          <a:p>
            <a:pPr marL="12700">
              <a:lnSpc>
                <a:spcPct val="100000"/>
              </a:lnSpc>
            </a:pPr>
            <a:r>
              <a:rPr sz="2400" spc="-50">
                <a:latin typeface="Arial"/>
                <a:cs typeface="Arial"/>
              </a:rPr>
              <a:t>•</a:t>
            </a:r>
            <a:endParaRPr sz="2400">
              <a:latin typeface="Arial"/>
              <a:cs typeface="Arial"/>
            </a:endParaRPr>
          </a:p>
          <a:p>
            <a:pPr marL="12700">
              <a:lnSpc>
                <a:spcPct val="100000"/>
              </a:lnSpc>
            </a:pPr>
            <a:r>
              <a:rPr sz="2400" spc="-50">
                <a:latin typeface="Arial"/>
                <a:cs typeface="Arial"/>
              </a:rPr>
              <a:t>•</a:t>
            </a:r>
            <a:endParaRPr sz="2400">
              <a:latin typeface="Arial"/>
              <a:cs typeface="Arial"/>
            </a:endParaRPr>
          </a:p>
        </p:txBody>
      </p:sp>
      <p:sp>
        <p:nvSpPr>
          <p:cNvPr id="9" name="object 9"/>
          <p:cNvSpPr txBox="1"/>
          <p:nvPr/>
        </p:nvSpPr>
        <p:spPr>
          <a:xfrm>
            <a:off x="1007541" y="2095830"/>
            <a:ext cx="2038985" cy="2220595"/>
          </a:xfrm>
          <a:prstGeom prst="rect">
            <a:avLst/>
          </a:prstGeom>
        </p:spPr>
        <p:txBody>
          <a:bodyPr vert="horz" wrap="square" lIns="0" tIns="12700" rIns="0" bIns="0" rtlCol="0">
            <a:spAutoFit/>
          </a:bodyPr>
          <a:lstStyle/>
          <a:p>
            <a:pPr marL="12700" marR="801370">
              <a:lnSpc>
                <a:spcPct val="100000"/>
              </a:lnSpc>
              <a:spcBef>
                <a:spcPts val="100"/>
              </a:spcBef>
            </a:pPr>
            <a:r>
              <a:rPr sz="2400" spc="-25">
                <a:latin typeface="Arial"/>
                <a:cs typeface="Arial"/>
              </a:rPr>
              <a:t>Age </a:t>
            </a:r>
            <a:r>
              <a:rPr sz="2400" spc="-10">
                <a:latin typeface="Arial"/>
                <a:cs typeface="Arial"/>
              </a:rPr>
              <a:t>Color Disability</a:t>
            </a:r>
            <a:endParaRPr sz="2400">
              <a:latin typeface="Arial"/>
              <a:cs typeface="Arial"/>
            </a:endParaRPr>
          </a:p>
          <a:p>
            <a:pPr marL="12700" marR="5080">
              <a:lnSpc>
                <a:spcPct val="100000"/>
              </a:lnSpc>
            </a:pPr>
            <a:r>
              <a:rPr sz="2400">
                <a:latin typeface="Arial"/>
                <a:cs typeface="Arial"/>
              </a:rPr>
              <a:t>National</a:t>
            </a:r>
            <a:r>
              <a:rPr sz="2400" spc="-130">
                <a:latin typeface="Arial"/>
                <a:cs typeface="Arial"/>
              </a:rPr>
              <a:t> </a:t>
            </a:r>
            <a:r>
              <a:rPr sz="2400" spc="-10">
                <a:latin typeface="Arial"/>
                <a:cs typeface="Arial"/>
              </a:rPr>
              <a:t>Origin </a:t>
            </a:r>
            <a:r>
              <a:rPr sz="2400" spc="-20">
                <a:latin typeface="Arial"/>
                <a:cs typeface="Arial"/>
              </a:rPr>
              <a:t>Race</a:t>
            </a:r>
            <a:endParaRPr sz="2400">
              <a:latin typeface="Arial"/>
              <a:cs typeface="Arial"/>
            </a:endParaRPr>
          </a:p>
          <a:p>
            <a:pPr marL="12700">
              <a:lnSpc>
                <a:spcPct val="100000"/>
              </a:lnSpc>
            </a:pPr>
            <a:r>
              <a:rPr sz="2400" spc="-25">
                <a:latin typeface="Arial"/>
                <a:cs typeface="Arial"/>
              </a:rPr>
              <a:t>Sex</a:t>
            </a:r>
            <a:endParaRPr sz="2400">
              <a:latin typeface="Arial"/>
              <a:cs typeface="Arial"/>
            </a:endParaRPr>
          </a:p>
        </p:txBody>
      </p:sp>
      <p:sp>
        <p:nvSpPr>
          <p:cNvPr id="10" name="object 10"/>
          <p:cNvSpPr txBox="1"/>
          <p:nvPr/>
        </p:nvSpPr>
        <p:spPr>
          <a:xfrm>
            <a:off x="664463" y="4656150"/>
            <a:ext cx="5379720" cy="1123315"/>
          </a:xfrm>
          <a:prstGeom prst="rect">
            <a:avLst/>
          </a:prstGeom>
        </p:spPr>
        <p:txBody>
          <a:bodyPr vert="horz" wrap="square" lIns="0" tIns="12700" rIns="0" bIns="0" rtlCol="0">
            <a:spAutoFit/>
          </a:bodyPr>
          <a:lstStyle/>
          <a:p>
            <a:pPr marL="12700" marR="5080">
              <a:lnSpc>
                <a:spcPct val="100000"/>
              </a:lnSpc>
              <a:spcBef>
                <a:spcPts val="100"/>
              </a:spcBef>
            </a:pPr>
            <a:r>
              <a:rPr sz="2400">
                <a:latin typeface="Arial"/>
                <a:cs typeface="Arial"/>
              </a:rPr>
              <a:t>People</a:t>
            </a:r>
            <a:r>
              <a:rPr sz="2400" spc="-70">
                <a:latin typeface="Arial"/>
                <a:cs typeface="Arial"/>
              </a:rPr>
              <a:t> </a:t>
            </a:r>
            <a:r>
              <a:rPr sz="2400">
                <a:latin typeface="Arial"/>
                <a:cs typeface="Arial"/>
              </a:rPr>
              <a:t>are</a:t>
            </a:r>
            <a:r>
              <a:rPr sz="2400" spc="-75">
                <a:latin typeface="Arial"/>
                <a:cs typeface="Arial"/>
              </a:rPr>
              <a:t> </a:t>
            </a:r>
            <a:r>
              <a:rPr sz="2400">
                <a:latin typeface="Arial"/>
                <a:cs typeface="Arial"/>
              </a:rPr>
              <a:t>also</a:t>
            </a:r>
            <a:r>
              <a:rPr sz="2400" spc="-65">
                <a:latin typeface="Arial"/>
                <a:cs typeface="Arial"/>
              </a:rPr>
              <a:t> </a:t>
            </a:r>
            <a:r>
              <a:rPr sz="2400">
                <a:latin typeface="Arial"/>
                <a:cs typeface="Arial"/>
              </a:rPr>
              <a:t>protected</a:t>
            </a:r>
            <a:r>
              <a:rPr sz="2400" spc="-70">
                <a:latin typeface="Arial"/>
                <a:cs typeface="Arial"/>
              </a:rPr>
              <a:t> </a:t>
            </a:r>
            <a:r>
              <a:rPr sz="2400">
                <a:latin typeface="Arial"/>
                <a:cs typeface="Arial"/>
              </a:rPr>
              <a:t>from</a:t>
            </a:r>
            <a:r>
              <a:rPr sz="2400" spc="-45">
                <a:latin typeface="Arial"/>
                <a:cs typeface="Arial"/>
              </a:rPr>
              <a:t> </a:t>
            </a:r>
            <a:r>
              <a:rPr sz="2400" b="1" spc="-10">
                <a:latin typeface="Arial"/>
                <a:cs typeface="Arial"/>
              </a:rPr>
              <a:t>reprisal </a:t>
            </a:r>
            <a:r>
              <a:rPr sz="2400" b="1">
                <a:latin typeface="Arial"/>
                <a:cs typeface="Arial"/>
              </a:rPr>
              <a:t>or</a:t>
            </a:r>
            <a:r>
              <a:rPr sz="2400" b="1" spc="-50">
                <a:latin typeface="Arial"/>
                <a:cs typeface="Arial"/>
              </a:rPr>
              <a:t> </a:t>
            </a:r>
            <a:r>
              <a:rPr sz="2400" b="1">
                <a:latin typeface="Arial"/>
                <a:cs typeface="Arial"/>
              </a:rPr>
              <a:t>retaliation</a:t>
            </a:r>
            <a:r>
              <a:rPr sz="2400" b="1" spc="-45">
                <a:latin typeface="Arial"/>
                <a:cs typeface="Arial"/>
              </a:rPr>
              <a:t> </a:t>
            </a:r>
            <a:r>
              <a:rPr sz="2400">
                <a:latin typeface="Arial"/>
                <a:cs typeface="Arial"/>
              </a:rPr>
              <a:t>for</a:t>
            </a:r>
            <a:r>
              <a:rPr sz="2400" spc="-50">
                <a:latin typeface="Arial"/>
                <a:cs typeface="Arial"/>
              </a:rPr>
              <a:t> </a:t>
            </a:r>
            <a:r>
              <a:rPr sz="2400">
                <a:latin typeface="Arial"/>
                <a:cs typeface="Arial"/>
              </a:rPr>
              <a:t>prior</a:t>
            </a:r>
            <a:r>
              <a:rPr sz="2400" spc="-50">
                <a:latin typeface="Arial"/>
                <a:cs typeface="Arial"/>
              </a:rPr>
              <a:t> </a:t>
            </a:r>
            <a:r>
              <a:rPr sz="2400">
                <a:latin typeface="Arial"/>
                <a:cs typeface="Arial"/>
              </a:rPr>
              <a:t>civil</a:t>
            </a:r>
            <a:r>
              <a:rPr sz="2400" spc="-50">
                <a:latin typeface="Arial"/>
                <a:cs typeface="Arial"/>
              </a:rPr>
              <a:t> </a:t>
            </a:r>
            <a:r>
              <a:rPr sz="2400" spc="-10">
                <a:latin typeface="Arial"/>
                <a:cs typeface="Arial"/>
              </a:rPr>
              <a:t>rights activity.</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2408034" y="0"/>
              <a:ext cx="7680604" cy="6858000"/>
            </a:xfrm>
            <a:prstGeom prst="rect">
              <a:avLst/>
            </a:prstGeom>
          </p:spPr>
        </p:pic>
        <p:sp>
          <p:nvSpPr>
            <p:cNvPr id="4" name="object 4"/>
            <p:cNvSpPr/>
            <p:nvPr/>
          </p:nvSpPr>
          <p:spPr>
            <a:xfrm>
              <a:off x="2407678" y="0"/>
              <a:ext cx="7680959" cy="6858000"/>
            </a:xfrm>
            <a:custGeom>
              <a:avLst/>
              <a:gdLst/>
              <a:ahLst/>
              <a:cxnLst/>
              <a:rect l="l" t="t" r="r" b="b"/>
              <a:pathLst>
                <a:path w="7680959" h="6858000">
                  <a:moveTo>
                    <a:pt x="5228256" y="0"/>
                  </a:moveTo>
                  <a:lnTo>
                    <a:pt x="2452703" y="0"/>
                  </a:lnTo>
                  <a:lnTo>
                    <a:pt x="2418327" y="25400"/>
                  </a:lnTo>
                  <a:lnTo>
                    <a:pt x="2371798" y="38100"/>
                  </a:lnTo>
                  <a:lnTo>
                    <a:pt x="2325500" y="63500"/>
                  </a:lnTo>
                  <a:lnTo>
                    <a:pt x="2279439" y="76200"/>
                  </a:lnTo>
                  <a:lnTo>
                    <a:pt x="2233622" y="101600"/>
                  </a:lnTo>
                  <a:lnTo>
                    <a:pt x="2188054" y="114300"/>
                  </a:lnTo>
                  <a:lnTo>
                    <a:pt x="1964179" y="241300"/>
                  </a:lnTo>
                  <a:lnTo>
                    <a:pt x="1790554" y="342900"/>
                  </a:lnTo>
                  <a:lnTo>
                    <a:pt x="1664344" y="419100"/>
                  </a:lnTo>
                  <a:lnTo>
                    <a:pt x="1623067" y="457200"/>
                  </a:lnTo>
                  <a:lnTo>
                    <a:pt x="1541729" y="508000"/>
                  </a:lnTo>
                  <a:lnTo>
                    <a:pt x="1501678" y="546100"/>
                  </a:lnTo>
                  <a:lnTo>
                    <a:pt x="1462044" y="571500"/>
                  </a:lnTo>
                  <a:lnTo>
                    <a:pt x="1422832" y="609600"/>
                  </a:lnTo>
                  <a:lnTo>
                    <a:pt x="1384046" y="635000"/>
                  </a:lnTo>
                  <a:lnTo>
                    <a:pt x="1345692" y="673100"/>
                  </a:lnTo>
                  <a:lnTo>
                    <a:pt x="1307773" y="698500"/>
                  </a:lnTo>
                  <a:lnTo>
                    <a:pt x="1270293" y="736600"/>
                  </a:lnTo>
                  <a:lnTo>
                    <a:pt x="1233259" y="762000"/>
                  </a:lnTo>
                  <a:lnTo>
                    <a:pt x="1196673" y="800100"/>
                  </a:lnTo>
                  <a:lnTo>
                    <a:pt x="1160540" y="838200"/>
                  </a:lnTo>
                  <a:lnTo>
                    <a:pt x="1124866" y="876300"/>
                  </a:lnTo>
                  <a:lnTo>
                    <a:pt x="1089653" y="901700"/>
                  </a:lnTo>
                  <a:lnTo>
                    <a:pt x="1054908" y="939800"/>
                  </a:lnTo>
                  <a:lnTo>
                    <a:pt x="1020634" y="977900"/>
                  </a:lnTo>
                  <a:lnTo>
                    <a:pt x="986836" y="1016000"/>
                  </a:lnTo>
                  <a:lnTo>
                    <a:pt x="953518" y="1054100"/>
                  </a:lnTo>
                  <a:lnTo>
                    <a:pt x="920685" y="1092200"/>
                  </a:lnTo>
                  <a:lnTo>
                    <a:pt x="888341" y="1130300"/>
                  </a:lnTo>
                  <a:lnTo>
                    <a:pt x="856491" y="1168400"/>
                  </a:lnTo>
                  <a:lnTo>
                    <a:pt x="825139" y="1206500"/>
                  </a:lnTo>
                  <a:lnTo>
                    <a:pt x="794290" y="1244600"/>
                  </a:lnTo>
                  <a:lnTo>
                    <a:pt x="763948" y="1282700"/>
                  </a:lnTo>
                  <a:lnTo>
                    <a:pt x="734118" y="1333500"/>
                  </a:lnTo>
                  <a:lnTo>
                    <a:pt x="704804" y="1371600"/>
                  </a:lnTo>
                  <a:lnTo>
                    <a:pt x="676011" y="1409700"/>
                  </a:lnTo>
                  <a:lnTo>
                    <a:pt x="647743" y="1447800"/>
                  </a:lnTo>
                  <a:lnTo>
                    <a:pt x="620005" y="1498600"/>
                  </a:lnTo>
                  <a:lnTo>
                    <a:pt x="592801" y="1536700"/>
                  </a:lnTo>
                  <a:lnTo>
                    <a:pt x="566135" y="1574800"/>
                  </a:lnTo>
                  <a:lnTo>
                    <a:pt x="540013" y="1625600"/>
                  </a:lnTo>
                  <a:lnTo>
                    <a:pt x="514438" y="1663700"/>
                  </a:lnTo>
                  <a:lnTo>
                    <a:pt x="489466" y="1714500"/>
                  </a:lnTo>
                  <a:lnTo>
                    <a:pt x="465093" y="1752600"/>
                  </a:lnTo>
                  <a:lnTo>
                    <a:pt x="441322" y="1803400"/>
                  </a:lnTo>
                  <a:lnTo>
                    <a:pt x="418154" y="1841500"/>
                  </a:lnTo>
                  <a:lnTo>
                    <a:pt x="395590" y="1892300"/>
                  </a:lnTo>
                  <a:lnTo>
                    <a:pt x="373633" y="1930400"/>
                  </a:lnTo>
                  <a:lnTo>
                    <a:pt x="352285" y="1981200"/>
                  </a:lnTo>
                  <a:lnTo>
                    <a:pt x="331546" y="2032000"/>
                  </a:lnTo>
                  <a:lnTo>
                    <a:pt x="311418" y="2070100"/>
                  </a:lnTo>
                  <a:lnTo>
                    <a:pt x="291904" y="2120900"/>
                  </a:lnTo>
                  <a:lnTo>
                    <a:pt x="273005" y="2159000"/>
                  </a:lnTo>
                  <a:lnTo>
                    <a:pt x="254722" y="2209800"/>
                  </a:lnTo>
                  <a:lnTo>
                    <a:pt x="237057" y="2260600"/>
                  </a:lnTo>
                  <a:lnTo>
                    <a:pt x="220013" y="2311400"/>
                  </a:lnTo>
                  <a:lnTo>
                    <a:pt x="203590" y="2349500"/>
                  </a:lnTo>
                  <a:lnTo>
                    <a:pt x="187791" y="2400300"/>
                  </a:lnTo>
                  <a:lnTo>
                    <a:pt x="172616" y="2451100"/>
                  </a:lnTo>
                  <a:lnTo>
                    <a:pt x="158069" y="2501900"/>
                  </a:lnTo>
                  <a:lnTo>
                    <a:pt x="144150" y="2540000"/>
                  </a:lnTo>
                  <a:lnTo>
                    <a:pt x="130860" y="2590800"/>
                  </a:lnTo>
                  <a:lnTo>
                    <a:pt x="118203" y="2641600"/>
                  </a:lnTo>
                  <a:lnTo>
                    <a:pt x="106179" y="2692400"/>
                  </a:lnTo>
                  <a:lnTo>
                    <a:pt x="94790" y="2743200"/>
                  </a:lnTo>
                  <a:lnTo>
                    <a:pt x="84039" y="2794000"/>
                  </a:lnTo>
                  <a:lnTo>
                    <a:pt x="73925" y="2832100"/>
                  </a:lnTo>
                  <a:lnTo>
                    <a:pt x="64452" y="2882900"/>
                  </a:lnTo>
                  <a:lnTo>
                    <a:pt x="55621" y="2933700"/>
                  </a:lnTo>
                  <a:lnTo>
                    <a:pt x="47434" y="2984500"/>
                  </a:lnTo>
                  <a:lnTo>
                    <a:pt x="39891" y="3035300"/>
                  </a:lnTo>
                  <a:lnTo>
                    <a:pt x="32996" y="3086100"/>
                  </a:lnTo>
                  <a:lnTo>
                    <a:pt x="26750" y="3136900"/>
                  </a:lnTo>
                  <a:lnTo>
                    <a:pt x="21153" y="3187700"/>
                  </a:lnTo>
                  <a:lnTo>
                    <a:pt x="16209" y="3238500"/>
                  </a:lnTo>
                  <a:lnTo>
                    <a:pt x="11919" y="3289300"/>
                  </a:lnTo>
                  <a:lnTo>
                    <a:pt x="8284" y="3340100"/>
                  </a:lnTo>
                  <a:lnTo>
                    <a:pt x="5306" y="3390900"/>
                  </a:lnTo>
                  <a:lnTo>
                    <a:pt x="2987" y="3441700"/>
                  </a:lnTo>
                  <a:lnTo>
                    <a:pt x="1328" y="3492500"/>
                  </a:lnTo>
                  <a:lnTo>
                    <a:pt x="332" y="3530600"/>
                  </a:lnTo>
                  <a:lnTo>
                    <a:pt x="0" y="3581400"/>
                  </a:lnTo>
                  <a:lnTo>
                    <a:pt x="332" y="3632200"/>
                  </a:lnTo>
                  <a:lnTo>
                    <a:pt x="1328" y="3683000"/>
                  </a:lnTo>
                  <a:lnTo>
                    <a:pt x="2987" y="3733800"/>
                  </a:lnTo>
                  <a:lnTo>
                    <a:pt x="5306" y="3784600"/>
                  </a:lnTo>
                  <a:lnTo>
                    <a:pt x="8284" y="3835400"/>
                  </a:lnTo>
                  <a:lnTo>
                    <a:pt x="11919" y="3886200"/>
                  </a:lnTo>
                  <a:lnTo>
                    <a:pt x="16209" y="3937000"/>
                  </a:lnTo>
                  <a:lnTo>
                    <a:pt x="21153" y="3987800"/>
                  </a:lnTo>
                  <a:lnTo>
                    <a:pt x="26750" y="4038600"/>
                  </a:lnTo>
                  <a:lnTo>
                    <a:pt x="32996" y="4089400"/>
                  </a:lnTo>
                  <a:lnTo>
                    <a:pt x="39891" y="4140200"/>
                  </a:lnTo>
                  <a:lnTo>
                    <a:pt x="47434" y="4191000"/>
                  </a:lnTo>
                  <a:lnTo>
                    <a:pt x="55621" y="4241800"/>
                  </a:lnTo>
                  <a:lnTo>
                    <a:pt x="64452" y="4292600"/>
                  </a:lnTo>
                  <a:lnTo>
                    <a:pt x="73925" y="4343400"/>
                  </a:lnTo>
                  <a:lnTo>
                    <a:pt x="84039" y="4381500"/>
                  </a:lnTo>
                  <a:lnTo>
                    <a:pt x="94790" y="4432300"/>
                  </a:lnTo>
                  <a:lnTo>
                    <a:pt x="106179" y="4483100"/>
                  </a:lnTo>
                  <a:lnTo>
                    <a:pt x="118203" y="4533900"/>
                  </a:lnTo>
                  <a:lnTo>
                    <a:pt x="130860" y="4584700"/>
                  </a:lnTo>
                  <a:lnTo>
                    <a:pt x="144150" y="4635500"/>
                  </a:lnTo>
                  <a:lnTo>
                    <a:pt x="158069" y="4673600"/>
                  </a:lnTo>
                  <a:lnTo>
                    <a:pt x="172616" y="4724400"/>
                  </a:lnTo>
                  <a:lnTo>
                    <a:pt x="187791" y="4775200"/>
                  </a:lnTo>
                  <a:lnTo>
                    <a:pt x="203590" y="4826000"/>
                  </a:lnTo>
                  <a:lnTo>
                    <a:pt x="220013" y="4864100"/>
                  </a:lnTo>
                  <a:lnTo>
                    <a:pt x="237057" y="4914900"/>
                  </a:lnTo>
                  <a:lnTo>
                    <a:pt x="254722" y="4965700"/>
                  </a:lnTo>
                  <a:lnTo>
                    <a:pt x="273005" y="5003800"/>
                  </a:lnTo>
                  <a:lnTo>
                    <a:pt x="291904" y="5054600"/>
                  </a:lnTo>
                  <a:lnTo>
                    <a:pt x="311418" y="5105400"/>
                  </a:lnTo>
                  <a:lnTo>
                    <a:pt x="331546" y="5143500"/>
                  </a:lnTo>
                  <a:lnTo>
                    <a:pt x="352285" y="5194300"/>
                  </a:lnTo>
                  <a:lnTo>
                    <a:pt x="373633" y="5245100"/>
                  </a:lnTo>
                  <a:lnTo>
                    <a:pt x="395590" y="5283200"/>
                  </a:lnTo>
                  <a:lnTo>
                    <a:pt x="418154" y="5334000"/>
                  </a:lnTo>
                  <a:lnTo>
                    <a:pt x="441322" y="5372100"/>
                  </a:lnTo>
                  <a:lnTo>
                    <a:pt x="465093" y="5422900"/>
                  </a:lnTo>
                  <a:lnTo>
                    <a:pt x="489466" y="5461000"/>
                  </a:lnTo>
                  <a:lnTo>
                    <a:pt x="514438" y="5511800"/>
                  </a:lnTo>
                  <a:lnTo>
                    <a:pt x="540013" y="5549900"/>
                  </a:lnTo>
                  <a:lnTo>
                    <a:pt x="566135" y="5588000"/>
                  </a:lnTo>
                  <a:lnTo>
                    <a:pt x="592801" y="5638800"/>
                  </a:lnTo>
                  <a:lnTo>
                    <a:pt x="620005" y="5676900"/>
                  </a:lnTo>
                  <a:lnTo>
                    <a:pt x="647743" y="5727700"/>
                  </a:lnTo>
                  <a:lnTo>
                    <a:pt x="676011" y="5765800"/>
                  </a:lnTo>
                  <a:lnTo>
                    <a:pt x="704804" y="5803900"/>
                  </a:lnTo>
                  <a:lnTo>
                    <a:pt x="734118" y="5842000"/>
                  </a:lnTo>
                  <a:lnTo>
                    <a:pt x="763948" y="5880100"/>
                  </a:lnTo>
                  <a:lnTo>
                    <a:pt x="794290" y="5930900"/>
                  </a:lnTo>
                  <a:lnTo>
                    <a:pt x="825139" y="5969000"/>
                  </a:lnTo>
                  <a:lnTo>
                    <a:pt x="856491" y="6007100"/>
                  </a:lnTo>
                  <a:lnTo>
                    <a:pt x="888341" y="6045200"/>
                  </a:lnTo>
                  <a:lnTo>
                    <a:pt x="920685" y="6083300"/>
                  </a:lnTo>
                  <a:lnTo>
                    <a:pt x="953518" y="6121400"/>
                  </a:lnTo>
                  <a:lnTo>
                    <a:pt x="986836" y="6159500"/>
                  </a:lnTo>
                  <a:lnTo>
                    <a:pt x="1020634" y="6197600"/>
                  </a:lnTo>
                  <a:lnTo>
                    <a:pt x="1054908" y="6235700"/>
                  </a:lnTo>
                  <a:lnTo>
                    <a:pt x="1089653" y="6261100"/>
                  </a:lnTo>
                  <a:lnTo>
                    <a:pt x="1124866" y="6299200"/>
                  </a:lnTo>
                  <a:lnTo>
                    <a:pt x="1160540" y="6337300"/>
                  </a:lnTo>
                  <a:lnTo>
                    <a:pt x="1196673" y="6375400"/>
                  </a:lnTo>
                  <a:lnTo>
                    <a:pt x="1233259" y="6400800"/>
                  </a:lnTo>
                  <a:lnTo>
                    <a:pt x="1270293" y="6438900"/>
                  </a:lnTo>
                  <a:lnTo>
                    <a:pt x="1307773" y="6477000"/>
                  </a:lnTo>
                  <a:lnTo>
                    <a:pt x="1345692" y="6502400"/>
                  </a:lnTo>
                  <a:lnTo>
                    <a:pt x="1384046" y="6540500"/>
                  </a:lnTo>
                  <a:lnTo>
                    <a:pt x="1422832" y="6565900"/>
                  </a:lnTo>
                  <a:lnTo>
                    <a:pt x="1462044" y="6604000"/>
                  </a:lnTo>
                  <a:lnTo>
                    <a:pt x="1501678" y="6629400"/>
                  </a:lnTo>
                  <a:lnTo>
                    <a:pt x="1541729" y="6667500"/>
                  </a:lnTo>
                  <a:lnTo>
                    <a:pt x="1623067" y="6718300"/>
                  </a:lnTo>
                  <a:lnTo>
                    <a:pt x="1664344" y="6756400"/>
                  </a:lnTo>
                  <a:lnTo>
                    <a:pt x="1706021" y="6781800"/>
                  </a:lnTo>
                  <a:lnTo>
                    <a:pt x="1833403" y="6858000"/>
                  </a:lnTo>
                  <a:lnTo>
                    <a:pt x="5847556" y="6858000"/>
                  </a:lnTo>
                  <a:lnTo>
                    <a:pt x="5974939" y="6781800"/>
                  </a:lnTo>
                  <a:lnTo>
                    <a:pt x="6016615" y="6756400"/>
                  </a:lnTo>
                  <a:lnTo>
                    <a:pt x="6057892" y="6718300"/>
                  </a:lnTo>
                  <a:lnTo>
                    <a:pt x="6139230" y="6667500"/>
                  </a:lnTo>
                  <a:lnTo>
                    <a:pt x="6179281" y="6629400"/>
                  </a:lnTo>
                  <a:lnTo>
                    <a:pt x="6218915" y="6604000"/>
                  </a:lnTo>
                  <a:lnTo>
                    <a:pt x="6258127" y="6565900"/>
                  </a:lnTo>
                  <a:lnTo>
                    <a:pt x="6296913" y="6540500"/>
                  </a:lnTo>
                  <a:lnTo>
                    <a:pt x="6335267" y="6502400"/>
                  </a:lnTo>
                  <a:lnTo>
                    <a:pt x="6373187" y="6477000"/>
                  </a:lnTo>
                  <a:lnTo>
                    <a:pt x="6410666" y="6438900"/>
                  </a:lnTo>
                  <a:lnTo>
                    <a:pt x="6447701" y="6400800"/>
                  </a:lnTo>
                  <a:lnTo>
                    <a:pt x="6484286" y="6375400"/>
                  </a:lnTo>
                  <a:lnTo>
                    <a:pt x="6520419" y="6337300"/>
                  </a:lnTo>
                  <a:lnTo>
                    <a:pt x="6556094" y="6299200"/>
                  </a:lnTo>
                  <a:lnTo>
                    <a:pt x="6591306" y="6261100"/>
                  </a:lnTo>
                  <a:lnTo>
                    <a:pt x="6626051" y="6235700"/>
                  </a:lnTo>
                  <a:lnTo>
                    <a:pt x="6660325" y="6197600"/>
                  </a:lnTo>
                  <a:lnTo>
                    <a:pt x="6694124" y="6159500"/>
                  </a:lnTo>
                  <a:lnTo>
                    <a:pt x="6727441" y="6121400"/>
                  </a:lnTo>
                  <a:lnTo>
                    <a:pt x="6760275" y="6083300"/>
                  </a:lnTo>
                  <a:lnTo>
                    <a:pt x="6792618" y="6045200"/>
                  </a:lnTo>
                  <a:lnTo>
                    <a:pt x="6824468" y="6007100"/>
                  </a:lnTo>
                  <a:lnTo>
                    <a:pt x="6855820" y="5969000"/>
                  </a:lnTo>
                  <a:lnTo>
                    <a:pt x="6886669" y="5930900"/>
                  </a:lnTo>
                  <a:lnTo>
                    <a:pt x="6917011" y="5880100"/>
                  </a:lnTo>
                  <a:lnTo>
                    <a:pt x="6946841" y="5842000"/>
                  </a:lnTo>
                  <a:lnTo>
                    <a:pt x="6976155" y="5803900"/>
                  </a:lnTo>
                  <a:lnTo>
                    <a:pt x="7004948" y="5765800"/>
                  </a:lnTo>
                  <a:lnTo>
                    <a:pt x="7033216" y="5727700"/>
                  </a:lnTo>
                  <a:lnTo>
                    <a:pt x="7060954" y="5676900"/>
                  </a:lnTo>
                  <a:lnTo>
                    <a:pt x="7088158" y="5638800"/>
                  </a:lnTo>
                  <a:lnTo>
                    <a:pt x="7114824" y="5588000"/>
                  </a:lnTo>
                  <a:lnTo>
                    <a:pt x="7140946" y="5549900"/>
                  </a:lnTo>
                  <a:lnTo>
                    <a:pt x="7166521" y="5511800"/>
                  </a:lnTo>
                  <a:lnTo>
                    <a:pt x="7191493" y="5461000"/>
                  </a:lnTo>
                  <a:lnTo>
                    <a:pt x="7215866" y="5422900"/>
                  </a:lnTo>
                  <a:lnTo>
                    <a:pt x="7239637" y="5372100"/>
                  </a:lnTo>
                  <a:lnTo>
                    <a:pt x="7262805" y="5334000"/>
                  </a:lnTo>
                  <a:lnTo>
                    <a:pt x="7285369" y="5283200"/>
                  </a:lnTo>
                  <a:lnTo>
                    <a:pt x="7307326" y="5245100"/>
                  </a:lnTo>
                  <a:lnTo>
                    <a:pt x="7328675" y="5194300"/>
                  </a:lnTo>
                  <a:lnTo>
                    <a:pt x="7349414" y="5143500"/>
                  </a:lnTo>
                  <a:lnTo>
                    <a:pt x="7369541" y="5105400"/>
                  </a:lnTo>
                  <a:lnTo>
                    <a:pt x="7389055" y="5054600"/>
                  </a:lnTo>
                  <a:lnTo>
                    <a:pt x="7407955" y="5003800"/>
                  </a:lnTo>
                  <a:lnTo>
                    <a:pt x="7426237" y="4965700"/>
                  </a:lnTo>
                  <a:lnTo>
                    <a:pt x="7443902" y="4914900"/>
                  </a:lnTo>
                  <a:lnTo>
                    <a:pt x="7460946" y="4864100"/>
                  </a:lnTo>
                  <a:lnTo>
                    <a:pt x="7477369" y="4826000"/>
                  </a:lnTo>
                  <a:lnTo>
                    <a:pt x="7493168" y="4775200"/>
                  </a:lnTo>
                  <a:lnTo>
                    <a:pt x="7508343" y="4724400"/>
                  </a:lnTo>
                  <a:lnTo>
                    <a:pt x="7522890" y="4673600"/>
                  </a:lnTo>
                  <a:lnTo>
                    <a:pt x="7536810" y="4635500"/>
                  </a:lnTo>
                  <a:lnTo>
                    <a:pt x="7550099" y="4584700"/>
                  </a:lnTo>
                  <a:lnTo>
                    <a:pt x="7562756" y="4533900"/>
                  </a:lnTo>
                  <a:lnTo>
                    <a:pt x="7574780" y="4483100"/>
                  </a:lnTo>
                  <a:lnTo>
                    <a:pt x="7586169" y="4432300"/>
                  </a:lnTo>
                  <a:lnTo>
                    <a:pt x="7596921" y="4381500"/>
                  </a:lnTo>
                  <a:lnTo>
                    <a:pt x="7607034" y="4343400"/>
                  </a:lnTo>
                  <a:lnTo>
                    <a:pt x="7616507" y="4292600"/>
                  </a:lnTo>
                  <a:lnTo>
                    <a:pt x="7625338" y="4241800"/>
                  </a:lnTo>
                  <a:lnTo>
                    <a:pt x="7633526" y="4191000"/>
                  </a:lnTo>
                  <a:lnTo>
                    <a:pt x="7641068" y="4140200"/>
                  </a:lnTo>
                  <a:lnTo>
                    <a:pt x="7647963" y="4089400"/>
                  </a:lnTo>
                  <a:lnTo>
                    <a:pt x="7654210" y="4038600"/>
                  </a:lnTo>
                  <a:lnTo>
                    <a:pt x="7659806" y="3987800"/>
                  </a:lnTo>
                  <a:lnTo>
                    <a:pt x="7664750" y="3937000"/>
                  </a:lnTo>
                  <a:lnTo>
                    <a:pt x="7669040" y="3886200"/>
                  </a:lnTo>
                  <a:lnTo>
                    <a:pt x="7672675" y="3835400"/>
                  </a:lnTo>
                  <a:lnTo>
                    <a:pt x="7675653" y="3784600"/>
                  </a:lnTo>
                  <a:lnTo>
                    <a:pt x="7677972" y="3733800"/>
                  </a:lnTo>
                  <a:lnTo>
                    <a:pt x="7679631" y="3683000"/>
                  </a:lnTo>
                  <a:lnTo>
                    <a:pt x="7680627" y="3632200"/>
                  </a:lnTo>
                  <a:lnTo>
                    <a:pt x="7680960" y="3581400"/>
                  </a:lnTo>
                  <a:lnTo>
                    <a:pt x="7680627" y="3530600"/>
                  </a:lnTo>
                  <a:lnTo>
                    <a:pt x="7679631" y="3492500"/>
                  </a:lnTo>
                  <a:lnTo>
                    <a:pt x="7677972" y="3441700"/>
                  </a:lnTo>
                  <a:lnTo>
                    <a:pt x="7675653" y="3390900"/>
                  </a:lnTo>
                  <a:lnTo>
                    <a:pt x="7672675" y="3340100"/>
                  </a:lnTo>
                  <a:lnTo>
                    <a:pt x="7669040" y="3289300"/>
                  </a:lnTo>
                  <a:lnTo>
                    <a:pt x="7664750" y="3238500"/>
                  </a:lnTo>
                  <a:lnTo>
                    <a:pt x="7659806" y="3187700"/>
                  </a:lnTo>
                  <a:lnTo>
                    <a:pt x="7654210" y="3136900"/>
                  </a:lnTo>
                  <a:lnTo>
                    <a:pt x="7647963" y="3086100"/>
                  </a:lnTo>
                  <a:lnTo>
                    <a:pt x="7641068" y="3035300"/>
                  </a:lnTo>
                  <a:lnTo>
                    <a:pt x="7633526" y="2984500"/>
                  </a:lnTo>
                  <a:lnTo>
                    <a:pt x="7625338" y="2933700"/>
                  </a:lnTo>
                  <a:lnTo>
                    <a:pt x="7616507" y="2882900"/>
                  </a:lnTo>
                  <a:lnTo>
                    <a:pt x="7607034" y="2832100"/>
                  </a:lnTo>
                  <a:lnTo>
                    <a:pt x="7596921" y="2794000"/>
                  </a:lnTo>
                  <a:lnTo>
                    <a:pt x="7586169" y="2743200"/>
                  </a:lnTo>
                  <a:lnTo>
                    <a:pt x="7574780" y="2692400"/>
                  </a:lnTo>
                  <a:lnTo>
                    <a:pt x="7562756" y="2641600"/>
                  </a:lnTo>
                  <a:lnTo>
                    <a:pt x="7550099" y="2590800"/>
                  </a:lnTo>
                  <a:lnTo>
                    <a:pt x="7536810" y="2540000"/>
                  </a:lnTo>
                  <a:lnTo>
                    <a:pt x="7522890" y="2501900"/>
                  </a:lnTo>
                  <a:lnTo>
                    <a:pt x="7508343" y="2451100"/>
                  </a:lnTo>
                  <a:lnTo>
                    <a:pt x="7493168" y="2400300"/>
                  </a:lnTo>
                  <a:lnTo>
                    <a:pt x="7477369" y="2349500"/>
                  </a:lnTo>
                  <a:lnTo>
                    <a:pt x="7460946" y="2311400"/>
                  </a:lnTo>
                  <a:lnTo>
                    <a:pt x="7443902" y="2260600"/>
                  </a:lnTo>
                  <a:lnTo>
                    <a:pt x="7426237" y="2209800"/>
                  </a:lnTo>
                  <a:lnTo>
                    <a:pt x="7407955" y="2159000"/>
                  </a:lnTo>
                  <a:lnTo>
                    <a:pt x="7389055" y="2120900"/>
                  </a:lnTo>
                  <a:lnTo>
                    <a:pt x="7369541" y="2070100"/>
                  </a:lnTo>
                  <a:lnTo>
                    <a:pt x="7349414" y="2032000"/>
                  </a:lnTo>
                  <a:lnTo>
                    <a:pt x="7328675" y="1981200"/>
                  </a:lnTo>
                  <a:lnTo>
                    <a:pt x="7307326" y="1930400"/>
                  </a:lnTo>
                  <a:lnTo>
                    <a:pt x="7285369" y="1892300"/>
                  </a:lnTo>
                  <a:lnTo>
                    <a:pt x="7262805" y="1841500"/>
                  </a:lnTo>
                  <a:lnTo>
                    <a:pt x="7239637" y="1803400"/>
                  </a:lnTo>
                  <a:lnTo>
                    <a:pt x="7215866" y="1752600"/>
                  </a:lnTo>
                  <a:lnTo>
                    <a:pt x="7191493" y="1714500"/>
                  </a:lnTo>
                  <a:lnTo>
                    <a:pt x="7166521" y="1663700"/>
                  </a:lnTo>
                  <a:lnTo>
                    <a:pt x="7140946" y="1625600"/>
                  </a:lnTo>
                  <a:lnTo>
                    <a:pt x="7114824" y="1574800"/>
                  </a:lnTo>
                  <a:lnTo>
                    <a:pt x="7088158" y="1536700"/>
                  </a:lnTo>
                  <a:lnTo>
                    <a:pt x="7060954" y="1498600"/>
                  </a:lnTo>
                  <a:lnTo>
                    <a:pt x="7033216" y="1447800"/>
                  </a:lnTo>
                  <a:lnTo>
                    <a:pt x="7004948" y="1409700"/>
                  </a:lnTo>
                  <a:lnTo>
                    <a:pt x="6976155" y="1371600"/>
                  </a:lnTo>
                  <a:lnTo>
                    <a:pt x="6946841" y="1333500"/>
                  </a:lnTo>
                  <a:lnTo>
                    <a:pt x="6917011" y="1282700"/>
                  </a:lnTo>
                  <a:lnTo>
                    <a:pt x="6886669" y="1244600"/>
                  </a:lnTo>
                  <a:lnTo>
                    <a:pt x="6855820" y="1206500"/>
                  </a:lnTo>
                  <a:lnTo>
                    <a:pt x="6824468" y="1168400"/>
                  </a:lnTo>
                  <a:lnTo>
                    <a:pt x="6792618" y="1130300"/>
                  </a:lnTo>
                  <a:lnTo>
                    <a:pt x="6760275" y="1092200"/>
                  </a:lnTo>
                  <a:lnTo>
                    <a:pt x="6727441" y="1054100"/>
                  </a:lnTo>
                  <a:lnTo>
                    <a:pt x="6694124" y="1016000"/>
                  </a:lnTo>
                  <a:lnTo>
                    <a:pt x="6660325" y="977900"/>
                  </a:lnTo>
                  <a:lnTo>
                    <a:pt x="6626051" y="939800"/>
                  </a:lnTo>
                  <a:lnTo>
                    <a:pt x="6591306" y="901700"/>
                  </a:lnTo>
                  <a:lnTo>
                    <a:pt x="6556094" y="876300"/>
                  </a:lnTo>
                  <a:lnTo>
                    <a:pt x="6520419" y="838200"/>
                  </a:lnTo>
                  <a:lnTo>
                    <a:pt x="6484286" y="800100"/>
                  </a:lnTo>
                  <a:lnTo>
                    <a:pt x="6447701" y="762000"/>
                  </a:lnTo>
                  <a:lnTo>
                    <a:pt x="6410666" y="736600"/>
                  </a:lnTo>
                  <a:lnTo>
                    <a:pt x="6373187" y="698500"/>
                  </a:lnTo>
                  <a:lnTo>
                    <a:pt x="6335267" y="673100"/>
                  </a:lnTo>
                  <a:lnTo>
                    <a:pt x="6296913" y="635000"/>
                  </a:lnTo>
                  <a:lnTo>
                    <a:pt x="6258127" y="609600"/>
                  </a:lnTo>
                  <a:lnTo>
                    <a:pt x="6218915" y="571500"/>
                  </a:lnTo>
                  <a:lnTo>
                    <a:pt x="6179281" y="546100"/>
                  </a:lnTo>
                  <a:lnTo>
                    <a:pt x="6139230" y="508000"/>
                  </a:lnTo>
                  <a:lnTo>
                    <a:pt x="6057892" y="457200"/>
                  </a:lnTo>
                  <a:lnTo>
                    <a:pt x="6016615" y="419100"/>
                  </a:lnTo>
                  <a:lnTo>
                    <a:pt x="5890405" y="342900"/>
                  </a:lnTo>
                  <a:lnTo>
                    <a:pt x="5716780" y="241300"/>
                  </a:lnTo>
                  <a:lnTo>
                    <a:pt x="5492905" y="114300"/>
                  </a:lnTo>
                  <a:lnTo>
                    <a:pt x="5447337" y="101600"/>
                  </a:lnTo>
                  <a:lnTo>
                    <a:pt x="5401520" y="76200"/>
                  </a:lnTo>
                  <a:lnTo>
                    <a:pt x="5355459" y="63500"/>
                  </a:lnTo>
                  <a:lnTo>
                    <a:pt x="5309161" y="38100"/>
                  </a:lnTo>
                  <a:lnTo>
                    <a:pt x="5262632" y="25400"/>
                  </a:lnTo>
                  <a:lnTo>
                    <a:pt x="5228256" y="0"/>
                  </a:lnTo>
                  <a:close/>
                </a:path>
              </a:pathLst>
            </a:custGeom>
            <a:solidFill>
              <a:srgbClr val="004178">
                <a:alpha val="66999"/>
              </a:srgbClr>
            </a:solidFill>
          </p:spPr>
          <p:txBody>
            <a:bodyPr wrap="square" lIns="0" tIns="0" rIns="0" bIns="0" rtlCol="0"/>
            <a:lstStyle/>
            <a:p>
              <a:endParaRPr/>
            </a:p>
          </p:txBody>
        </p:sp>
        <p:sp>
          <p:nvSpPr>
            <p:cNvPr id="5" name="object 5"/>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grpSp>
      <p:sp>
        <p:nvSpPr>
          <p:cNvPr id="6" name="object 6"/>
          <p:cNvSpPr txBox="1">
            <a:spLocks noGrp="1"/>
          </p:cNvSpPr>
          <p:nvPr>
            <p:ph type="title"/>
          </p:nvPr>
        </p:nvSpPr>
        <p:spPr>
          <a:xfrm>
            <a:off x="3141624" y="2231898"/>
            <a:ext cx="6078855" cy="452755"/>
          </a:xfrm>
          <a:prstGeom prst="rect">
            <a:avLst/>
          </a:prstGeom>
        </p:spPr>
        <p:txBody>
          <a:bodyPr vert="horz" wrap="square" lIns="0" tIns="12700" rIns="0" bIns="0" rtlCol="0">
            <a:spAutoFit/>
          </a:bodyPr>
          <a:lstStyle/>
          <a:p>
            <a:pPr marL="12700">
              <a:lnSpc>
                <a:spcPct val="100000"/>
              </a:lnSpc>
              <a:spcBef>
                <a:spcPts val="100"/>
              </a:spcBef>
            </a:pPr>
            <a:r>
              <a:rPr sz="2800" spc="-20">
                <a:solidFill>
                  <a:srgbClr val="FFFFFF"/>
                </a:solidFill>
              </a:rPr>
              <a:t>NON-</a:t>
            </a:r>
            <a:r>
              <a:rPr sz="2800" spc="-25">
                <a:solidFill>
                  <a:srgbClr val="FFFFFF"/>
                </a:solidFill>
              </a:rPr>
              <a:t>DISCRIMINATION</a:t>
            </a:r>
            <a:r>
              <a:rPr sz="2800" spc="-80">
                <a:solidFill>
                  <a:srgbClr val="FFFFFF"/>
                </a:solidFill>
              </a:rPr>
              <a:t> </a:t>
            </a:r>
            <a:r>
              <a:rPr sz="2800" spc="-25">
                <a:solidFill>
                  <a:srgbClr val="FFFFFF"/>
                </a:solidFill>
              </a:rPr>
              <a:t>STATEMENT</a:t>
            </a:r>
            <a:endParaRPr sz="2800"/>
          </a:p>
        </p:txBody>
      </p:sp>
      <p:sp>
        <p:nvSpPr>
          <p:cNvPr id="7" name="object 7"/>
          <p:cNvSpPr txBox="1"/>
          <p:nvPr/>
        </p:nvSpPr>
        <p:spPr>
          <a:xfrm>
            <a:off x="4148175" y="3375621"/>
            <a:ext cx="4260850" cy="1671320"/>
          </a:xfrm>
          <a:prstGeom prst="rect">
            <a:avLst/>
          </a:prstGeom>
        </p:spPr>
        <p:txBody>
          <a:bodyPr vert="horz" wrap="square" lIns="0" tIns="12700" rIns="0" bIns="0" rtlCol="0">
            <a:spAutoFit/>
          </a:bodyPr>
          <a:lstStyle/>
          <a:p>
            <a:pPr marL="635" algn="ctr">
              <a:lnSpc>
                <a:spcPct val="100000"/>
              </a:lnSpc>
              <a:spcBef>
                <a:spcPts val="100"/>
              </a:spcBef>
            </a:pPr>
            <a:r>
              <a:rPr sz="3600">
                <a:solidFill>
                  <a:srgbClr val="FFFFFF"/>
                </a:solidFill>
                <a:latin typeface="Arial Black"/>
                <a:cs typeface="Arial Black"/>
              </a:rPr>
              <a:t>LONG</a:t>
            </a:r>
            <a:r>
              <a:rPr sz="3600" spc="-170">
                <a:solidFill>
                  <a:srgbClr val="FFFFFF"/>
                </a:solidFill>
                <a:latin typeface="Arial Black"/>
                <a:cs typeface="Arial Black"/>
              </a:rPr>
              <a:t> </a:t>
            </a:r>
            <a:r>
              <a:rPr sz="3600" spc="-10">
                <a:solidFill>
                  <a:srgbClr val="FFFFFF"/>
                </a:solidFill>
                <a:latin typeface="Arial Black"/>
                <a:cs typeface="Arial Black"/>
              </a:rPr>
              <a:t>VERSION</a:t>
            </a:r>
            <a:endParaRPr sz="3600">
              <a:latin typeface="Arial Black"/>
              <a:cs typeface="Arial Black"/>
            </a:endParaRPr>
          </a:p>
          <a:p>
            <a:pPr marL="1905" algn="ctr">
              <a:lnSpc>
                <a:spcPct val="100000"/>
              </a:lnSpc>
            </a:pPr>
            <a:r>
              <a:rPr sz="3600" b="1" spc="-25">
                <a:solidFill>
                  <a:srgbClr val="FFFFFF"/>
                </a:solidFill>
                <a:latin typeface="Arial"/>
                <a:cs typeface="Arial"/>
              </a:rPr>
              <a:t>vs.</a:t>
            </a:r>
            <a:endParaRPr sz="3600">
              <a:latin typeface="Arial"/>
              <a:cs typeface="Arial"/>
            </a:endParaRPr>
          </a:p>
          <a:p>
            <a:pPr algn="ctr">
              <a:lnSpc>
                <a:spcPct val="100000"/>
              </a:lnSpc>
            </a:pPr>
            <a:r>
              <a:rPr sz="3600">
                <a:solidFill>
                  <a:srgbClr val="FFFFFF"/>
                </a:solidFill>
                <a:latin typeface="Arial Black"/>
                <a:cs typeface="Arial Black"/>
              </a:rPr>
              <a:t>SHORT</a:t>
            </a:r>
            <a:r>
              <a:rPr sz="3600" spc="-210">
                <a:solidFill>
                  <a:srgbClr val="FFFFFF"/>
                </a:solidFill>
                <a:latin typeface="Arial Black"/>
                <a:cs typeface="Arial Black"/>
              </a:rPr>
              <a:t> </a:t>
            </a:r>
            <a:r>
              <a:rPr sz="3600" spc="-10">
                <a:solidFill>
                  <a:srgbClr val="FFFFFF"/>
                </a:solidFill>
                <a:latin typeface="Arial Black"/>
                <a:cs typeface="Arial Black"/>
              </a:rPr>
              <a:t>VERSION</a:t>
            </a:r>
            <a:endParaRPr sz="3600">
              <a:latin typeface="Arial Black"/>
              <a:cs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28957"/>
            <a:ext cx="12192000" cy="1228725"/>
            <a:chOff x="0" y="5628957"/>
            <a:chExt cx="12192000" cy="1228725"/>
          </a:xfrm>
        </p:grpSpPr>
        <p:sp>
          <p:nvSpPr>
            <p:cNvPr id="3" name="object 3"/>
            <p:cNvSpPr/>
            <p:nvPr/>
          </p:nvSpPr>
          <p:spPr>
            <a:xfrm>
              <a:off x="0" y="6600596"/>
              <a:ext cx="12192000" cy="257175"/>
            </a:xfrm>
            <a:custGeom>
              <a:avLst/>
              <a:gdLst/>
              <a:ahLst/>
              <a:cxnLst/>
              <a:rect l="l" t="t" r="r" b="b"/>
              <a:pathLst>
                <a:path w="12192000" h="257175">
                  <a:moveTo>
                    <a:pt x="12191758" y="0"/>
                  </a:moveTo>
                  <a:lnTo>
                    <a:pt x="0" y="0"/>
                  </a:lnTo>
                  <a:lnTo>
                    <a:pt x="0" y="257048"/>
                  </a:lnTo>
                  <a:lnTo>
                    <a:pt x="6095885" y="257048"/>
                  </a:lnTo>
                  <a:lnTo>
                    <a:pt x="12191758" y="257048"/>
                  </a:lnTo>
                  <a:lnTo>
                    <a:pt x="12191758" y="0"/>
                  </a:lnTo>
                  <a:close/>
                </a:path>
              </a:pathLst>
            </a:custGeom>
            <a:solidFill>
              <a:srgbClr val="B4C439"/>
            </a:solidFill>
          </p:spPr>
          <p:txBody>
            <a:bodyPr wrap="square" lIns="0" tIns="0" rIns="0" bIns="0" rtlCol="0"/>
            <a:lstStyle/>
            <a:p>
              <a:endParaRPr/>
            </a:p>
          </p:txBody>
        </p:sp>
        <p:pic>
          <p:nvPicPr>
            <p:cNvPr id="4" name="object 4"/>
            <p:cNvPicPr/>
            <p:nvPr/>
          </p:nvPicPr>
          <p:blipFill>
            <a:blip r:embed="rId2" cstate="print"/>
            <a:stretch>
              <a:fillRect/>
            </a:stretch>
          </p:blipFill>
          <p:spPr>
            <a:xfrm>
              <a:off x="10811878" y="5628957"/>
              <a:ext cx="1099438" cy="1099439"/>
            </a:xfrm>
            <a:prstGeom prst="rect">
              <a:avLst/>
            </a:prstGeom>
          </p:spPr>
        </p:pic>
      </p:grpSp>
      <p:sp>
        <p:nvSpPr>
          <p:cNvPr id="5" name="object 5"/>
          <p:cNvSpPr txBox="1"/>
          <p:nvPr/>
        </p:nvSpPr>
        <p:spPr>
          <a:xfrm>
            <a:off x="1230744" y="1997544"/>
            <a:ext cx="9992360" cy="4219575"/>
          </a:xfrm>
          <a:prstGeom prst="rect">
            <a:avLst/>
          </a:prstGeom>
        </p:spPr>
        <p:txBody>
          <a:bodyPr vert="horz" wrap="square" lIns="0" tIns="12700" rIns="0" bIns="0" rtlCol="0">
            <a:spAutoFit/>
          </a:bodyPr>
          <a:lstStyle/>
          <a:p>
            <a:pPr marL="12700" marR="514350">
              <a:lnSpc>
                <a:spcPct val="100000"/>
              </a:lnSpc>
              <a:spcBef>
                <a:spcPts val="100"/>
              </a:spcBef>
            </a:pPr>
            <a:r>
              <a:rPr sz="1100">
                <a:latin typeface="Arial"/>
                <a:cs typeface="Arial"/>
              </a:rPr>
              <a:t>In</a:t>
            </a:r>
            <a:r>
              <a:rPr sz="1100" spc="-50">
                <a:latin typeface="Arial"/>
                <a:cs typeface="Arial"/>
              </a:rPr>
              <a:t> </a:t>
            </a:r>
            <a:r>
              <a:rPr sz="1100">
                <a:latin typeface="Arial"/>
                <a:cs typeface="Arial"/>
              </a:rPr>
              <a:t>accordance</a:t>
            </a:r>
            <a:r>
              <a:rPr sz="1100" spc="-30">
                <a:latin typeface="Arial"/>
                <a:cs typeface="Arial"/>
              </a:rPr>
              <a:t> </a:t>
            </a:r>
            <a:r>
              <a:rPr sz="1100">
                <a:latin typeface="Arial"/>
                <a:cs typeface="Arial"/>
              </a:rPr>
              <a:t>with</a:t>
            </a:r>
            <a:r>
              <a:rPr sz="1100" spc="-35">
                <a:latin typeface="Arial"/>
                <a:cs typeface="Arial"/>
              </a:rPr>
              <a:t> </a:t>
            </a:r>
            <a:r>
              <a:rPr sz="1100">
                <a:latin typeface="Arial"/>
                <a:cs typeface="Arial"/>
              </a:rPr>
              <a:t>federal</a:t>
            </a:r>
            <a:r>
              <a:rPr sz="1100" spc="-35">
                <a:latin typeface="Arial"/>
                <a:cs typeface="Arial"/>
              </a:rPr>
              <a:t> </a:t>
            </a:r>
            <a:r>
              <a:rPr sz="1100">
                <a:latin typeface="Arial"/>
                <a:cs typeface="Arial"/>
              </a:rPr>
              <a:t>civil</a:t>
            </a:r>
            <a:r>
              <a:rPr sz="1100" spc="-35">
                <a:latin typeface="Arial"/>
                <a:cs typeface="Arial"/>
              </a:rPr>
              <a:t> </a:t>
            </a:r>
            <a:r>
              <a:rPr sz="1100">
                <a:latin typeface="Arial"/>
                <a:cs typeface="Arial"/>
              </a:rPr>
              <a:t>rights</a:t>
            </a:r>
            <a:r>
              <a:rPr sz="1100" spc="-30">
                <a:latin typeface="Arial"/>
                <a:cs typeface="Arial"/>
              </a:rPr>
              <a:t> </a:t>
            </a:r>
            <a:r>
              <a:rPr sz="1100">
                <a:latin typeface="Arial"/>
                <a:cs typeface="Arial"/>
              </a:rPr>
              <a:t>law</a:t>
            </a:r>
            <a:r>
              <a:rPr sz="1100" spc="-30">
                <a:latin typeface="Arial"/>
                <a:cs typeface="Arial"/>
              </a:rPr>
              <a:t> </a:t>
            </a:r>
            <a:r>
              <a:rPr sz="1100">
                <a:latin typeface="Arial"/>
                <a:cs typeface="Arial"/>
              </a:rPr>
              <a:t>and</a:t>
            </a:r>
            <a:r>
              <a:rPr sz="1100" spc="-35">
                <a:latin typeface="Arial"/>
                <a:cs typeface="Arial"/>
              </a:rPr>
              <a:t> </a:t>
            </a:r>
            <a:r>
              <a:rPr sz="1100">
                <a:latin typeface="Arial"/>
                <a:cs typeface="Arial"/>
              </a:rPr>
              <a:t>U.S.</a:t>
            </a:r>
            <a:r>
              <a:rPr sz="1100" spc="-30">
                <a:latin typeface="Arial"/>
                <a:cs typeface="Arial"/>
              </a:rPr>
              <a:t> </a:t>
            </a:r>
            <a:r>
              <a:rPr sz="1100">
                <a:latin typeface="Arial"/>
                <a:cs typeface="Arial"/>
              </a:rPr>
              <a:t>Department</a:t>
            </a:r>
            <a:r>
              <a:rPr sz="1100" spc="-30">
                <a:latin typeface="Arial"/>
                <a:cs typeface="Arial"/>
              </a:rPr>
              <a:t> </a:t>
            </a:r>
            <a:r>
              <a:rPr sz="1100">
                <a:latin typeface="Arial"/>
                <a:cs typeface="Arial"/>
              </a:rPr>
              <a:t>of</a:t>
            </a:r>
            <a:r>
              <a:rPr sz="1100" spc="-75">
                <a:latin typeface="Arial"/>
                <a:cs typeface="Arial"/>
              </a:rPr>
              <a:t> </a:t>
            </a:r>
            <a:r>
              <a:rPr sz="1100">
                <a:latin typeface="Arial"/>
                <a:cs typeface="Arial"/>
              </a:rPr>
              <a:t>Agriculture</a:t>
            </a:r>
            <a:r>
              <a:rPr sz="1100" spc="-35">
                <a:latin typeface="Arial"/>
                <a:cs typeface="Arial"/>
              </a:rPr>
              <a:t> </a:t>
            </a:r>
            <a:r>
              <a:rPr sz="1100">
                <a:latin typeface="Arial"/>
                <a:cs typeface="Arial"/>
              </a:rPr>
              <a:t>(USDA)</a:t>
            </a:r>
            <a:r>
              <a:rPr sz="1100" spc="-25">
                <a:latin typeface="Arial"/>
                <a:cs typeface="Arial"/>
              </a:rPr>
              <a:t> </a:t>
            </a:r>
            <a:r>
              <a:rPr sz="1100">
                <a:latin typeface="Arial"/>
                <a:cs typeface="Arial"/>
              </a:rPr>
              <a:t>civil</a:t>
            </a:r>
            <a:r>
              <a:rPr sz="1100" spc="-40">
                <a:latin typeface="Arial"/>
                <a:cs typeface="Arial"/>
              </a:rPr>
              <a:t> </a:t>
            </a:r>
            <a:r>
              <a:rPr sz="1100">
                <a:latin typeface="Arial"/>
                <a:cs typeface="Arial"/>
              </a:rPr>
              <a:t>rights</a:t>
            </a:r>
            <a:r>
              <a:rPr sz="1100" spc="-30">
                <a:latin typeface="Arial"/>
                <a:cs typeface="Arial"/>
              </a:rPr>
              <a:t> </a:t>
            </a:r>
            <a:r>
              <a:rPr sz="1100">
                <a:latin typeface="Arial"/>
                <a:cs typeface="Arial"/>
              </a:rPr>
              <a:t>regulations</a:t>
            </a:r>
            <a:r>
              <a:rPr sz="1100" spc="-30">
                <a:latin typeface="Arial"/>
                <a:cs typeface="Arial"/>
              </a:rPr>
              <a:t> </a:t>
            </a:r>
            <a:r>
              <a:rPr sz="1100">
                <a:latin typeface="Arial"/>
                <a:cs typeface="Arial"/>
              </a:rPr>
              <a:t>and</a:t>
            </a:r>
            <a:r>
              <a:rPr sz="1100" spc="-35">
                <a:latin typeface="Arial"/>
                <a:cs typeface="Arial"/>
              </a:rPr>
              <a:t> </a:t>
            </a:r>
            <a:r>
              <a:rPr sz="1100">
                <a:latin typeface="Arial"/>
                <a:cs typeface="Arial"/>
              </a:rPr>
              <a:t>policies,</a:t>
            </a:r>
            <a:r>
              <a:rPr sz="1100" spc="-25">
                <a:latin typeface="Arial"/>
                <a:cs typeface="Arial"/>
              </a:rPr>
              <a:t> </a:t>
            </a:r>
            <a:r>
              <a:rPr sz="1100">
                <a:latin typeface="Arial"/>
                <a:cs typeface="Arial"/>
              </a:rPr>
              <a:t>this</a:t>
            </a:r>
            <a:r>
              <a:rPr sz="1100" spc="-35">
                <a:latin typeface="Arial"/>
                <a:cs typeface="Arial"/>
              </a:rPr>
              <a:t> </a:t>
            </a:r>
            <a:r>
              <a:rPr sz="1100">
                <a:latin typeface="Arial"/>
                <a:cs typeface="Arial"/>
              </a:rPr>
              <a:t>institution</a:t>
            </a:r>
            <a:r>
              <a:rPr sz="1100" spc="-35">
                <a:latin typeface="Arial"/>
                <a:cs typeface="Arial"/>
              </a:rPr>
              <a:t> </a:t>
            </a:r>
            <a:r>
              <a:rPr sz="1100">
                <a:latin typeface="Arial"/>
                <a:cs typeface="Arial"/>
              </a:rPr>
              <a:t>is</a:t>
            </a:r>
            <a:r>
              <a:rPr sz="1100" spc="-35">
                <a:latin typeface="Arial"/>
                <a:cs typeface="Arial"/>
              </a:rPr>
              <a:t> </a:t>
            </a:r>
            <a:r>
              <a:rPr sz="1100">
                <a:latin typeface="Arial"/>
                <a:cs typeface="Arial"/>
              </a:rPr>
              <a:t>prohibited</a:t>
            </a:r>
            <a:r>
              <a:rPr sz="1100" spc="-30">
                <a:latin typeface="Arial"/>
                <a:cs typeface="Arial"/>
              </a:rPr>
              <a:t> </a:t>
            </a:r>
            <a:r>
              <a:rPr sz="1100" spc="-20">
                <a:latin typeface="Arial"/>
                <a:cs typeface="Arial"/>
              </a:rPr>
              <a:t>from </a:t>
            </a:r>
            <a:r>
              <a:rPr sz="1100" spc="-10">
                <a:latin typeface="Arial"/>
                <a:cs typeface="Arial"/>
              </a:rPr>
              <a:t>discriminating</a:t>
            </a:r>
            <a:r>
              <a:rPr sz="1100" spc="-20">
                <a:latin typeface="Arial"/>
                <a:cs typeface="Arial"/>
              </a:rPr>
              <a:t> </a:t>
            </a:r>
            <a:r>
              <a:rPr sz="1100">
                <a:latin typeface="Arial"/>
                <a:cs typeface="Arial"/>
              </a:rPr>
              <a:t>on</a:t>
            </a:r>
            <a:r>
              <a:rPr sz="1100" spc="-20">
                <a:latin typeface="Arial"/>
                <a:cs typeface="Arial"/>
              </a:rPr>
              <a:t> </a:t>
            </a:r>
            <a:r>
              <a:rPr sz="1100">
                <a:latin typeface="Arial"/>
                <a:cs typeface="Arial"/>
              </a:rPr>
              <a:t>the</a:t>
            </a:r>
            <a:r>
              <a:rPr sz="1100" spc="-20">
                <a:latin typeface="Arial"/>
                <a:cs typeface="Arial"/>
              </a:rPr>
              <a:t> </a:t>
            </a:r>
            <a:r>
              <a:rPr sz="1100">
                <a:latin typeface="Arial"/>
                <a:cs typeface="Arial"/>
              </a:rPr>
              <a:t>basis</a:t>
            </a:r>
            <a:r>
              <a:rPr sz="1100" spc="-15">
                <a:latin typeface="Arial"/>
                <a:cs typeface="Arial"/>
              </a:rPr>
              <a:t> </a:t>
            </a:r>
            <a:r>
              <a:rPr sz="1100">
                <a:latin typeface="Arial"/>
                <a:cs typeface="Arial"/>
              </a:rPr>
              <a:t>of</a:t>
            </a:r>
            <a:r>
              <a:rPr sz="1100" spc="-15">
                <a:latin typeface="Arial"/>
                <a:cs typeface="Arial"/>
              </a:rPr>
              <a:t> </a:t>
            </a:r>
            <a:r>
              <a:rPr sz="1100">
                <a:latin typeface="Arial"/>
                <a:cs typeface="Arial"/>
              </a:rPr>
              <a:t>race,</a:t>
            </a:r>
            <a:r>
              <a:rPr sz="1100" spc="-15">
                <a:latin typeface="Arial"/>
                <a:cs typeface="Arial"/>
              </a:rPr>
              <a:t> </a:t>
            </a:r>
            <a:r>
              <a:rPr sz="1100" spc="-10">
                <a:latin typeface="Arial"/>
                <a:cs typeface="Arial"/>
              </a:rPr>
              <a:t>color,</a:t>
            </a:r>
            <a:r>
              <a:rPr sz="1100" spc="-15">
                <a:latin typeface="Arial"/>
                <a:cs typeface="Arial"/>
              </a:rPr>
              <a:t> </a:t>
            </a:r>
            <a:r>
              <a:rPr sz="1100">
                <a:latin typeface="Arial"/>
                <a:cs typeface="Arial"/>
              </a:rPr>
              <a:t>national</a:t>
            </a:r>
            <a:r>
              <a:rPr sz="1100" spc="-20">
                <a:latin typeface="Arial"/>
                <a:cs typeface="Arial"/>
              </a:rPr>
              <a:t> </a:t>
            </a:r>
            <a:r>
              <a:rPr sz="1100">
                <a:latin typeface="Arial"/>
                <a:cs typeface="Arial"/>
              </a:rPr>
              <a:t>origin,</a:t>
            </a:r>
            <a:r>
              <a:rPr sz="1100" spc="-15">
                <a:latin typeface="Arial"/>
                <a:cs typeface="Arial"/>
              </a:rPr>
              <a:t> </a:t>
            </a:r>
            <a:r>
              <a:rPr sz="1100">
                <a:latin typeface="Arial"/>
                <a:cs typeface="Arial"/>
              </a:rPr>
              <a:t>sex,</a:t>
            </a:r>
            <a:r>
              <a:rPr sz="1100" spc="-15">
                <a:latin typeface="Arial"/>
                <a:cs typeface="Arial"/>
              </a:rPr>
              <a:t> </a:t>
            </a:r>
            <a:r>
              <a:rPr sz="1100" spc="-10">
                <a:latin typeface="Arial"/>
                <a:cs typeface="Arial"/>
              </a:rPr>
              <a:t>disability,</a:t>
            </a:r>
            <a:r>
              <a:rPr sz="1100" spc="-20">
                <a:latin typeface="Arial"/>
                <a:cs typeface="Arial"/>
              </a:rPr>
              <a:t> </a:t>
            </a:r>
            <a:r>
              <a:rPr sz="1100">
                <a:latin typeface="Arial"/>
                <a:cs typeface="Arial"/>
              </a:rPr>
              <a:t>age,</a:t>
            </a:r>
            <a:r>
              <a:rPr sz="1100" spc="-15">
                <a:latin typeface="Arial"/>
                <a:cs typeface="Arial"/>
              </a:rPr>
              <a:t> </a:t>
            </a:r>
            <a:r>
              <a:rPr sz="1100">
                <a:latin typeface="Arial"/>
                <a:cs typeface="Arial"/>
              </a:rPr>
              <a:t>or</a:t>
            </a:r>
            <a:r>
              <a:rPr sz="1100" spc="-15">
                <a:latin typeface="Arial"/>
                <a:cs typeface="Arial"/>
              </a:rPr>
              <a:t> </a:t>
            </a:r>
            <a:r>
              <a:rPr sz="1100">
                <a:latin typeface="Arial"/>
                <a:cs typeface="Arial"/>
              </a:rPr>
              <a:t>reprisal</a:t>
            </a:r>
            <a:r>
              <a:rPr sz="1100" spc="-20">
                <a:latin typeface="Arial"/>
                <a:cs typeface="Arial"/>
              </a:rPr>
              <a:t> </a:t>
            </a:r>
            <a:r>
              <a:rPr sz="1100">
                <a:latin typeface="Arial"/>
                <a:cs typeface="Arial"/>
              </a:rPr>
              <a:t>or</a:t>
            </a:r>
            <a:r>
              <a:rPr sz="1100" spc="-10">
                <a:latin typeface="Arial"/>
                <a:cs typeface="Arial"/>
              </a:rPr>
              <a:t> </a:t>
            </a:r>
            <a:r>
              <a:rPr sz="1100">
                <a:latin typeface="Arial"/>
                <a:cs typeface="Arial"/>
              </a:rPr>
              <a:t>retaliation</a:t>
            </a:r>
            <a:r>
              <a:rPr sz="1100" spc="-20">
                <a:latin typeface="Arial"/>
                <a:cs typeface="Arial"/>
              </a:rPr>
              <a:t> </a:t>
            </a:r>
            <a:r>
              <a:rPr sz="1100">
                <a:latin typeface="Arial"/>
                <a:cs typeface="Arial"/>
              </a:rPr>
              <a:t>for</a:t>
            </a:r>
            <a:r>
              <a:rPr sz="1100" spc="-15">
                <a:latin typeface="Arial"/>
                <a:cs typeface="Arial"/>
              </a:rPr>
              <a:t> </a:t>
            </a:r>
            <a:r>
              <a:rPr sz="1100">
                <a:latin typeface="Arial"/>
                <a:cs typeface="Arial"/>
              </a:rPr>
              <a:t>prior</a:t>
            </a:r>
            <a:r>
              <a:rPr sz="1100" spc="-15">
                <a:latin typeface="Arial"/>
                <a:cs typeface="Arial"/>
              </a:rPr>
              <a:t> </a:t>
            </a:r>
            <a:r>
              <a:rPr sz="1100">
                <a:latin typeface="Arial"/>
                <a:cs typeface="Arial"/>
              </a:rPr>
              <a:t>civil</a:t>
            </a:r>
            <a:r>
              <a:rPr sz="1100" spc="-25">
                <a:latin typeface="Arial"/>
                <a:cs typeface="Arial"/>
              </a:rPr>
              <a:t> </a:t>
            </a:r>
            <a:r>
              <a:rPr sz="1100">
                <a:latin typeface="Arial"/>
                <a:cs typeface="Arial"/>
              </a:rPr>
              <a:t>rights</a:t>
            </a:r>
            <a:r>
              <a:rPr sz="1100" spc="-15">
                <a:latin typeface="Arial"/>
                <a:cs typeface="Arial"/>
              </a:rPr>
              <a:t> </a:t>
            </a:r>
            <a:r>
              <a:rPr sz="1100" spc="-10">
                <a:latin typeface="Arial"/>
                <a:cs typeface="Arial"/>
              </a:rPr>
              <a:t>activity.</a:t>
            </a:r>
            <a:endParaRPr sz="1100">
              <a:latin typeface="Arial"/>
              <a:cs typeface="Arial"/>
            </a:endParaRPr>
          </a:p>
          <a:p>
            <a:pPr>
              <a:lnSpc>
                <a:spcPct val="100000"/>
              </a:lnSpc>
              <a:spcBef>
                <a:spcPts val="55"/>
              </a:spcBef>
            </a:pPr>
            <a:endParaRPr sz="1100">
              <a:latin typeface="Arial"/>
              <a:cs typeface="Arial"/>
            </a:endParaRPr>
          </a:p>
          <a:p>
            <a:pPr marL="12700" marR="40005">
              <a:lnSpc>
                <a:spcPct val="100000"/>
              </a:lnSpc>
            </a:pPr>
            <a:r>
              <a:rPr sz="1100">
                <a:latin typeface="Arial"/>
                <a:cs typeface="Arial"/>
              </a:rPr>
              <a:t>Program</a:t>
            </a:r>
            <a:r>
              <a:rPr sz="1100" spc="-20">
                <a:latin typeface="Arial"/>
                <a:cs typeface="Arial"/>
              </a:rPr>
              <a:t> </a:t>
            </a:r>
            <a:r>
              <a:rPr sz="1100">
                <a:latin typeface="Arial"/>
                <a:cs typeface="Arial"/>
              </a:rPr>
              <a:t>information</a:t>
            </a:r>
            <a:r>
              <a:rPr sz="1100" spc="-25">
                <a:latin typeface="Arial"/>
                <a:cs typeface="Arial"/>
              </a:rPr>
              <a:t> </a:t>
            </a:r>
            <a:r>
              <a:rPr sz="1100">
                <a:latin typeface="Arial"/>
                <a:cs typeface="Arial"/>
              </a:rPr>
              <a:t>may</a:t>
            </a:r>
            <a:r>
              <a:rPr sz="1100" spc="-25">
                <a:latin typeface="Arial"/>
                <a:cs typeface="Arial"/>
              </a:rPr>
              <a:t> </a:t>
            </a:r>
            <a:r>
              <a:rPr sz="1100">
                <a:latin typeface="Arial"/>
                <a:cs typeface="Arial"/>
              </a:rPr>
              <a:t>be</a:t>
            </a:r>
            <a:r>
              <a:rPr sz="1100" spc="-30">
                <a:latin typeface="Arial"/>
                <a:cs typeface="Arial"/>
              </a:rPr>
              <a:t> </a:t>
            </a:r>
            <a:r>
              <a:rPr sz="1100">
                <a:latin typeface="Arial"/>
                <a:cs typeface="Arial"/>
              </a:rPr>
              <a:t>made</a:t>
            </a:r>
            <a:r>
              <a:rPr sz="1100" spc="-25">
                <a:latin typeface="Arial"/>
                <a:cs typeface="Arial"/>
              </a:rPr>
              <a:t> </a:t>
            </a:r>
            <a:r>
              <a:rPr sz="1100" spc="-10">
                <a:latin typeface="Arial"/>
                <a:cs typeface="Arial"/>
              </a:rPr>
              <a:t>available</a:t>
            </a:r>
            <a:r>
              <a:rPr sz="1100" spc="-25">
                <a:latin typeface="Arial"/>
                <a:cs typeface="Arial"/>
              </a:rPr>
              <a:t> </a:t>
            </a:r>
            <a:r>
              <a:rPr sz="1100">
                <a:latin typeface="Arial"/>
                <a:cs typeface="Arial"/>
              </a:rPr>
              <a:t>in</a:t>
            </a:r>
            <a:r>
              <a:rPr sz="1100" spc="-30">
                <a:latin typeface="Arial"/>
                <a:cs typeface="Arial"/>
              </a:rPr>
              <a:t> </a:t>
            </a:r>
            <a:r>
              <a:rPr sz="1100">
                <a:latin typeface="Arial"/>
                <a:cs typeface="Arial"/>
              </a:rPr>
              <a:t>languages</a:t>
            </a:r>
            <a:r>
              <a:rPr sz="1100" spc="-20">
                <a:latin typeface="Arial"/>
                <a:cs typeface="Arial"/>
              </a:rPr>
              <a:t> </a:t>
            </a:r>
            <a:r>
              <a:rPr sz="1100">
                <a:latin typeface="Arial"/>
                <a:cs typeface="Arial"/>
              </a:rPr>
              <a:t>other</a:t>
            </a:r>
            <a:r>
              <a:rPr sz="1100" spc="-15">
                <a:latin typeface="Arial"/>
                <a:cs typeface="Arial"/>
              </a:rPr>
              <a:t> </a:t>
            </a:r>
            <a:r>
              <a:rPr sz="1100">
                <a:latin typeface="Arial"/>
                <a:cs typeface="Arial"/>
              </a:rPr>
              <a:t>than</a:t>
            </a:r>
            <a:r>
              <a:rPr sz="1100" spc="-25">
                <a:latin typeface="Arial"/>
                <a:cs typeface="Arial"/>
              </a:rPr>
              <a:t> </a:t>
            </a:r>
            <a:r>
              <a:rPr sz="1100">
                <a:latin typeface="Arial"/>
                <a:cs typeface="Arial"/>
              </a:rPr>
              <a:t>English.</a:t>
            </a:r>
            <a:r>
              <a:rPr sz="1100" spc="-20">
                <a:latin typeface="Arial"/>
                <a:cs typeface="Arial"/>
              </a:rPr>
              <a:t> </a:t>
            </a:r>
            <a:r>
              <a:rPr sz="1100">
                <a:latin typeface="Arial"/>
                <a:cs typeface="Arial"/>
              </a:rPr>
              <a:t>Persons</a:t>
            </a:r>
            <a:r>
              <a:rPr sz="1100" spc="-25">
                <a:latin typeface="Arial"/>
                <a:cs typeface="Arial"/>
              </a:rPr>
              <a:t> </a:t>
            </a:r>
            <a:r>
              <a:rPr sz="1100">
                <a:latin typeface="Arial"/>
                <a:cs typeface="Arial"/>
              </a:rPr>
              <a:t>with</a:t>
            </a:r>
            <a:r>
              <a:rPr sz="1100" spc="-30">
                <a:latin typeface="Arial"/>
                <a:cs typeface="Arial"/>
              </a:rPr>
              <a:t> </a:t>
            </a:r>
            <a:r>
              <a:rPr sz="1100" spc="-10">
                <a:latin typeface="Arial"/>
                <a:cs typeface="Arial"/>
              </a:rPr>
              <a:t>disabilities</a:t>
            </a:r>
            <a:r>
              <a:rPr sz="1100" spc="-20">
                <a:latin typeface="Arial"/>
                <a:cs typeface="Arial"/>
              </a:rPr>
              <a:t> </a:t>
            </a:r>
            <a:r>
              <a:rPr sz="1100">
                <a:latin typeface="Arial"/>
                <a:cs typeface="Arial"/>
              </a:rPr>
              <a:t>who</a:t>
            </a:r>
            <a:r>
              <a:rPr sz="1100" spc="-25">
                <a:latin typeface="Arial"/>
                <a:cs typeface="Arial"/>
              </a:rPr>
              <a:t> </a:t>
            </a:r>
            <a:r>
              <a:rPr sz="1100">
                <a:latin typeface="Arial"/>
                <a:cs typeface="Arial"/>
              </a:rPr>
              <a:t>require</a:t>
            </a:r>
            <a:r>
              <a:rPr sz="1100" spc="-30">
                <a:latin typeface="Arial"/>
                <a:cs typeface="Arial"/>
              </a:rPr>
              <a:t> </a:t>
            </a:r>
            <a:r>
              <a:rPr sz="1100">
                <a:latin typeface="Arial"/>
                <a:cs typeface="Arial"/>
              </a:rPr>
              <a:t>alternative</a:t>
            </a:r>
            <a:r>
              <a:rPr sz="1100" spc="-25">
                <a:latin typeface="Arial"/>
                <a:cs typeface="Arial"/>
              </a:rPr>
              <a:t> </a:t>
            </a:r>
            <a:r>
              <a:rPr sz="1100">
                <a:latin typeface="Arial"/>
                <a:cs typeface="Arial"/>
              </a:rPr>
              <a:t>means</a:t>
            </a:r>
            <a:r>
              <a:rPr sz="1100" spc="-20">
                <a:latin typeface="Arial"/>
                <a:cs typeface="Arial"/>
              </a:rPr>
              <a:t> </a:t>
            </a:r>
            <a:r>
              <a:rPr sz="1100">
                <a:latin typeface="Arial"/>
                <a:cs typeface="Arial"/>
              </a:rPr>
              <a:t>of</a:t>
            </a:r>
            <a:r>
              <a:rPr sz="1100" spc="-20">
                <a:latin typeface="Arial"/>
                <a:cs typeface="Arial"/>
              </a:rPr>
              <a:t> </a:t>
            </a:r>
            <a:r>
              <a:rPr sz="1100">
                <a:latin typeface="Arial"/>
                <a:cs typeface="Arial"/>
              </a:rPr>
              <a:t>communication</a:t>
            </a:r>
            <a:r>
              <a:rPr sz="1100" spc="-25">
                <a:latin typeface="Arial"/>
                <a:cs typeface="Arial"/>
              </a:rPr>
              <a:t> </a:t>
            </a:r>
            <a:r>
              <a:rPr sz="1100">
                <a:latin typeface="Arial"/>
                <a:cs typeface="Arial"/>
              </a:rPr>
              <a:t>to</a:t>
            </a:r>
            <a:r>
              <a:rPr sz="1100" spc="-25">
                <a:latin typeface="Arial"/>
                <a:cs typeface="Arial"/>
              </a:rPr>
              <a:t> </a:t>
            </a:r>
            <a:r>
              <a:rPr sz="1100" spc="-10">
                <a:latin typeface="Arial"/>
                <a:cs typeface="Arial"/>
              </a:rPr>
              <a:t>obtain </a:t>
            </a:r>
            <a:r>
              <a:rPr sz="1100">
                <a:latin typeface="Arial"/>
                <a:cs typeface="Arial"/>
              </a:rPr>
              <a:t>program</a:t>
            </a:r>
            <a:r>
              <a:rPr sz="1100" spc="-25">
                <a:latin typeface="Arial"/>
                <a:cs typeface="Arial"/>
              </a:rPr>
              <a:t> </a:t>
            </a:r>
            <a:r>
              <a:rPr sz="1100">
                <a:latin typeface="Arial"/>
                <a:cs typeface="Arial"/>
              </a:rPr>
              <a:t>information</a:t>
            </a:r>
            <a:r>
              <a:rPr sz="1100" spc="-25">
                <a:latin typeface="Arial"/>
                <a:cs typeface="Arial"/>
              </a:rPr>
              <a:t> </a:t>
            </a:r>
            <a:r>
              <a:rPr sz="1100">
                <a:latin typeface="Arial"/>
                <a:cs typeface="Arial"/>
              </a:rPr>
              <a:t>(e.g.,</a:t>
            </a:r>
            <a:r>
              <a:rPr sz="1100" spc="-15">
                <a:latin typeface="Arial"/>
                <a:cs typeface="Arial"/>
              </a:rPr>
              <a:t> </a:t>
            </a:r>
            <a:r>
              <a:rPr sz="1100">
                <a:latin typeface="Arial"/>
                <a:cs typeface="Arial"/>
              </a:rPr>
              <a:t>Braille,</a:t>
            </a:r>
            <a:r>
              <a:rPr sz="1100" spc="-20">
                <a:latin typeface="Arial"/>
                <a:cs typeface="Arial"/>
              </a:rPr>
              <a:t> </a:t>
            </a:r>
            <a:r>
              <a:rPr sz="1100">
                <a:latin typeface="Arial"/>
                <a:cs typeface="Arial"/>
              </a:rPr>
              <a:t>large</a:t>
            </a:r>
            <a:r>
              <a:rPr sz="1100" spc="-20">
                <a:latin typeface="Arial"/>
                <a:cs typeface="Arial"/>
              </a:rPr>
              <a:t> </a:t>
            </a:r>
            <a:r>
              <a:rPr sz="1100">
                <a:latin typeface="Arial"/>
                <a:cs typeface="Arial"/>
              </a:rPr>
              <a:t>print,</a:t>
            </a:r>
            <a:r>
              <a:rPr sz="1100" spc="-15">
                <a:latin typeface="Arial"/>
                <a:cs typeface="Arial"/>
              </a:rPr>
              <a:t> </a:t>
            </a:r>
            <a:r>
              <a:rPr sz="1100" spc="-10">
                <a:latin typeface="Arial"/>
                <a:cs typeface="Arial"/>
              </a:rPr>
              <a:t>audiotape,</a:t>
            </a:r>
            <a:r>
              <a:rPr sz="1100" spc="-65">
                <a:latin typeface="Arial"/>
                <a:cs typeface="Arial"/>
              </a:rPr>
              <a:t> </a:t>
            </a:r>
            <a:r>
              <a:rPr sz="1100">
                <a:latin typeface="Arial"/>
                <a:cs typeface="Arial"/>
              </a:rPr>
              <a:t>American</a:t>
            </a:r>
            <a:r>
              <a:rPr sz="1100" spc="-20">
                <a:latin typeface="Arial"/>
                <a:cs typeface="Arial"/>
              </a:rPr>
              <a:t> </a:t>
            </a:r>
            <a:r>
              <a:rPr sz="1100">
                <a:latin typeface="Arial"/>
                <a:cs typeface="Arial"/>
              </a:rPr>
              <a:t>Sign</a:t>
            </a:r>
            <a:r>
              <a:rPr sz="1100" spc="-20">
                <a:latin typeface="Arial"/>
                <a:cs typeface="Arial"/>
              </a:rPr>
              <a:t> </a:t>
            </a:r>
            <a:r>
              <a:rPr sz="1100">
                <a:latin typeface="Arial"/>
                <a:cs typeface="Arial"/>
              </a:rPr>
              <a:t>Language),</a:t>
            </a:r>
            <a:r>
              <a:rPr sz="1100" spc="-15">
                <a:latin typeface="Arial"/>
                <a:cs typeface="Arial"/>
              </a:rPr>
              <a:t> </a:t>
            </a:r>
            <a:r>
              <a:rPr sz="1100">
                <a:latin typeface="Arial"/>
                <a:cs typeface="Arial"/>
              </a:rPr>
              <a:t>should</a:t>
            </a:r>
            <a:r>
              <a:rPr sz="1100" spc="-20">
                <a:latin typeface="Arial"/>
                <a:cs typeface="Arial"/>
              </a:rPr>
              <a:t> </a:t>
            </a:r>
            <a:r>
              <a:rPr sz="1100">
                <a:latin typeface="Arial"/>
                <a:cs typeface="Arial"/>
              </a:rPr>
              <a:t>contact</a:t>
            </a:r>
            <a:r>
              <a:rPr sz="1100" spc="-20">
                <a:latin typeface="Arial"/>
                <a:cs typeface="Arial"/>
              </a:rPr>
              <a:t> </a:t>
            </a:r>
            <a:r>
              <a:rPr sz="1100">
                <a:latin typeface="Arial"/>
                <a:cs typeface="Arial"/>
              </a:rPr>
              <a:t>the</a:t>
            </a:r>
            <a:r>
              <a:rPr sz="1100" spc="-20">
                <a:latin typeface="Arial"/>
                <a:cs typeface="Arial"/>
              </a:rPr>
              <a:t> </a:t>
            </a:r>
            <a:r>
              <a:rPr sz="1100" spc="-10">
                <a:latin typeface="Arial"/>
                <a:cs typeface="Arial"/>
              </a:rPr>
              <a:t>responsible</a:t>
            </a:r>
            <a:r>
              <a:rPr sz="1100" spc="-20">
                <a:latin typeface="Arial"/>
                <a:cs typeface="Arial"/>
              </a:rPr>
              <a:t> </a:t>
            </a:r>
            <a:r>
              <a:rPr sz="1100">
                <a:latin typeface="Arial"/>
                <a:cs typeface="Arial"/>
              </a:rPr>
              <a:t>state</a:t>
            </a:r>
            <a:r>
              <a:rPr sz="1100" spc="-25">
                <a:latin typeface="Arial"/>
                <a:cs typeface="Arial"/>
              </a:rPr>
              <a:t> </a:t>
            </a:r>
            <a:r>
              <a:rPr sz="1100">
                <a:latin typeface="Arial"/>
                <a:cs typeface="Arial"/>
              </a:rPr>
              <a:t>or</a:t>
            </a:r>
            <a:r>
              <a:rPr sz="1100" spc="-15">
                <a:latin typeface="Arial"/>
                <a:cs typeface="Arial"/>
              </a:rPr>
              <a:t> </a:t>
            </a:r>
            <a:r>
              <a:rPr sz="1100">
                <a:latin typeface="Arial"/>
                <a:cs typeface="Arial"/>
              </a:rPr>
              <a:t>local</a:t>
            </a:r>
            <a:r>
              <a:rPr sz="1100" spc="-25">
                <a:latin typeface="Arial"/>
                <a:cs typeface="Arial"/>
              </a:rPr>
              <a:t> </a:t>
            </a:r>
            <a:r>
              <a:rPr sz="1100">
                <a:latin typeface="Arial"/>
                <a:cs typeface="Arial"/>
              </a:rPr>
              <a:t>agency</a:t>
            </a:r>
            <a:r>
              <a:rPr sz="1100" spc="-25">
                <a:latin typeface="Arial"/>
                <a:cs typeface="Arial"/>
              </a:rPr>
              <a:t> </a:t>
            </a:r>
            <a:r>
              <a:rPr sz="1100">
                <a:latin typeface="Arial"/>
                <a:cs typeface="Arial"/>
              </a:rPr>
              <a:t>that</a:t>
            </a:r>
            <a:r>
              <a:rPr sz="1100" spc="-15">
                <a:latin typeface="Arial"/>
                <a:cs typeface="Arial"/>
              </a:rPr>
              <a:t> </a:t>
            </a:r>
            <a:r>
              <a:rPr sz="1100">
                <a:latin typeface="Arial"/>
                <a:cs typeface="Arial"/>
              </a:rPr>
              <a:t>administers</a:t>
            </a:r>
            <a:r>
              <a:rPr sz="1100" spc="-15">
                <a:latin typeface="Arial"/>
                <a:cs typeface="Arial"/>
              </a:rPr>
              <a:t> </a:t>
            </a:r>
            <a:r>
              <a:rPr sz="1100" spc="-25">
                <a:latin typeface="Arial"/>
                <a:cs typeface="Arial"/>
              </a:rPr>
              <a:t>the </a:t>
            </a:r>
            <a:r>
              <a:rPr sz="1100">
                <a:latin typeface="Arial"/>
                <a:cs typeface="Arial"/>
              </a:rPr>
              <a:t>program</a:t>
            </a:r>
            <a:r>
              <a:rPr sz="1100" spc="-20">
                <a:latin typeface="Arial"/>
                <a:cs typeface="Arial"/>
              </a:rPr>
              <a:t> </a:t>
            </a:r>
            <a:r>
              <a:rPr sz="1100">
                <a:latin typeface="Arial"/>
                <a:cs typeface="Arial"/>
              </a:rPr>
              <a:t>or</a:t>
            </a:r>
            <a:r>
              <a:rPr sz="1100" spc="-10">
                <a:latin typeface="Arial"/>
                <a:cs typeface="Arial"/>
              </a:rPr>
              <a:t> </a:t>
            </a:r>
            <a:r>
              <a:rPr sz="1100" spc="-25">
                <a:latin typeface="Arial"/>
                <a:cs typeface="Arial"/>
              </a:rPr>
              <a:t>USDA’s</a:t>
            </a:r>
            <a:r>
              <a:rPr sz="1100" spc="-35">
                <a:latin typeface="Arial"/>
                <a:cs typeface="Arial"/>
              </a:rPr>
              <a:t> </a:t>
            </a:r>
            <a:r>
              <a:rPr sz="1100" spc="-20">
                <a:latin typeface="Arial"/>
                <a:cs typeface="Arial"/>
              </a:rPr>
              <a:t>TARGET</a:t>
            </a:r>
            <a:r>
              <a:rPr sz="1100" spc="-35">
                <a:latin typeface="Arial"/>
                <a:cs typeface="Arial"/>
              </a:rPr>
              <a:t> </a:t>
            </a:r>
            <a:r>
              <a:rPr sz="1100">
                <a:latin typeface="Arial"/>
                <a:cs typeface="Arial"/>
              </a:rPr>
              <a:t>Center</a:t>
            </a:r>
            <a:r>
              <a:rPr sz="1100" spc="-10">
                <a:latin typeface="Arial"/>
                <a:cs typeface="Arial"/>
              </a:rPr>
              <a:t> </a:t>
            </a:r>
            <a:r>
              <a:rPr sz="1100">
                <a:latin typeface="Arial"/>
                <a:cs typeface="Arial"/>
              </a:rPr>
              <a:t>at</a:t>
            </a:r>
            <a:r>
              <a:rPr sz="1100" spc="-15">
                <a:latin typeface="Arial"/>
                <a:cs typeface="Arial"/>
              </a:rPr>
              <a:t> </a:t>
            </a:r>
            <a:r>
              <a:rPr sz="1100">
                <a:latin typeface="Arial"/>
                <a:cs typeface="Arial"/>
              </a:rPr>
              <a:t>(202)</a:t>
            </a:r>
            <a:r>
              <a:rPr sz="1100" spc="-10">
                <a:latin typeface="Arial"/>
                <a:cs typeface="Arial"/>
              </a:rPr>
              <a:t> </a:t>
            </a:r>
            <a:r>
              <a:rPr sz="1100">
                <a:latin typeface="Arial"/>
                <a:cs typeface="Arial"/>
              </a:rPr>
              <a:t>720-2600</a:t>
            </a:r>
            <a:r>
              <a:rPr sz="1100" spc="-15">
                <a:latin typeface="Arial"/>
                <a:cs typeface="Arial"/>
              </a:rPr>
              <a:t> </a:t>
            </a:r>
            <a:r>
              <a:rPr sz="1100">
                <a:latin typeface="Arial"/>
                <a:cs typeface="Arial"/>
              </a:rPr>
              <a:t>(voice</a:t>
            </a:r>
            <a:r>
              <a:rPr sz="1100" spc="-15">
                <a:latin typeface="Arial"/>
                <a:cs typeface="Arial"/>
              </a:rPr>
              <a:t> </a:t>
            </a:r>
            <a:r>
              <a:rPr sz="1100">
                <a:latin typeface="Arial"/>
                <a:cs typeface="Arial"/>
              </a:rPr>
              <a:t>and</a:t>
            </a:r>
            <a:r>
              <a:rPr sz="1100" spc="-35">
                <a:latin typeface="Arial"/>
                <a:cs typeface="Arial"/>
              </a:rPr>
              <a:t> </a:t>
            </a:r>
            <a:r>
              <a:rPr sz="1100">
                <a:latin typeface="Arial"/>
                <a:cs typeface="Arial"/>
              </a:rPr>
              <a:t>TTY)</a:t>
            </a:r>
            <a:r>
              <a:rPr sz="1100" spc="-10">
                <a:latin typeface="Arial"/>
                <a:cs typeface="Arial"/>
              </a:rPr>
              <a:t> </a:t>
            </a:r>
            <a:r>
              <a:rPr sz="1100">
                <a:latin typeface="Arial"/>
                <a:cs typeface="Arial"/>
              </a:rPr>
              <a:t>or</a:t>
            </a:r>
            <a:r>
              <a:rPr sz="1100" spc="-10">
                <a:latin typeface="Arial"/>
                <a:cs typeface="Arial"/>
              </a:rPr>
              <a:t> </a:t>
            </a:r>
            <a:r>
              <a:rPr sz="1100">
                <a:latin typeface="Arial"/>
                <a:cs typeface="Arial"/>
              </a:rPr>
              <a:t>contact</a:t>
            </a:r>
            <a:r>
              <a:rPr sz="1100" spc="-15">
                <a:latin typeface="Arial"/>
                <a:cs typeface="Arial"/>
              </a:rPr>
              <a:t> </a:t>
            </a:r>
            <a:r>
              <a:rPr sz="1100" spc="-20">
                <a:latin typeface="Arial"/>
                <a:cs typeface="Arial"/>
              </a:rPr>
              <a:t>USDA</a:t>
            </a:r>
            <a:r>
              <a:rPr sz="1100" spc="-60">
                <a:latin typeface="Arial"/>
                <a:cs typeface="Arial"/>
              </a:rPr>
              <a:t> </a:t>
            </a:r>
            <a:r>
              <a:rPr sz="1100">
                <a:latin typeface="Arial"/>
                <a:cs typeface="Arial"/>
              </a:rPr>
              <a:t>through</a:t>
            </a:r>
            <a:r>
              <a:rPr sz="1100" spc="-15">
                <a:latin typeface="Arial"/>
                <a:cs typeface="Arial"/>
              </a:rPr>
              <a:t> </a:t>
            </a:r>
            <a:r>
              <a:rPr sz="1100">
                <a:latin typeface="Arial"/>
                <a:cs typeface="Arial"/>
              </a:rPr>
              <a:t>the</a:t>
            </a:r>
            <a:r>
              <a:rPr sz="1100" spc="-15">
                <a:latin typeface="Arial"/>
                <a:cs typeface="Arial"/>
              </a:rPr>
              <a:t> </a:t>
            </a:r>
            <a:r>
              <a:rPr sz="1100">
                <a:latin typeface="Arial"/>
                <a:cs typeface="Arial"/>
              </a:rPr>
              <a:t>Federal</a:t>
            </a:r>
            <a:r>
              <a:rPr sz="1100" spc="-20">
                <a:latin typeface="Arial"/>
                <a:cs typeface="Arial"/>
              </a:rPr>
              <a:t> </a:t>
            </a:r>
            <a:r>
              <a:rPr sz="1100">
                <a:latin typeface="Arial"/>
                <a:cs typeface="Arial"/>
              </a:rPr>
              <a:t>Relay</a:t>
            </a:r>
            <a:r>
              <a:rPr sz="1100" spc="-10">
                <a:latin typeface="Arial"/>
                <a:cs typeface="Arial"/>
              </a:rPr>
              <a:t> </a:t>
            </a:r>
            <a:r>
              <a:rPr sz="1100">
                <a:latin typeface="Arial"/>
                <a:cs typeface="Arial"/>
              </a:rPr>
              <a:t>Service</a:t>
            </a:r>
            <a:r>
              <a:rPr sz="1100" spc="-10">
                <a:latin typeface="Arial"/>
                <a:cs typeface="Arial"/>
              </a:rPr>
              <a:t> </a:t>
            </a:r>
            <a:r>
              <a:rPr sz="1100">
                <a:latin typeface="Arial"/>
                <a:cs typeface="Arial"/>
              </a:rPr>
              <a:t>at</a:t>
            </a:r>
            <a:r>
              <a:rPr sz="1100" spc="-10">
                <a:latin typeface="Arial"/>
                <a:cs typeface="Arial"/>
              </a:rPr>
              <a:t> </a:t>
            </a:r>
            <a:r>
              <a:rPr sz="1100">
                <a:latin typeface="Arial"/>
                <a:cs typeface="Arial"/>
              </a:rPr>
              <a:t>(800)</a:t>
            </a:r>
            <a:r>
              <a:rPr sz="1100" spc="-10">
                <a:latin typeface="Arial"/>
                <a:cs typeface="Arial"/>
              </a:rPr>
              <a:t> </a:t>
            </a:r>
            <a:r>
              <a:rPr sz="1100">
                <a:latin typeface="Arial"/>
                <a:cs typeface="Arial"/>
              </a:rPr>
              <a:t>877-</a:t>
            </a:r>
            <a:r>
              <a:rPr sz="1100" spc="-10">
                <a:latin typeface="Arial"/>
                <a:cs typeface="Arial"/>
              </a:rPr>
              <a:t>8339.</a:t>
            </a:r>
            <a:endParaRPr sz="1100">
              <a:latin typeface="Arial"/>
              <a:cs typeface="Arial"/>
            </a:endParaRPr>
          </a:p>
          <a:p>
            <a:pPr>
              <a:lnSpc>
                <a:spcPct val="100000"/>
              </a:lnSpc>
              <a:spcBef>
                <a:spcPts val="60"/>
              </a:spcBef>
            </a:pPr>
            <a:endParaRPr sz="1100">
              <a:latin typeface="Arial"/>
              <a:cs typeface="Arial"/>
            </a:endParaRPr>
          </a:p>
          <a:p>
            <a:pPr marL="12700" marR="453390">
              <a:lnSpc>
                <a:spcPct val="100000"/>
              </a:lnSpc>
            </a:pPr>
            <a:r>
              <a:rPr sz="1100" spc="-60">
                <a:latin typeface="Arial"/>
                <a:cs typeface="Arial"/>
              </a:rPr>
              <a:t>To</a:t>
            </a:r>
            <a:r>
              <a:rPr sz="1100" spc="-15">
                <a:latin typeface="Arial"/>
                <a:cs typeface="Arial"/>
              </a:rPr>
              <a:t> </a:t>
            </a:r>
            <a:r>
              <a:rPr sz="1100">
                <a:latin typeface="Arial"/>
                <a:cs typeface="Arial"/>
              </a:rPr>
              <a:t>file</a:t>
            </a:r>
            <a:r>
              <a:rPr sz="1100" spc="-25">
                <a:latin typeface="Arial"/>
                <a:cs typeface="Arial"/>
              </a:rPr>
              <a:t> </a:t>
            </a:r>
            <a:r>
              <a:rPr sz="1100">
                <a:latin typeface="Arial"/>
                <a:cs typeface="Arial"/>
              </a:rPr>
              <a:t>a</a:t>
            </a:r>
            <a:r>
              <a:rPr sz="1100" spc="-10">
                <a:latin typeface="Arial"/>
                <a:cs typeface="Arial"/>
              </a:rPr>
              <a:t> </a:t>
            </a:r>
            <a:r>
              <a:rPr sz="1100">
                <a:latin typeface="Arial"/>
                <a:cs typeface="Arial"/>
              </a:rPr>
              <a:t>program</a:t>
            </a:r>
            <a:r>
              <a:rPr sz="1100" spc="-5">
                <a:latin typeface="Arial"/>
                <a:cs typeface="Arial"/>
              </a:rPr>
              <a:t> </a:t>
            </a:r>
            <a:r>
              <a:rPr sz="1100" spc="-10">
                <a:latin typeface="Arial"/>
                <a:cs typeface="Arial"/>
              </a:rPr>
              <a:t>discrimination </a:t>
            </a:r>
            <a:r>
              <a:rPr sz="1100">
                <a:latin typeface="Arial"/>
                <a:cs typeface="Arial"/>
              </a:rPr>
              <a:t>complaint,</a:t>
            </a:r>
            <a:r>
              <a:rPr sz="1100" spc="-10">
                <a:latin typeface="Arial"/>
                <a:cs typeface="Arial"/>
              </a:rPr>
              <a:t> </a:t>
            </a:r>
            <a:r>
              <a:rPr sz="1100">
                <a:latin typeface="Arial"/>
                <a:cs typeface="Arial"/>
              </a:rPr>
              <a:t>a</a:t>
            </a:r>
            <a:r>
              <a:rPr sz="1100" spc="-15">
                <a:latin typeface="Arial"/>
                <a:cs typeface="Arial"/>
              </a:rPr>
              <a:t> </a:t>
            </a:r>
            <a:r>
              <a:rPr sz="1100">
                <a:latin typeface="Arial"/>
                <a:cs typeface="Arial"/>
              </a:rPr>
              <a:t>Complainant</a:t>
            </a:r>
            <a:r>
              <a:rPr sz="1100" spc="-5">
                <a:latin typeface="Arial"/>
                <a:cs typeface="Arial"/>
              </a:rPr>
              <a:t> </a:t>
            </a:r>
            <a:r>
              <a:rPr sz="1100">
                <a:latin typeface="Arial"/>
                <a:cs typeface="Arial"/>
              </a:rPr>
              <a:t>should</a:t>
            </a:r>
            <a:r>
              <a:rPr sz="1100" spc="-15">
                <a:latin typeface="Arial"/>
                <a:cs typeface="Arial"/>
              </a:rPr>
              <a:t> </a:t>
            </a:r>
            <a:r>
              <a:rPr sz="1100">
                <a:latin typeface="Arial"/>
                <a:cs typeface="Arial"/>
              </a:rPr>
              <a:t>complete</a:t>
            </a:r>
            <a:r>
              <a:rPr sz="1100" spc="-10">
                <a:latin typeface="Arial"/>
                <a:cs typeface="Arial"/>
              </a:rPr>
              <a:t> </a:t>
            </a:r>
            <a:r>
              <a:rPr sz="1100">
                <a:latin typeface="Arial"/>
                <a:cs typeface="Arial"/>
              </a:rPr>
              <a:t>a</a:t>
            </a:r>
            <a:r>
              <a:rPr sz="1100" spc="-15">
                <a:latin typeface="Arial"/>
                <a:cs typeface="Arial"/>
              </a:rPr>
              <a:t> </a:t>
            </a:r>
            <a:r>
              <a:rPr sz="1100">
                <a:latin typeface="Arial"/>
                <a:cs typeface="Arial"/>
              </a:rPr>
              <a:t>Form</a:t>
            </a:r>
            <a:r>
              <a:rPr sz="1100" spc="-65">
                <a:latin typeface="Arial"/>
                <a:cs typeface="Arial"/>
              </a:rPr>
              <a:t> </a:t>
            </a:r>
            <a:r>
              <a:rPr sz="1100" spc="-10">
                <a:latin typeface="Arial"/>
                <a:cs typeface="Arial"/>
              </a:rPr>
              <a:t>AD-</a:t>
            </a:r>
            <a:r>
              <a:rPr sz="1100">
                <a:latin typeface="Arial"/>
                <a:cs typeface="Arial"/>
              </a:rPr>
              <a:t>3027,</a:t>
            </a:r>
            <a:r>
              <a:rPr sz="1100" spc="-10">
                <a:latin typeface="Arial"/>
                <a:cs typeface="Arial"/>
              </a:rPr>
              <a:t> </a:t>
            </a:r>
            <a:r>
              <a:rPr sz="1100" spc="-20">
                <a:latin typeface="Arial"/>
                <a:cs typeface="Arial"/>
              </a:rPr>
              <a:t>USDA</a:t>
            </a:r>
            <a:r>
              <a:rPr sz="1100" spc="-60">
                <a:latin typeface="Arial"/>
                <a:cs typeface="Arial"/>
              </a:rPr>
              <a:t> </a:t>
            </a:r>
            <a:r>
              <a:rPr sz="1100">
                <a:latin typeface="Arial"/>
                <a:cs typeface="Arial"/>
              </a:rPr>
              <a:t>Program </a:t>
            </a:r>
            <a:r>
              <a:rPr sz="1100" spc="-10">
                <a:latin typeface="Arial"/>
                <a:cs typeface="Arial"/>
              </a:rPr>
              <a:t>Discrimination</a:t>
            </a:r>
            <a:r>
              <a:rPr sz="1100" spc="-15">
                <a:latin typeface="Arial"/>
                <a:cs typeface="Arial"/>
              </a:rPr>
              <a:t> </a:t>
            </a:r>
            <a:r>
              <a:rPr sz="1100">
                <a:latin typeface="Arial"/>
                <a:cs typeface="Arial"/>
              </a:rPr>
              <a:t>Complaint</a:t>
            </a:r>
            <a:r>
              <a:rPr sz="1100" spc="-5">
                <a:latin typeface="Arial"/>
                <a:cs typeface="Arial"/>
              </a:rPr>
              <a:t> </a:t>
            </a:r>
            <a:r>
              <a:rPr sz="1100">
                <a:latin typeface="Arial"/>
                <a:cs typeface="Arial"/>
              </a:rPr>
              <a:t>Form</a:t>
            </a:r>
            <a:r>
              <a:rPr sz="1100" spc="-5">
                <a:latin typeface="Arial"/>
                <a:cs typeface="Arial"/>
              </a:rPr>
              <a:t> </a:t>
            </a:r>
            <a:r>
              <a:rPr sz="1100">
                <a:latin typeface="Arial"/>
                <a:cs typeface="Arial"/>
              </a:rPr>
              <a:t>which</a:t>
            </a:r>
            <a:r>
              <a:rPr sz="1100" spc="-15">
                <a:latin typeface="Arial"/>
                <a:cs typeface="Arial"/>
              </a:rPr>
              <a:t> </a:t>
            </a:r>
            <a:r>
              <a:rPr sz="1100">
                <a:latin typeface="Arial"/>
                <a:cs typeface="Arial"/>
              </a:rPr>
              <a:t>can</a:t>
            </a:r>
            <a:r>
              <a:rPr sz="1100" spc="-10">
                <a:latin typeface="Arial"/>
                <a:cs typeface="Arial"/>
              </a:rPr>
              <a:t> </a:t>
            </a:r>
            <a:r>
              <a:rPr sz="1100" spc="-25">
                <a:latin typeface="Arial"/>
                <a:cs typeface="Arial"/>
              </a:rPr>
              <a:t>be </a:t>
            </a:r>
            <a:r>
              <a:rPr sz="1100">
                <a:latin typeface="Arial"/>
                <a:cs typeface="Arial"/>
              </a:rPr>
              <a:t>obtained</a:t>
            </a:r>
            <a:r>
              <a:rPr sz="1100" spc="-20">
                <a:latin typeface="Arial"/>
                <a:cs typeface="Arial"/>
              </a:rPr>
              <a:t> </a:t>
            </a:r>
            <a:r>
              <a:rPr sz="1100">
                <a:latin typeface="Arial"/>
                <a:cs typeface="Arial"/>
              </a:rPr>
              <a:t>online</a:t>
            </a:r>
            <a:r>
              <a:rPr sz="1100" spc="-20">
                <a:latin typeface="Arial"/>
                <a:cs typeface="Arial"/>
              </a:rPr>
              <a:t> </a:t>
            </a:r>
            <a:r>
              <a:rPr sz="1100">
                <a:latin typeface="Arial"/>
                <a:cs typeface="Arial"/>
              </a:rPr>
              <a:t>at</a:t>
            </a:r>
            <a:r>
              <a:rPr sz="1100" spc="10">
                <a:latin typeface="Arial"/>
                <a:cs typeface="Arial"/>
              </a:rPr>
              <a:t> </a:t>
            </a:r>
            <a:r>
              <a:rPr sz="1100">
                <a:solidFill>
                  <a:srgbClr val="0462C0"/>
                </a:solidFill>
                <a:latin typeface="Arial"/>
                <a:cs typeface="Arial"/>
                <a:hlinkClick r:id="rId3"/>
              </a:rPr>
              <a:t>Program</a:t>
            </a:r>
            <a:r>
              <a:rPr sz="1100" spc="-10">
                <a:solidFill>
                  <a:srgbClr val="0462C0"/>
                </a:solidFill>
                <a:latin typeface="Arial"/>
                <a:cs typeface="Arial"/>
                <a:hlinkClick r:id="rId3"/>
              </a:rPr>
              <a:t> Discrimination</a:t>
            </a:r>
            <a:r>
              <a:rPr sz="1100" spc="-20">
                <a:solidFill>
                  <a:srgbClr val="0462C0"/>
                </a:solidFill>
                <a:latin typeface="Arial"/>
                <a:cs typeface="Arial"/>
                <a:hlinkClick r:id="rId3"/>
              </a:rPr>
              <a:t> </a:t>
            </a:r>
            <a:r>
              <a:rPr sz="1100">
                <a:solidFill>
                  <a:srgbClr val="0462C0"/>
                </a:solidFill>
                <a:latin typeface="Arial"/>
                <a:cs typeface="Arial"/>
                <a:hlinkClick r:id="rId3"/>
              </a:rPr>
              <a:t>Complaint</a:t>
            </a:r>
            <a:r>
              <a:rPr sz="1100" spc="-10">
                <a:solidFill>
                  <a:srgbClr val="0462C0"/>
                </a:solidFill>
                <a:latin typeface="Arial"/>
                <a:cs typeface="Arial"/>
                <a:hlinkClick r:id="rId3"/>
              </a:rPr>
              <a:t> </a:t>
            </a:r>
            <a:r>
              <a:rPr sz="1100">
                <a:solidFill>
                  <a:srgbClr val="0462C0"/>
                </a:solidFill>
                <a:latin typeface="Arial"/>
                <a:cs typeface="Arial"/>
                <a:hlinkClick r:id="rId3"/>
              </a:rPr>
              <a:t>Form</a:t>
            </a:r>
            <a:r>
              <a:rPr sz="1100" spc="-10">
                <a:solidFill>
                  <a:srgbClr val="0462C0"/>
                </a:solidFill>
                <a:latin typeface="Arial"/>
                <a:cs typeface="Arial"/>
                <a:hlinkClick r:id="rId3"/>
              </a:rPr>
              <a:t> </a:t>
            </a:r>
            <a:r>
              <a:rPr sz="1100">
                <a:solidFill>
                  <a:srgbClr val="0462C0"/>
                </a:solidFill>
                <a:latin typeface="Arial"/>
                <a:cs typeface="Arial"/>
                <a:hlinkClick r:id="rId3"/>
              </a:rPr>
              <a:t>English</a:t>
            </a:r>
            <a:r>
              <a:rPr sz="1100" spc="15">
                <a:solidFill>
                  <a:srgbClr val="0462C0"/>
                </a:solidFill>
                <a:latin typeface="Arial"/>
                <a:cs typeface="Arial"/>
              </a:rPr>
              <a:t> </a:t>
            </a:r>
            <a:r>
              <a:rPr sz="1100">
                <a:latin typeface="Arial"/>
                <a:cs typeface="Arial"/>
              </a:rPr>
              <a:t>[</a:t>
            </a:r>
            <a:r>
              <a:rPr sz="1100" spc="-10">
                <a:latin typeface="Arial"/>
                <a:cs typeface="Arial"/>
              </a:rPr>
              <a:t> </a:t>
            </a:r>
            <a:r>
              <a:rPr sz="1100">
                <a:latin typeface="Arial"/>
                <a:cs typeface="Arial"/>
              </a:rPr>
              <a:t>409.6</a:t>
            </a:r>
            <a:r>
              <a:rPr sz="1100" spc="-15">
                <a:latin typeface="Arial"/>
                <a:cs typeface="Arial"/>
              </a:rPr>
              <a:t> </a:t>
            </a:r>
            <a:r>
              <a:rPr sz="1100">
                <a:latin typeface="Arial"/>
                <a:cs typeface="Arial"/>
              </a:rPr>
              <a:t>kB] ,</a:t>
            </a:r>
            <a:r>
              <a:rPr sz="1100" spc="-10">
                <a:latin typeface="Arial"/>
                <a:cs typeface="Arial"/>
              </a:rPr>
              <a:t> </a:t>
            </a:r>
            <a:r>
              <a:rPr sz="1100">
                <a:solidFill>
                  <a:srgbClr val="0462C0"/>
                </a:solidFill>
                <a:latin typeface="Arial"/>
                <a:cs typeface="Arial"/>
                <a:hlinkClick r:id="rId4"/>
              </a:rPr>
              <a:t>Program</a:t>
            </a:r>
            <a:r>
              <a:rPr sz="1100" spc="-5">
                <a:solidFill>
                  <a:srgbClr val="0462C0"/>
                </a:solidFill>
                <a:latin typeface="Arial"/>
                <a:cs typeface="Arial"/>
                <a:hlinkClick r:id="rId4"/>
              </a:rPr>
              <a:t> </a:t>
            </a:r>
            <a:r>
              <a:rPr sz="1100" spc="-10">
                <a:solidFill>
                  <a:srgbClr val="0462C0"/>
                </a:solidFill>
                <a:latin typeface="Arial"/>
                <a:cs typeface="Arial"/>
                <a:hlinkClick r:id="rId4"/>
              </a:rPr>
              <a:t>Discrimination</a:t>
            </a:r>
            <a:r>
              <a:rPr sz="1100" spc="-20">
                <a:solidFill>
                  <a:srgbClr val="0462C0"/>
                </a:solidFill>
                <a:latin typeface="Arial"/>
                <a:cs typeface="Arial"/>
                <a:hlinkClick r:id="rId4"/>
              </a:rPr>
              <a:t> </a:t>
            </a:r>
            <a:r>
              <a:rPr sz="1100">
                <a:solidFill>
                  <a:srgbClr val="0462C0"/>
                </a:solidFill>
                <a:latin typeface="Arial"/>
                <a:cs typeface="Arial"/>
                <a:hlinkClick r:id="rId4"/>
              </a:rPr>
              <a:t>Complaint</a:t>
            </a:r>
            <a:r>
              <a:rPr sz="1100" spc="-15">
                <a:solidFill>
                  <a:srgbClr val="0462C0"/>
                </a:solidFill>
                <a:latin typeface="Arial"/>
                <a:cs typeface="Arial"/>
                <a:hlinkClick r:id="rId4"/>
              </a:rPr>
              <a:t> </a:t>
            </a:r>
            <a:r>
              <a:rPr sz="1100">
                <a:solidFill>
                  <a:srgbClr val="0462C0"/>
                </a:solidFill>
                <a:latin typeface="Arial"/>
                <a:cs typeface="Arial"/>
                <a:hlinkClick r:id="rId4"/>
              </a:rPr>
              <a:t>Form</a:t>
            </a:r>
            <a:r>
              <a:rPr sz="1100" spc="-5">
                <a:solidFill>
                  <a:srgbClr val="0462C0"/>
                </a:solidFill>
                <a:latin typeface="Arial"/>
                <a:cs typeface="Arial"/>
                <a:hlinkClick r:id="rId4"/>
              </a:rPr>
              <a:t> </a:t>
            </a:r>
            <a:r>
              <a:rPr sz="1100">
                <a:solidFill>
                  <a:srgbClr val="0462C0"/>
                </a:solidFill>
                <a:latin typeface="Arial"/>
                <a:cs typeface="Arial"/>
                <a:hlinkClick r:id="rId4"/>
              </a:rPr>
              <a:t>Spanish</a:t>
            </a:r>
            <a:r>
              <a:rPr sz="1100" spc="20">
                <a:solidFill>
                  <a:srgbClr val="0462C0"/>
                </a:solidFill>
                <a:latin typeface="Arial"/>
                <a:cs typeface="Arial"/>
              </a:rPr>
              <a:t> </a:t>
            </a:r>
            <a:r>
              <a:rPr sz="1100">
                <a:latin typeface="Arial"/>
                <a:cs typeface="Arial"/>
              </a:rPr>
              <a:t>[389.3</a:t>
            </a:r>
            <a:r>
              <a:rPr sz="1100" spc="-20">
                <a:latin typeface="Arial"/>
                <a:cs typeface="Arial"/>
              </a:rPr>
              <a:t> </a:t>
            </a:r>
            <a:r>
              <a:rPr sz="1100">
                <a:latin typeface="Arial"/>
                <a:cs typeface="Arial"/>
              </a:rPr>
              <a:t>kB] </a:t>
            </a:r>
            <a:r>
              <a:rPr sz="1100" spc="-20">
                <a:latin typeface="Arial"/>
                <a:cs typeface="Arial"/>
              </a:rPr>
              <a:t>and,</a:t>
            </a:r>
            <a:endParaRPr sz="1100">
              <a:latin typeface="Arial"/>
              <a:cs typeface="Arial"/>
            </a:endParaRPr>
          </a:p>
          <a:p>
            <a:pPr marL="12700" marR="5080">
              <a:lnSpc>
                <a:spcPct val="100000"/>
              </a:lnSpc>
            </a:pPr>
            <a:r>
              <a:rPr sz="1100">
                <a:solidFill>
                  <a:srgbClr val="0462C0"/>
                </a:solidFill>
                <a:latin typeface="Arial"/>
                <a:cs typeface="Arial"/>
                <a:hlinkClick r:id="rId5"/>
              </a:rPr>
              <a:t>Program</a:t>
            </a:r>
            <a:r>
              <a:rPr sz="1100" spc="-20">
                <a:solidFill>
                  <a:srgbClr val="0462C0"/>
                </a:solidFill>
                <a:latin typeface="Arial"/>
                <a:cs typeface="Arial"/>
                <a:hlinkClick r:id="rId5"/>
              </a:rPr>
              <a:t> </a:t>
            </a:r>
            <a:r>
              <a:rPr sz="1100" spc="-10">
                <a:solidFill>
                  <a:srgbClr val="0462C0"/>
                </a:solidFill>
                <a:latin typeface="Arial"/>
                <a:cs typeface="Arial"/>
                <a:hlinkClick r:id="rId5"/>
              </a:rPr>
              <a:t>Discrimination </a:t>
            </a:r>
            <a:r>
              <a:rPr sz="1100">
                <a:solidFill>
                  <a:srgbClr val="0462C0"/>
                </a:solidFill>
                <a:latin typeface="Arial"/>
                <a:cs typeface="Arial"/>
                <a:hlinkClick r:id="rId5"/>
              </a:rPr>
              <a:t>Complaint</a:t>
            </a:r>
            <a:r>
              <a:rPr sz="1100" spc="-10">
                <a:solidFill>
                  <a:srgbClr val="0462C0"/>
                </a:solidFill>
                <a:latin typeface="Arial"/>
                <a:cs typeface="Arial"/>
                <a:hlinkClick r:id="rId5"/>
              </a:rPr>
              <a:t> </a:t>
            </a:r>
            <a:r>
              <a:rPr sz="1100">
                <a:solidFill>
                  <a:srgbClr val="0462C0"/>
                </a:solidFill>
                <a:latin typeface="Arial"/>
                <a:cs typeface="Arial"/>
                <a:hlinkClick r:id="rId5"/>
              </a:rPr>
              <a:t>Form</a:t>
            </a:r>
            <a:r>
              <a:rPr sz="1100" spc="-5">
                <a:solidFill>
                  <a:srgbClr val="0462C0"/>
                </a:solidFill>
                <a:latin typeface="Arial"/>
                <a:cs typeface="Arial"/>
                <a:hlinkClick r:id="rId5"/>
              </a:rPr>
              <a:t> </a:t>
            </a:r>
            <a:r>
              <a:rPr sz="1100">
                <a:solidFill>
                  <a:srgbClr val="0462C0"/>
                </a:solidFill>
                <a:latin typeface="Arial"/>
                <a:cs typeface="Arial"/>
                <a:hlinkClick r:id="rId5"/>
              </a:rPr>
              <a:t>Haitian</a:t>
            </a:r>
            <a:r>
              <a:rPr sz="1100" spc="-15">
                <a:solidFill>
                  <a:srgbClr val="0462C0"/>
                </a:solidFill>
                <a:latin typeface="Arial"/>
                <a:cs typeface="Arial"/>
                <a:hlinkClick r:id="rId5"/>
              </a:rPr>
              <a:t> </a:t>
            </a:r>
            <a:r>
              <a:rPr sz="1100">
                <a:solidFill>
                  <a:srgbClr val="0462C0"/>
                </a:solidFill>
                <a:latin typeface="Arial"/>
                <a:cs typeface="Arial"/>
                <a:hlinkClick r:id="rId5"/>
              </a:rPr>
              <a:t>Creol</a:t>
            </a:r>
            <a:r>
              <a:rPr sz="1100" spc="20">
                <a:solidFill>
                  <a:srgbClr val="0462C0"/>
                </a:solidFill>
                <a:latin typeface="Arial"/>
                <a:cs typeface="Arial"/>
              </a:rPr>
              <a:t> </a:t>
            </a:r>
            <a:r>
              <a:rPr sz="1100">
                <a:latin typeface="Arial"/>
                <a:cs typeface="Arial"/>
              </a:rPr>
              <a:t>[185.2</a:t>
            </a:r>
            <a:r>
              <a:rPr sz="1100" spc="-15">
                <a:latin typeface="Arial"/>
                <a:cs typeface="Arial"/>
              </a:rPr>
              <a:t> </a:t>
            </a:r>
            <a:r>
              <a:rPr sz="1100">
                <a:latin typeface="Arial"/>
                <a:cs typeface="Arial"/>
              </a:rPr>
              <a:t>kB]</a:t>
            </a:r>
            <a:r>
              <a:rPr sz="1100" spc="5">
                <a:latin typeface="Arial"/>
                <a:cs typeface="Arial"/>
              </a:rPr>
              <a:t> </a:t>
            </a:r>
            <a:r>
              <a:rPr sz="1100">
                <a:latin typeface="Arial"/>
                <a:cs typeface="Arial"/>
              </a:rPr>
              <a:t>e</a:t>
            </a:r>
            <a:r>
              <a:rPr sz="1100" spc="-15">
                <a:latin typeface="Arial"/>
                <a:cs typeface="Arial"/>
              </a:rPr>
              <a:t> </a:t>
            </a:r>
            <a:r>
              <a:rPr sz="1100">
                <a:latin typeface="Arial"/>
                <a:cs typeface="Arial"/>
              </a:rPr>
              <a:t>,</a:t>
            </a:r>
            <a:r>
              <a:rPr sz="1100" spc="-5">
                <a:latin typeface="Arial"/>
                <a:cs typeface="Arial"/>
              </a:rPr>
              <a:t> </a:t>
            </a:r>
            <a:r>
              <a:rPr sz="1100">
                <a:latin typeface="Arial"/>
                <a:cs typeface="Arial"/>
              </a:rPr>
              <a:t>from</a:t>
            </a:r>
            <a:r>
              <a:rPr sz="1100" spc="-5">
                <a:latin typeface="Arial"/>
                <a:cs typeface="Arial"/>
              </a:rPr>
              <a:t> </a:t>
            </a:r>
            <a:r>
              <a:rPr sz="1100">
                <a:latin typeface="Arial"/>
                <a:cs typeface="Arial"/>
              </a:rPr>
              <a:t>any</a:t>
            </a:r>
            <a:r>
              <a:rPr sz="1100" spc="-10">
                <a:latin typeface="Arial"/>
                <a:cs typeface="Arial"/>
              </a:rPr>
              <a:t> </a:t>
            </a:r>
            <a:r>
              <a:rPr sz="1100" spc="-20">
                <a:latin typeface="Arial"/>
                <a:cs typeface="Arial"/>
              </a:rPr>
              <a:t>USDA</a:t>
            </a:r>
            <a:r>
              <a:rPr sz="1100" spc="-60">
                <a:latin typeface="Arial"/>
                <a:cs typeface="Arial"/>
              </a:rPr>
              <a:t> </a:t>
            </a:r>
            <a:r>
              <a:rPr sz="1100">
                <a:latin typeface="Arial"/>
                <a:cs typeface="Arial"/>
              </a:rPr>
              <a:t>office,</a:t>
            </a:r>
            <a:r>
              <a:rPr sz="1100" spc="-10">
                <a:latin typeface="Arial"/>
                <a:cs typeface="Arial"/>
              </a:rPr>
              <a:t> </a:t>
            </a:r>
            <a:r>
              <a:rPr sz="1100">
                <a:latin typeface="Arial"/>
                <a:cs typeface="Arial"/>
              </a:rPr>
              <a:t>by</a:t>
            </a:r>
            <a:r>
              <a:rPr sz="1100" spc="-10">
                <a:latin typeface="Arial"/>
                <a:cs typeface="Arial"/>
              </a:rPr>
              <a:t> calling</a:t>
            </a:r>
            <a:r>
              <a:rPr sz="1100" spc="-15">
                <a:latin typeface="Arial"/>
                <a:cs typeface="Arial"/>
              </a:rPr>
              <a:t> </a:t>
            </a:r>
            <a:r>
              <a:rPr sz="1100">
                <a:latin typeface="Arial"/>
                <a:cs typeface="Arial"/>
              </a:rPr>
              <a:t>(866)</a:t>
            </a:r>
            <a:r>
              <a:rPr sz="1100" spc="-10">
                <a:latin typeface="Arial"/>
                <a:cs typeface="Arial"/>
              </a:rPr>
              <a:t> </a:t>
            </a:r>
            <a:r>
              <a:rPr sz="1100">
                <a:latin typeface="Arial"/>
                <a:cs typeface="Arial"/>
              </a:rPr>
              <a:t>632-9992,</a:t>
            </a:r>
            <a:r>
              <a:rPr sz="1100" spc="-5">
                <a:latin typeface="Arial"/>
                <a:cs typeface="Arial"/>
              </a:rPr>
              <a:t> </a:t>
            </a:r>
            <a:r>
              <a:rPr sz="1100">
                <a:latin typeface="Arial"/>
                <a:cs typeface="Arial"/>
              </a:rPr>
              <a:t>or</a:t>
            </a:r>
            <a:r>
              <a:rPr sz="1100" spc="-10">
                <a:latin typeface="Arial"/>
                <a:cs typeface="Arial"/>
              </a:rPr>
              <a:t> </a:t>
            </a:r>
            <a:r>
              <a:rPr sz="1100">
                <a:latin typeface="Arial"/>
                <a:cs typeface="Arial"/>
              </a:rPr>
              <a:t>by</a:t>
            </a:r>
            <a:r>
              <a:rPr sz="1100" spc="-10">
                <a:latin typeface="Arial"/>
                <a:cs typeface="Arial"/>
              </a:rPr>
              <a:t> </a:t>
            </a:r>
            <a:r>
              <a:rPr sz="1100">
                <a:latin typeface="Arial"/>
                <a:cs typeface="Arial"/>
              </a:rPr>
              <a:t>writing</a:t>
            </a:r>
            <a:r>
              <a:rPr sz="1100" spc="-15">
                <a:latin typeface="Arial"/>
                <a:cs typeface="Arial"/>
              </a:rPr>
              <a:t> </a:t>
            </a:r>
            <a:r>
              <a:rPr sz="1100">
                <a:latin typeface="Arial"/>
                <a:cs typeface="Arial"/>
              </a:rPr>
              <a:t>a</a:t>
            </a:r>
            <a:r>
              <a:rPr sz="1100" spc="-15">
                <a:latin typeface="Arial"/>
                <a:cs typeface="Arial"/>
              </a:rPr>
              <a:t> </a:t>
            </a:r>
            <a:r>
              <a:rPr sz="1100">
                <a:latin typeface="Arial"/>
                <a:cs typeface="Arial"/>
              </a:rPr>
              <a:t>letter</a:t>
            </a:r>
            <a:r>
              <a:rPr sz="1100" spc="-5">
                <a:latin typeface="Arial"/>
                <a:cs typeface="Arial"/>
              </a:rPr>
              <a:t> </a:t>
            </a:r>
            <a:r>
              <a:rPr sz="1100">
                <a:latin typeface="Arial"/>
                <a:cs typeface="Arial"/>
              </a:rPr>
              <a:t>addressed</a:t>
            </a:r>
            <a:r>
              <a:rPr sz="1100" spc="-10">
                <a:latin typeface="Arial"/>
                <a:cs typeface="Arial"/>
              </a:rPr>
              <a:t> </a:t>
            </a:r>
            <a:r>
              <a:rPr sz="1100">
                <a:latin typeface="Arial"/>
                <a:cs typeface="Arial"/>
              </a:rPr>
              <a:t>to</a:t>
            </a:r>
            <a:r>
              <a:rPr sz="1100" spc="-15">
                <a:latin typeface="Arial"/>
                <a:cs typeface="Arial"/>
              </a:rPr>
              <a:t> </a:t>
            </a:r>
            <a:r>
              <a:rPr sz="1100" spc="-10">
                <a:latin typeface="Arial"/>
                <a:cs typeface="Arial"/>
              </a:rPr>
              <a:t>USDA. </a:t>
            </a:r>
            <a:r>
              <a:rPr sz="1100">
                <a:latin typeface="Arial"/>
                <a:cs typeface="Arial"/>
              </a:rPr>
              <a:t>The</a:t>
            </a:r>
            <a:r>
              <a:rPr sz="1100" spc="-30">
                <a:latin typeface="Arial"/>
                <a:cs typeface="Arial"/>
              </a:rPr>
              <a:t> </a:t>
            </a:r>
            <a:r>
              <a:rPr sz="1100">
                <a:latin typeface="Arial"/>
                <a:cs typeface="Arial"/>
              </a:rPr>
              <a:t>letter</a:t>
            </a:r>
            <a:r>
              <a:rPr sz="1100" spc="-25">
                <a:latin typeface="Arial"/>
                <a:cs typeface="Arial"/>
              </a:rPr>
              <a:t> </a:t>
            </a:r>
            <a:r>
              <a:rPr sz="1100">
                <a:latin typeface="Arial"/>
                <a:cs typeface="Arial"/>
              </a:rPr>
              <a:t>must</a:t>
            </a:r>
            <a:r>
              <a:rPr sz="1100" spc="-15">
                <a:latin typeface="Arial"/>
                <a:cs typeface="Arial"/>
              </a:rPr>
              <a:t> </a:t>
            </a:r>
            <a:r>
              <a:rPr sz="1100">
                <a:latin typeface="Arial"/>
                <a:cs typeface="Arial"/>
              </a:rPr>
              <a:t>contain</a:t>
            </a:r>
            <a:r>
              <a:rPr sz="1100" spc="-30">
                <a:latin typeface="Arial"/>
                <a:cs typeface="Arial"/>
              </a:rPr>
              <a:t> </a:t>
            </a:r>
            <a:r>
              <a:rPr sz="1100">
                <a:latin typeface="Arial"/>
                <a:cs typeface="Arial"/>
              </a:rPr>
              <a:t>the</a:t>
            </a:r>
            <a:r>
              <a:rPr sz="1100" spc="-25">
                <a:latin typeface="Arial"/>
                <a:cs typeface="Arial"/>
              </a:rPr>
              <a:t> </a:t>
            </a:r>
            <a:r>
              <a:rPr sz="1100">
                <a:latin typeface="Arial"/>
                <a:cs typeface="Arial"/>
              </a:rPr>
              <a:t>complainant’s</a:t>
            </a:r>
            <a:r>
              <a:rPr sz="1100" spc="-30">
                <a:latin typeface="Arial"/>
                <a:cs typeface="Arial"/>
              </a:rPr>
              <a:t> </a:t>
            </a:r>
            <a:r>
              <a:rPr sz="1100">
                <a:latin typeface="Arial"/>
                <a:cs typeface="Arial"/>
              </a:rPr>
              <a:t>name,</a:t>
            </a:r>
            <a:r>
              <a:rPr sz="1100" spc="-25">
                <a:latin typeface="Arial"/>
                <a:cs typeface="Arial"/>
              </a:rPr>
              <a:t> </a:t>
            </a:r>
            <a:r>
              <a:rPr sz="1100">
                <a:latin typeface="Arial"/>
                <a:cs typeface="Arial"/>
              </a:rPr>
              <a:t>address,</a:t>
            </a:r>
            <a:r>
              <a:rPr sz="1100" spc="-15">
                <a:latin typeface="Arial"/>
                <a:cs typeface="Arial"/>
              </a:rPr>
              <a:t> </a:t>
            </a:r>
            <a:r>
              <a:rPr sz="1100" spc="-10">
                <a:latin typeface="Arial"/>
                <a:cs typeface="Arial"/>
              </a:rPr>
              <a:t>telephone</a:t>
            </a:r>
            <a:r>
              <a:rPr sz="1100" spc="-30">
                <a:latin typeface="Arial"/>
                <a:cs typeface="Arial"/>
              </a:rPr>
              <a:t> </a:t>
            </a:r>
            <a:r>
              <a:rPr sz="1100">
                <a:latin typeface="Arial"/>
                <a:cs typeface="Arial"/>
              </a:rPr>
              <a:t>number,</a:t>
            </a:r>
            <a:r>
              <a:rPr sz="1100" spc="-25">
                <a:latin typeface="Arial"/>
                <a:cs typeface="Arial"/>
              </a:rPr>
              <a:t> </a:t>
            </a:r>
            <a:r>
              <a:rPr sz="1100">
                <a:latin typeface="Arial"/>
                <a:cs typeface="Arial"/>
              </a:rPr>
              <a:t>and</a:t>
            </a:r>
            <a:r>
              <a:rPr sz="1100" spc="-30">
                <a:latin typeface="Arial"/>
                <a:cs typeface="Arial"/>
              </a:rPr>
              <a:t> </a:t>
            </a:r>
            <a:r>
              <a:rPr sz="1100">
                <a:latin typeface="Arial"/>
                <a:cs typeface="Arial"/>
              </a:rPr>
              <a:t>a</a:t>
            </a:r>
            <a:r>
              <a:rPr sz="1100" spc="-25">
                <a:latin typeface="Arial"/>
                <a:cs typeface="Arial"/>
              </a:rPr>
              <a:t> </a:t>
            </a:r>
            <a:r>
              <a:rPr sz="1100">
                <a:latin typeface="Arial"/>
                <a:cs typeface="Arial"/>
              </a:rPr>
              <a:t>written</a:t>
            </a:r>
            <a:r>
              <a:rPr sz="1100" spc="-30">
                <a:latin typeface="Arial"/>
                <a:cs typeface="Arial"/>
              </a:rPr>
              <a:t> </a:t>
            </a:r>
            <a:r>
              <a:rPr sz="1100">
                <a:latin typeface="Arial"/>
                <a:cs typeface="Arial"/>
              </a:rPr>
              <a:t>description</a:t>
            </a:r>
            <a:r>
              <a:rPr sz="1100" spc="-25">
                <a:latin typeface="Arial"/>
                <a:cs typeface="Arial"/>
              </a:rPr>
              <a:t> </a:t>
            </a:r>
            <a:r>
              <a:rPr sz="1100">
                <a:latin typeface="Arial"/>
                <a:cs typeface="Arial"/>
              </a:rPr>
              <a:t>of</a:t>
            </a:r>
            <a:r>
              <a:rPr sz="1100" spc="-25">
                <a:latin typeface="Arial"/>
                <a:cs typeface="Arial"/>
              </a:rPr>
              <a:t> </a:t>
            </a:r>
            <a:r>
              <a:rPr sz="1100">
                <a:latin typeface="Arial"/>
                <a:cs typeface="Arial"/>
              </a:rPr>
              <a:t>the</a:t>
            </a:r>
            <a:r>
              <a:rPr sz="1100" spc="-30">
                <a:latin typeface="Arial"/>
                <a:cs typeface="Arial"/>
              </a:rPr>
              <a:t> </a:t>
            </a:r>
            <a:r>
              <a:rPr sz="1100" spc="-10">
                <a:latin typeface="Arial"/>
                <a:cs typeface="Arial"/>
              </a:rPr>
              <a:t>alleged</a:t>
            </a:r>
            <a:r>
              <a:rPr sz="1100" spc="-25">
                <a:latin typeface="Arial"/>
                <a:cs typeface="Arial"/>
              </a:rPr>
              <a:t> </a:t>
            </a:r>
            <a:r>
              <a:rPr sz="1100">
                <a:latin typeface="Arial"/>
                <a:cs typeface="Arial"/>
              </a:rPr>
              <a:t>discriminatory</a:t>
            </a:r>
            <a:r>
              <a:rPr sz="1100" spc="-25">
                <a:latin typeface="Arial"/>
                <a:cs typeface="Arial"/>
              </a:rPr>
              <a:t> </a:t>
            </a:r>
            <a:r>
              <a:rPr sz="1100">
                <a:latin typeface="Arial"/>
                <a:cs typeface="Arial"/>
              </a:rPr>
              <a:t>action</a:t>
            </a:r>
            <a:r>
              <a:rPr sz="1100" spc="-25">
                <a:latin typeface="Arial"/>
                <a:cs typeface="Arial"/>
              </a:rPr>
              <a:t> </a:t>
            </a:r>
            <a:r>
              <a:rPr sz="1100">
                <a:latin typeface="Arial"/>
                <a:cs typeface="Arial"/>
              </a:rPr>
              <a:t>in</a:t>
            </a:r>
            <a:r>
              <a:rPr sz="1100" spc="-30">
                <a:latin typeface="Arial"/>
                <a:cs typeface="Arial"/>
              </a:rPr>
              <a:t> </a:t>
            </a:r>
            <a:r>
              <a:rPr sz="1100">
                <a:latin typeface="Arial"/>
                <a:cs typeface="Arial"/>
              </a:rPr>
              <a:t>sufficient</a:t>
            </a:r>
            <a:r>
              <a:rPr sz="1100" spc="-20">
                <a:latin typeface="Arial"/>
                <a:cs typeface="Arial"/>
              </a:rPr>
              <a:t> </a:t>
            </a:r>
            <a:r>
              <a:rPr sz="1100">
                <a:latin typeface="Arial"/>
                <a:cs typeface="Arial"/>
              </a:rPr>
              <a:t>detail</a:t>
            </a:r>
            <a:r>
              <a:rPr sz="1100" spc="-30">
                <a:latin typeface="Arial"/>
                <a:cs typeface="Arial"/>
              </a:rPr>
              <a:t> </a:t>
            </a:r>
            <a:r>
              <a:rPr sz="1100" spc="-25">
                <a:latin typeface="Arial"/>
                <a:cs typeface="Arial"/>
              </a:rPr>
              <a:t>to </a:t>
            </a:r>
            <a:r>
              <a:rPr sz="1100">
                <a:latin typeface="Arial"/>
                <a:cs typeface="Arial"/>
              </a:rPr>
              <a:t>inform</a:t>
            </a:r>
            <a:r>
              <a:rPr sz="1100" spc="-30">
                <a:latin typeface="Arial"/>
                <a:cs typeface="Arial"/>
              </a:rPr>
              <a:t> </a:t>
            </a:r>
            <a:r>
              <a:rPr sz="1100" spc="-10">
                <a:latin typeface="Arial"/>
                <a:cs typeface="Arial"/>
              </a:rPr>
              <a:t>the</a:t>
            </a:r>
            <a:r>
              <a:rPr sz="1100" spc="-65">
                <a:latin typeface="Arial"/>
                <a:cs typeface="Arial"/>
              </a:rPr>
              <a:t> </a:t>
            </a:r>
            <a:r>
              <a:rPr sz="1100">
                <a:latin typeface="Arial"/>
                <a:cs typeface="Arial"/>
              </a:rPr>
              <a:t>Assistant</a:t>
            </a:r>
            <a:r>
              <a:rPr sz="1100" spc="-10">
                <a:latin typeface="Arial"/>
                <a:cs typeface="Arial"/>
              </a:rPr>
              <a:t> </a:t>
            </a:r>
            <a:r>
              <a:rPr sz="1100">
                <a:latin typeface="Arial"/>
                <a:cs typeface="Arial"/>
              </a:rPr>
              <a:t>Secretary</a:t>
            </a:r>
            <a:r>
              <a:rPr sz="1100" spc="-10">
                <a:latin typeface="Arial"/>
                <a:cs typeface="Arial"/>
              </a:rPr>
              <a:t> </a:t>
            </a:r>
            <a:r>
              <a:rPr sz="1100">
                <a:latin typeface="Arial"/>
                <a:cs typeface="Arial"/>
              </a:rPr>
              <a:t>for</a:t>
            </a:r>
            <a:r>
              <a:rPr sz="1100" spc="-15">
                <a:latin typeface="Arial"/>
                <a:cs typeface="Arial"/>
              </a:rPr>
              <a:t> </a:t>
            </a:r>
            <a:r>
              <a:rPr sz="1100">
                <a:latin typeface="Arial"/>
                <a:cs typeface="Arial"/>
              </a:rPr>
              <a:t>Civil</a:t>
            </a:r>
            <a:r>
              <a:rPr sz="1100" spc="-15">
                <a:latin typeface="Arial"/>
                <a:cs typeface="Arial"/>
              </a:rPr>
              <a:t> </a:t>
            </a:r>
            <a:r>
              <a:rPr sz="1100">
                <a:latin typeface="Arial"/>
                <a:cs typeface="Arial"/>
              </a:rPr>
              <a:t>Rights</a:t>
            </a:r>
            <a:r>
              <a:rPr sz="1100" spc="-10">
                <a:latin typeface="Arial"/>
                <a:cs typeface="Arial"/>
              </a:rPr>
              <a:t> </a:t>
            </a:r>
            <a:r>
              <a:rPr sz="1100">
                <a:latin typeface="Arial"/>
                <a:cs typeface="Arial"/>
              </a:rPr>
              <a:t>(ASCR)</a:t>
            </a:r>
            <a:r>
              <a:rPr sz="1100" spc="-5">
                <a:latin typeface="Arial"/>
                <a:cs typeface="Arial"/>
              </a:rPr>
              <a:t> </a:t>
            </a:r>
            <a:r>
              <a:rPr sz="1100">
                <a:latin typeface="Arial"/>
                <a:cs typeface="Arial"/>
              </a:rPr>
              <a:t>about</a:t>
            </a:r>
            <a:r>
              <a:rPr sz="1100" spc="-10">
                <a:latin typeface="Arial"/>
                <a:cs typeface="Arial"/>
              </a:rPr>
              <a:t> </a:t>
            </a:r>
            <a:r>
              <a:rPr sz="1100">
                <a:latin typeface="Arial"/>
                <a:cs typeface="Arial"/>
              </a:rPr>
              <a:t>the</a:t>
            </a:r>
            <a:r>
              <a:rPr sz="1100" spc="-15">
                <a:latin typeface="Arial"/>
                <a:cs typeface="Arial"/>
              </a:rPr>
              <a:t> </a:t>
            </a:r>
            <a:r>
              <a:rPr sz="1100">
                <a:latin typeface="Arial"/>
                <a:cs typeface="Arial"/>
              </a:rPr>
              <a:t>nature</a:t>
            </a:r>
            <a:r>
              <a:rPr sz="1100" spc="-15">
                <a:latin typeface="Arial"/>
                <a:cs typeface="Arial"/>
              </a:rPr>
              <a:t> </a:t>
            </a:r>
            <a:r>
              <a:rPr sz="1100">
                <a:latin typeface="Arial"/>
                <a:cs typeface="Arial"/>
              </a:rPr>
              <a:t>and</a:t>
            </a:r>
            <a:r>
              <a:rPr sz="1100" spc="-15">
                <a:latin typeface="Arial"/>
                <a:cs typeface="Arial"/>
              </a:rPr>
              <a:t> </a:t>
            </a:r>
            <a:r>
              <a:rPr sz="1100">
                <a:latin typeface="Arial"/>
                <a:cs typeface="Arial"/>
              </a:rPr>
              <a:t>date</a:t>
            </a:r>
            <a:r>
              <a:rPr sz="1100" spc="-15">
                <a:latin typeface="Arial"/>
                <a:cs typeface="Arial"/>
              </a:rPr>
              <a:t> </a:t>
            </a:r>
            <a:r>
              <a:rPr sz="1100">
                <a:latin typeface="Arial"/>
                <a:cs typeface="Arial"/>
              </a:rPr>
              <a:t>of</a:t>
            </a:r>
            <a:r>
              <a:rPr sz="1100" spc="-10">
                <a:latin typeface="Arial"/>
                <a:cs typeface="Arial"/>
              </a:rPr>
              <a:t> </a:t>
            </a:r>
            <a:r>
              <a:rPr sz="1100">
                <a:latin typeface="Arial"/>
                <a:cs typeface="Arial"/>
              </a:rPr>
              <a:t>an</a:t>
            </a:r>
            <a:r>
              <a:rPr sz="1100" spc="-15">
                <a:latin typeface="Arial"/>
                <a:cs typeface="Arial"/>
              </a:rPr>
              <a:t> </a:t>
            </a:r>
            <a:r>
              <a:rPr sz="1100" spc="-10">
                <a:latin typeface="Arial"/>
                <a:cs typeface="Arial"/>
              </a:rPr>
              <a:t>alleged</a:t>
            </a:r>
            <a:r>
              <a:rPr sz="1100" spc="-15">
                <a:latin typeface="Arial"/>
                <a:cs typeface="Arial"/>
              </a:rPr>
              <a:t> </a:t>
            </a:r>
            <a:r>
              <a:rPr sz="1100">
                <a:latin typeface="Arial"/>
                <a:cs typeface="Arial"/>
              </a:rPr>
              <a:t>civil</a:t>
            </a:r>
            <a:r>
              <a:rPr sz="1100" spc="-20">
                <a:latin typeface="Arial"/>
                <a:cs typeface="Arial"/>
              </a:rPr>
              <a:t> </a:t>
            </a:r>
            <a:r>
              <a:rPr sz="1100">
                <a:latin typeface="Arial"/>
                <a:cs typeface="Arial"/>
              </a:rPr>
              <a:t>rights</a:t>
            </a:r>
            <a:r>
              <a:rPr sz="1100" spc="-10">
                <a:latin typeface="Arial"/>
                <a:cs typeface="Arial"/>
              </a:rPr>
              <a:t> violation.</a:t>
            </a:r>
            <a:r>
              <a:rPr sz="1100" spc="-30">
                <a:latin typeface="Arial"/>
                <a:cs typeface="Arial"/>
              </a:rPr>
              <a:t> </a:t>
            </a:r>
            <a:r>
              <a:rPr sz="1100">
                <a:latin typeface="Arial"/>
                <a:cs typeface="Arial"/>
              </a:rPr>
              <a:t>The</a:t>
            </a:r>
            <a:r>
              <a:rPr sz="1100" spc="-15">
                <a:latin typeface="Arial"/>
                <a:cs typeface="Arial"/>
              </a:rPr>
              <a:t> </a:t>
            </a:r>
            <a:r>
              <a:rPr sz="1100" spc="-10">
                <a:latin typeface="Arial"/>
                <a:cs typeface="Arial"/>
              </a:rPr>
              <a:t>completed</a:t>
            </a:r>
            <a:r>
              <a:rPr sz="1100" spc="-65">
                <a:latin typeface="Arial"/>
                <a:cs typeface="Arial"/>
              </a:rPr>
              <a:t> </a:t>
            </a:r>
            <a:r>
              <a:rPr sz="1100" spc="-10">
                <a:latin typeface="Arial"/>
                <a:cs typeface="Arial"/>
              </a:rPr>
              <a:t>AD-</a:t>
            </a:r>
            <a:r>
              <a:rPr sz="1100">
                <a:latin typeface="Arial"/>
                <a:cs typeface="Arial"/>
              </a:rPr>
              <a:t>3027</a:t>
            </a:r>
            <a:r>
              <a:rPr sz="1100" spc="-15">
                <a:latin typeface="Arial"/>
                <a:cs typeface="Arial"/>
              </a:rPr>
              <a:t> </a:t>
            </a:r>
            <a:r>
              <a:rPr sz="1100">
                <a:latin typeface="Arial"/>
                <a:cs typeface="Arial"/>
              </a:rPr>
              <a:t>form</a:t>
            </a:r>
            <a:r>
              <a:rPr sz="1100" spc="-5">
                <a:latin typeface="Arial"/>
                <a:cs typeface="Arial"/>
              </a:rPr>
              <a:t> </a:t>
            </a:r>
            <a:r>
              <a:rPr sz="1100">
                <a:latin typeface="Arial"/>
                <a:cs typeface="Arial"/>
              </a:rPr>
              <a:t>or</a:t>
            </a:r>
            <a:r>
              <a:rPr sz="1100" spc="-5">
                <a:latin typeface="Arial"/>
                <a:cs typeface="Arial"/>
              </a:rPr>
              <a:t> </a:t>
            </a:r>
            <a:r>
              <a:rPr sz="1100">
                <a:latin typeface="Arial"/>
                <a:cs typeface="Arial"/>
              </a:rPr>
              <a:t>letter</a:t>
            </a:r>
            <a:r>
              <a:rPr sz="1100" spc="-5">
                <a:latin typeface="Arial"/>
                <a:cs typeface="Arial"/>
              </a:rPr>
              <a:t> </a:t>
            </a:r>
            <a:r>
              <a:rPr sz="1100">
                <a:latin typeface="Arial"/>
                <a:cs typeface="Arial"/>
              </a:rPr>
              <a:t>must</a:t>
            </a:r>
            <a:r>
              <a:rPr sz="1100" spc="-10">
                <a:latin typeface="Arial"/>
                <a:cs typeface="Arial"/>
              </a:rPr>
              <a:t> </a:t>
            </a:r>
            <a:r>
              <a:rPr sz="1100" spc="-25">
                <a:latin typeface="Arial"/>
                <a:cs typeface="Arial"/>
              </a:rPr>
              <a:t>be </a:t>
            </a:r>
            <a:r>
              <a:rPr sz="1100">
                <a:latin typeface="Arial"/>
                <a:cs typeface="Arial"/>
              </a:rPr>
              <a:t>submitted to</a:t>
            </a:r>
            <a:r>
              <a:rPr sz="1100" spc="5">
                <a:latin typeface="Arial"/>
                <a:cs typeface="Arial"/>
              </a:rPr>
              <a:t> </a:t>
            </a:r>
            <a:r>
              <a:rPr sz="1100" spc="-20">
                <a:latin typeface="Arial"/>
                <a:cs typeface="Arial"/>
              </a:rPr>
              <a:t>USDA</a:t>
            </a:r>
            <a:r>
              <a:rPr sz="1100" spc="-60">
                <a:latin typeface="Arial"/>
                <a:cs typeface="Arial"/>
              </a:rPr>
              <a:t> </a:t>
            </a:r>
            <a:r>
              <a:rPr sz="1100" spc="-25">
                <a:latin typeface="Arial"/>
                <a:cs typeface="Arial"/>
              </a:rPr>
              <a:t>by:</a:t>
            </a:r>
            <a:endParaRPr sz="1100">
              <a:latin typeface="Arial"/>
              <a:cs typeface="Arial"/>
            </a:endParaRPr>
          </a:p>
          <a:p>
            <a:pPr>
              <a:lnSpc>
                <a:spcPct val="100000"/>
              </a:lnSpc>
              <a:spcBef>
                <a:spcPts val="60"/>
              </a:spcBef>
            </a:pPr>
            <a:endParaRPr sz="1100">
              <a:latin typeface="Arial"/>
              <a:cs typeface="Arial"/>
            </a:endParaRPr>
          </a:p>
          <a:p>
            <a:pPr marL="12700">
              <a:lnSpc>
                <a:spcPct val="100000"/>
              </a:lnSpc>
              <a:tabLst>
                <a:tab pos="355600" algn="l"/>
              </a:tabLst>
            </a:pPr>
            <a:r>
              <a:rPr sz="1100" b="1" spc="-25">
                <a:latin typeface="Arial"/>
                <a:cs typeface="Arial"/>
              </a:rPr>
              <a:t>1.</a:t>
            </a:r>
            <a:r>
              <a:rPr sz="1100" b="1">
                <a:latin typeface="Arial"/>
                <a:cs typeface="Arial"/>
              </a:rPr>
              <a:t>	</a:t>
            </a:r>
            <a:r>
              <a:rPr sz="1100" b="1" spc="-10">
                <a:latin typeface="Arial"/>
                <a:cs typeface="Arial"/>
              </a:rPr>
              <a:t>mail:</a:t>
            </a:r>
            <a:endParaRPr sz="1100">
              <a:latin typeface="Arial"/>
              <a:cs typeface="Arial"/>
            </a:endParaRPr>
          </a:p>
          <a:p>
            <a:pPr marL="355600">
              <a:lnSpc>
                <a:spcPct val="100000"/>
              </a:lnSpc>
              <a:spcBef>
                <a:spcPts val="5"/>
              </a:spcBef>
            </a:pPr>
            <a:r>
              <a:rPr sz="1100">
                <a:latin typeface="Arial"/>
                <a:cs typeface="Arial"/>
              </a:rPr>
              <a:t>U.S.</a:t>
            </a:r>
            <a:r>
              <a:rPr sz="1100" spc="-10">
                <a:latin typeface="Arial"/>
                <a:cs typeface="Arial"/>
              </a:rPr>
              <a:t> </a:t>
            </a:r>
            <a:r>
              <a:rPr sz="1100">
                <a:latin typeface="Arial"/>
                <a:cs typeface="Arial"/>
              </a:rPr>
              <a:t>Department</a:t>
            </a:r>
            <a:r>
              <a:rPr sz="1100" spc="-10">
                <a:latin typeface="Arial"/>
                <a:cs typeface="Arial"/>
              </a:rPr>
              <a:t> </a:t>
            </a:r>
            <a:r>
              <a:rPr sz="1100">
                <a:latin typeface="Arial"/>
                <a:cs typeface="Arial"/>
              </a:rPr>
              <a:t>of</a:t>
            </a:r>
            <a:r>
              <a:rPr sz="1100" spc="-65">
                <a:latin typeface="Arial"/>
                <a:cs typeface="Arial"/>
              </a:rPr>
              <a:t> </a:t>
            </a:r>
            <a:r>
              <a:rPr sz="1100" spc="-10">
                <a:latin typeface="Arial"/>
                <a:cs typeface="Arial"/>
              </a:rPr>
              <a:t>Agriculture</a:t>
            </a:r>
            <a:endParaRPr sz="1100">
              <a:latin typeface="Arial"/>
              <a:cs typeface="Arial"/>
            </a:endParaRPr>
          </a:p>
          <a:p>
            <a:pPr marL="355600" marR="6696075">
              <a:lnSpc>
                <a:spcPct val="100000"/>
              </a:lnSpc>
            </a:pPr>
            <a:r>
              <a:rPr sz="1100">
                <a:latin typeface="Arial"/>
                <a:cs typeface="Arial"/>
              </a:rPr>
              <a:t>Office</a:t>
            </a:r>
            <a:r>
              <a:rPr sz="1100" spc="-35">
                <a:latin typeface="Arial"/>
                <a:cs typeface="Arial"/>
              </a:rPr>
              <a:t> </a:t>
            </a:r>
            <a:r>
              <a:rPr sz="1100">
                <a:latin typeface="Arial"/>
                <a:cs typeface="Arial"/>
              </a:rPr>
              <a:t>of</a:t>
            </a:r>
            <a:r>
              <a:rPr sz="1100" spc="-10">
                <a:latin typeface="Arial"/>
                <a:cs typeface="Arial"/>
              </a:rPr>
              <a:t> the</a:t>
            </a:r>
            <a:r>
              <a:rPr sz="1100" spc="-65">
                <a:latin typeface="Arial"/>
                <a:cs typeface="Arial"/>
              </a:rPr>
              <a:t> </a:t>
            </a:r>
            <a:r>
              <a:rPr sz="1100">
                <a:latin typeface="Arial"/>
                <a:cs typeface="Arial"/>
              </a:rPr>
              <a:t>Assistant</a:t>
            </a:r>
            <a:r>
              <a:rPr sz="1100" spc="-15">
                <a:latin typeface="Arial"/>
                <a:cs typeface="Arial"/>
              </a:rPr>
              <a:t> </a:t>
            </a:r>
            <a:r>
              <a:rPr sz="1100">
                <a:latin typeface="Arial"/>
                <a:cs typeface="Arial"/>
              </a:rPr>
              <a:t>Secretary</a:t>
            </a:r>
            <a:r>
              <a:rPr sz="1100" spc="-15">
                <a:latin typeface="Arial"/>
                <a:cs typeface="Arial"/>
              </a:rPr>
              <a:t> </a:t>
            </a:r>
            <a:r>
              <a:rPr sz="1100">
                <a:latin typeface="Arial"/>
                <a:cs typeface="Arial"/>
              </a:rPr>
              <a:t>for</a:t>
            </a:r>
            <a:r>
              <a:rPr sz="1100" spc="-10">
                <a:latin typeface="Arial"/>
                <a:cs typeface="Arial"/>
              </a:rPr>
              <a:t> </a:t>
            </a:r>
            <a:r>
              <a:rPr sz="1100">
                <a:latin typeface="Arial"/>
                <a:cs typeface="Arial"/>
              </a:rPr>
              <a:t>Civil</a:t>
            </a:r>
            <a:r>
              <a:rPr sz="1100" spc="-20">
                <a:latin typeface="Arial"/>
                <a:cs typeface="Arial"/>
              </a:rPr>
              <a:t> </a:t>
            </a:r>
            <a:r>
              <a:rPr sz="1100" spc="-10">
                <a:latin typeface="Arial"/>
                <a:cs typeface="Arial"/>
              </a:rPr>
              <a:t>Rights </a:t>
            </a:r>
            <a:r>
              <a:rPr sz="1100">
                <a:latin typeface="Arial"/>
                <a:cs typeface="Arial"/>
              </a:rPr>
              <a:t>1400</a:t>
            </a:r>
            <a:r>
              <a:rPr sz="1100" spc="-50">
                <a:latin typeface="Arial"/>
                <a:cs typeface="Arial"/>
              </a:rPr>
              <a:t> </a:t>
            </a:r>
            <a:r>
              <a:rPr sz="1100" spc="-10">
                <a:latin typeface="Arial"/>
                <a:cs typeface="Arial"/>
              </a:rPr>
              <a:t>Independence</a:t>
            </a:r>
            <a:r>
              <a:rPr sz="1100" spc="-65">
                <a:latin typeface="Arial"/>
                <a:cs typeface="Arial"/>
              </a:rPr>
              <a:t> </a:t>
            </a:r>
            <a:r>
              <a:rPr sz="1100">
                <a:latin typeface="Arial"/>
                <a:cs typeface="Arial"/>
              </a:rPr>
              <a:t>Avenue,</a:t>
            </a:r>
            <a:r>
              <a:rPr sz="1100" spc="-20">
                <a:latin typeface="Arial"/>
                <a:cs typeface="Arial"/>
              </a:rPr>
              <a:t> </a:t>
            </a:r>
            <a:r>
              <a:rPr sz="1100" spc="-25">
                <a:latin typeface="Arial"/>
                <a:cs typeface="Arial"/>
              </a:rPr>
              <a:t>SW</a:t>
            </a:r>
            <a:endParaRPr sz="1100">
              <a:latin typeface="Arial"/>
              <a:cs typeface="Arial"/>
            </a:endParaRPr>
          </a:p>
          <a:p>
            <a:pPr marL="355600">
              <a:lnSpc>
                <a:spcPct val="100000"/>
              </a:lnSpc>
            </a:pPr>
            <a:r>
              <a:rPr sz="1100" spc="-10">
                <a:latin typeface="Arial"/>
                <a:cs typeface="Arial"/>
              </a:rPr>
              <a:t>Washington,</a:t>
            </a:r>
            <a:r>
              <a:rPr sz="1100" spc="-5">
                <a:latin typeface="Arial"/>
                <a:cs typeface="Arial"/>
              </a:rPr>
              <a:t> </a:t>
            </a:r>
            <a:r>
              <a:rPr sz="1100">
                <a:latin typeface="Arial"/>
                <a:cs typeface="Arial"/>
              </a:rPr>
              <a:t>D.C. 20250-9410;</a:t>
            </a:r>
            <a:r>
              <a:rPr sz="1100" spc="-5">
                <a:latin typeface="Arial"/>
                <a:cs typeface="Arial"/>
              </a:rPr>
              <a:t> </a:t>
            </a:r>
            <a:r>
              <a:rPr sz="1100" spc="-25">
                <a:latin typeface="Arial"/>
                <a:cs typeface="Arial"/>
              </a:rPr>
              <a:t>or</a:t>
            </a:r>
            <a:endParaRPr sz="1100">
              <a:latin typeface="Arial"/>
              <a:cs typeface="Arial"/>
            </a:endParaRPr>
          </a:p>
          <a:p>
            <a:pPr marL="355600" indent="-342900">
              <a:lnSpc>
                <a:spcPct val="100000"/>
              </a:lnSpc>
              <a:buAutoNum type="arabicPeriod" startAt="2"/>
              <a:tabLst>
                <a:tab pos="355600" algn="l"/>
              </a:tabLst>
            </a:pPr>
            <a:r>
              <a:rPr sz="1100" b="1" spc="-20">
                <a:latin typeface="Arial"/>
                <a:cs typeface="Arial"/>
              </a:rPr>
              <a:t>fax:</a:t>
            </a:r>
            <a:endParaRPr sz="1100">
              <a:latin typeface="Arial"/>
              <a:cs typeface="Arial"/>
            </a:endParaRPr>
          </a:p>
          <a:p>
            <a:pPr marL="355600">
              <a:lnSpc>
                <a:spcPct val="100000"/>
              </a:lnSpc>
              <a:spcBef>
                <a:spcPts val="5"/>
              </a:spcBef>
            </a:pPr>
            <a:r>
              <a:rPr sz="1100">
                <a:latin typeface="Arial"/>
                <a:cs typeface="Arial"/>
              </a:rPr>
              <a:t>(833)</a:t>
            </a:r>
            <a:r>
              <a:rPr sz="1100" spc="-10">
                <a:latin typeface="Arial"/>
                <a:cs typeface="Arial"/>
              </a:rPr>
              <a:t> </a:t>
            </a:r>
            <a:r>
              <a:rPr sz="1100">
                <a:latin typeface="Arial"/>
                <a:cs typeface="Arial"/>
              </a:rPr>
              <a:t>256-1665</a:t>
            </a:r>
            <a:r>
              <a:rPr sz="1100" spc="-10">
                <a:latin typeface="Arial"/>
                <a:cs typeface="Arial"/>
              </a:rPr>
              <a:t> </a:t>
            </a:r>
            <a:r>
              <a:rPr sz="1100">
                <a:latin typeface="Arial"/>
                <a:cs typeface="Arial"/>
              </a:rPr>
              <a:t>or</a:t>
            </a:r>
            <a:r>
              <a:rPr sz="1100" spc="-5">
                <a:latin typeface="Arial"/>
                <a:cs typeface="Arial"/>
              </a:rPr>
              <a:t> </a:t>
            </a:r>
            <a:r>
              <a:rPr sz="1100">
                <a:latin typeface="Arial"/>
                <a:cs typeface="Arial"/>
              </a:rPr>
              <a:t>(202)</a:t>
            </a:r>
            <a:r>
              <a:rPr sz="1100" spc="-5">
                <a:latin typeface="Arial"/>
                <a:cs typeface="Arial"/>
              </a:rPr>
              <a:t> </a:t>
            </a:r>
            <a:r>
              <a:rPr sz="1100">
                <a:latin typeface="Arial"/>
                <a:cs typeface="Arial"/>
              </a:rPr>
              <a:t>690-7442;</a:t>
            </a:r>
            <a:r>
              <a:rPr sz="1100" spc="-5">
                <a:latin typeface="Arial"/>
                <a:cs typeface="Arial"/>
              </a:rPr>
              <a:t> </a:t>
            </a:r>
            <a:r>
              <a:rPr sz="1100" spc="-25">
                <a:latin typeface="Arial"/>
                <a:cs typeface="Arial"/>
              </a:rPr>
              <a:t>or</a:t>
            </a:r>
            <a:endParaRPr sz="1100">
              <a:latin typeface="Arial"/>
              <a:cs typeface="Arial"/>
            </a:endParaRPr>
          </a:p>
          <a:p>
            <a:pPr marL="355600" indent="-342900">
              <a:lnSpc>
                <a:spcPct val="100000"/>
              </a:lnSpc>
              <a:buAutoNum type="arabicPeriod" startAt="3"/>
              <a:tabLst>
                <a:tab pos="355600" algn="l"/>
              </a:tabLst>
            </a:pPr>
            <a:r>
              <a:rPr sz="1100" b="1" spc="-10">
                <a:latin typeface="Arial"/>
                <a:cs typeface="Arial"/>
              </a:rPr>
              <a:t>email:</a:t>
            </a:r>
            <a:endParaRPr sz="1100">
              <a:latin typeface="Arial"/>
              <a:cs typeface="Arial"/>
            </a:endParaRPr>
          </a:p>
          <a:p>
            <a:pPr marL="355600">
              <a:lnSpc>
                <a:spcPct val="100000"/>
              </a:lnSpc>
            </a:pPr>
            <a:r>
              <a:rPr sz="1100" u="sng" spc="-10">
                <a:solidFill>
                  <a:srgbClr val="0462C0"/>
                </a:solidFill>
                <a:uFill>
                  <a:solidFill>
                    <a:srgbClr val="0462C0"/>
                  </a:solidFill>
                </a:uFill>
                <a:latin typeface="Arial"/>
                <a:cs typeface="Arial"/>
                <a:hlinkClick r:id="rId6"/>
              </a:rPr>
              <a:t>program.intake@usda.gov</a:t>
            </a:r>
            <a:endParaRPr sz="1100">
              <a:latin typeface="Arial"/>
              <a:cs typeface="Arial"/>
            </a:endParaRPr>
          </a:p>
          <a:p>
            <a:pPr>
              <a:lnSpc>
                <a:spcPct val="100000"/>
              </a:lnSpc>
              <a:spcBef>
                <a:spcPts val="55"/>
              </a:spcBef>
            </a:pPr>
            <a:endParaRPr sz="1100">
              <a:latin typeface="Arial"/>
              <a:cs typeface="Arial"/>
            </a:endParaRPr>
          </a:p>
          <a:p>
            <a:pPr marL="12700">
              <a:lnSpc>
                <a:spcPct val="100000"/>
              </a:lnSpc>
            </a:pPr>
            <a:r>
              <a:rPr sz="1100">
                <a:solidFill>
                  <a:srgbClr val="1A1A1A"/>
                </a:solidFill>
                <a:latin typeface="Arial"/>
                <a:cs typeface="Arial"/>
              </a:rPr>
              <a:t>This</a:t>
            </a:r>
            <a:r>
              <a:rPr sz="1100" spc="-40">
                <a:solidFill>
                  <a:srgbClr val="1A1A1A"/>
                </a:solidFill>
                <a:latin typeface="Arial"/>
                <a:cs typeface="Arial"/>
              </a:rPr>
              <a:t> </a:t>
            </a:r>
            <a:r>
              <a:rPr sz="1100">
                <a:solidFill>
                  <a:srgbClr val="1A1A1A"/>
                </a:solidFill>
                <a:latin typeface="Arial"/>
                <a:cs typeface="Arial"/>
              </a:rPr>
              <a:t>institution</a:t>
            </a:r>
            <a:r>
              <a:rPr sz="1100" spc="-40">
                <a:solidFill>
                  <a:srgbClr val="1A1A1A"/>
                </a:solidFill>
                <a:latin typeface="Arial"/>
                <a:cs typeface="Arial"/>
              </a:rPr>
              <a:t> </a:t>
            </a:r>
            <a:r>
              <a:rPr sz="1100">
                <a:solidFill>
                  <a:srgbClr val="1A1A1A"/>
                </a:solidFill>
                <a:latin typeface="Arial"/>
                <a:cs typeface="Arial"/>
              </a:rPr>
              <a:t>is</a:t>
            </a:r>
            <a:r>
              <a:rPr sz="1100" spc="-35">
                <a:solidFill>
                  <a:srgbClr val="1A1A1A"/>
                </a:solidFill>
                <a:latin typeface="Arial"/>
                <a:cs typeface="Arial"/>
              </a:rPr>
              <a:t> </a:t>
            </a:r>
            <a:r>
              <a:rPr sz="1100">
                <a:solidFill>
                  <a:srgbClr val="1A1A1A"/>
                </a:solidFill>
                <a:latin typeface="Arial"/>
                <a:cs typeface="Arial"/>
              </a:rPr>
              <a:t>an</a:t>
            </a:r>
            <a:r>
              <a:rPr sz="1100" spc="-35">
                <a:solidFill>
                  <a:srgbClr val="1A1A1A"/>
                </a:solidFill>
                <a:latin typeface="Arial"/>
                <a:cs typeface="Arial"/>
              </a:rPr>
              <a:t> </a:t>
            </a:r>
            <a:r>
              <a:rPr sz="1100">
                <a:solidFill>
                  <a:srgbClr val="1A1A1A"/>
                </a:solidFill>
                <a:latin typeface="Arial"/>
                <a:cs typeface="Arial"/>
              </a:rPr>
              <a:t>equal</a:t>
            </a:r>
            <a:r>
              <a:rPr sz="1100" spc="-40">
                <a:solidFill>
                  <a:srgbClr val="1A1A1A"/>
                </a:solidFill>
                <a:latin typeface="Arial"/>
                <a:cs typeface="Arial"/>
              </a:rPr>
              <a:t> </a:t>
            </a:r>
            <a:r>
              <a:rPr sz="1100">
                <a:solidFill>
                  <a:srgbClr val="1A1A1A"/>
                </a:solidFill>
                <a:latin typeface="Arial"/>
                <a:cs typeface="Arial"/>
              </a:rPr>
              <a:t>opportunity</a:t>
            </a:r>
            <a:r>
              <a:rPr sz="1100" spc="-35">
                <a:solidFill>
                  <a:srgbClr val="1A1A1A"/>
                </a:solidFill>
                <a:latin typeface="Arial"/>
                <a:cs typeface="Arial"/>
              </a:rPr>
              <a:t> </a:t>
            </a:r>
            <a:r>
              <a:rPr sz="1100" spc="-10">
                <a:solidFill>
                  <a:srgbClr val="1A1A1A"/>
                </a:solidFill>
                <a:latin typeface="Arial"/>
                <a:cs typeface="Arial"/>
              </a:rPr>
              <a:t>provider.</a:t>
            </a:r>
            <a:endParaRPr sz="1100">
              <a:latin typeface="Arial"/>
              <a:cs typeface="Arial"/>
            </a:endParaRPr>
          </a:p>
        </p:txBody>
      </p:sp>
      <p:sp>
        <p:nvSpPr>
          <p:cNvPr id="6" name="object 6"/>
          <p:cNvSpPr txBox="1">
            <a:spLocks noGrp="1"/>
          </p:cNvSpPr>
          <p:nvPr>
            <p:ph type="title"/>
          </p:nvPr>
        </p:nvSpPr>
        <p:spPr>
          <a:xfrm>
            <a:off x="2982137" y="604697"/>
            <a:ext cx="5960110" cy="1001394"/>
          </a:xfrm>
          <a:prstGeom prst="rect">
            <a:avLst/>
          </a:prstGeom>
        </p:spPr>
        <p:txBody>
          <a:bodyPr vert="horz" wrap="square" lIns="0" tIns="12700" rIns="0" bIns="0" rtlCol="0">
            <a:spAutoFit/>
          </a:bodyPr>
          <a:lstStyle/>
          <a:p>
            <a:pPr algn="ctr">
              <a:lnSpc>
                <a:spcPct val="100000"/>
              </a:lnSpc>
              <a:spcBef>
                <a:spcPts val="100"/>
              </a:spcBef>
            </a:pPr>
            <a:r>
              <a:rPr sz="2800" spc="-25">
                <a:solidFill>
                  <a:srgbClr val="005477"/>
                </a:solidFill>
              </a:rPr>
              <a:t>NONDISCRIMINATION</a:t>
            </a:r>
            <a:r>
              <a:rPr sz="2800" spc="-70">
                <a:solidFill>
                  <a:srgbClr val="005477"/>
                </a:solidFill>
              </a:rPr>
              <a:t> </a:t>
            </a:r>
            <a:r>
              <a:rPr sz="2800" spc="-10">
                <a:solidFill>
                  <a:srgbClr val="005477"/>
                </a:solidFill>
              </a:rPr>
              <a:t>STATEMENT</a:t>
            </a:r>
            <a:endParaRPr sz="2800"/>
          </a:p>
          <a:p>
            <a:pPr algn="ctr">
              <a:lnSpc>
                <a:spcPct val="100000"/>
              </a:lnSpc>
            </a:pPr>
            <a:r>
              <a:rPr sz="3600" b="0">
                <a:solidFill>
                  <a:srgbClr val="005477"/>
                </a:solidFill>
                <a:latin typeface="Arial Black"/>
                <a:cs typeface="Arial Black"/>
              </a:rPr>
              <a:t>LONG</a:t>
            </a:r>
            <a:r>
              <a:rPr sz="3600" b="0" spc="-170">
                <a:solidFill>
                  <a:srgbClr val="005477"/>
                </a:solidFill>
                <a:latin typeface="Arial Black"/>
                <a:cs typeface="Arial Black"/>
              </a:rPr>
              <a:t> </a:t>
            </a:r>
            <a:r>
              <a:rPr sz="3600" b="0" spc="-10">
                <a:solidFill>
                  <a:srgbClr val="005477"/>
                </a:solidFill>
                <a:latin typeface="Arial Black"/>
                <a:cs typeface="Arial Black"/>
              </a:rPr>
              <a:t>VERSION</a:t>
            </a:r>
            <a:endParaRPr sz="3600">
              <a:latin typeface="Arial Black"/>
              <a:cs typeface="Arial Blac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41</Slides>
  <Notes>26</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CIVIL RIGHTS TRAINING FOR TEFAP &amp; CSFP SUBRECIPIENTS</vt:lpstr>
      <vt:lpstr>AGENDA</vt:lpstr>
      <vt:lpstr>WHY CIVIL RIGHTS TRAINING?</vt:lpstr>
      <vt:lpstr>WHAT IS DISCRIMINATION?</vt:lpstr>
      <vt:lpstr>EXAMPLES OF TYPES OF DISCRIMINATION</vt:lpstr>
      <vt:lpstr>PROTECTED CLASSES</vt:lpstr>
      <vt:lpstr>NON-DISCRIMINATION STATEMENT</vt:lpstr>
      <vt:lpstr>NONDISCRIMINATION STATEMENT LONG VERSION</vt:lpstr>
      <vt:lpstr>NONDISCRIMINATION STATEMENT SHORT VERSION</vt:lpstr>
      <vt:lpstr>“AND JUSTICE FOR ALL” Poster</vt:lpstr>
      <vt:lpstr>Question time!</vt:lpstr>
      <vt:lpstr>PowerPoint Presentation</vt:lpstr>
      <vt:lpstr>DATA COLLECTION AND REPORTING</vt:lpstr>
      <vt:lpstr>ETHNIC AND RACIAL DATA COLLECTION AND REPORTING</vt:lpstr>
      <vt:lpstr>ETHNIC AND RACIAL DATA COLLECTION</vt:lpstr>
      <vt:lpstr>PUBLIC NOTIFICATION/OUTREACH METHODS</vt:lpstr>
      <vt:lpstr>What would you do?</vt:lpstr>
      <vt:lpstr>LIMITED ENGLISH PROFICIENCY (LEP)</vt:lpstr>
      <vt:lpstr>FACTORS FOR PROVIDING LANGUAGE ASSISTANCE</vt:lpstr>
      <vt:lpstr>PERSONS WITH DISABILITIES</vt:lpstr>
      <vt:lpstr>PERSONS WITH DISABILITIES</vt:lpstr>
      <vt:lpstr>PERSONS WITH DISABILITIES</vt:lpstr>
      <vt:lpstr>CIVIL RIGHTS COMPLAINTS</vt:lpstr>
      <vt:lpstr>PROGRAM COMPLAINTS</vt:lpstr>
      <vt:lpstr>HANDLING A CIVIL RIGHTS COMPLAINT</vt:lpstr>
      <vt:lpstr>PROCESSING A DISCRIMINATION COMPLAINT</vt:lpstr>
      <vt:lpstr>Question time!</vt:lpstr>
      <vt:lpstr>1. An elderly client comes to pick up TEFAP foods. A volunteer tells him that he should go to a CSFP distribution site instead because he is over the age of 60.  2. A TEFAP distribution site is at a church, and clients must sit through a religious service before receiving food.</vt:lpstr>
      <vt:lpstr>COMPLIANCE REVIEWS</vt:lpstr>
      <vt:lpstr>PRE-AWARD COMPLIANCE REVIEW</vt:lpstr>
      <vt:lpstr>ROUTINE COMPLIANCE REVIEW</vt:lpstr>
      <vt:lpstr>SPECIAL COMPLIANCE REVIEWS</vt:lpstr>
      <vt:lpstr>RESOLUTION OF NONCOMPLIANCE</vt:lpstr>
      <vt:lpstr>CUSTOMER SERVICE</vt:lpstr>
      <vt:lpstr>CONFLICT RESOLUTION</vt:lpstr>
      <vt:lpstr>Beneficiary Notice Requirements</vt:lpstr>
      <vt:lpstr>Beneficiary Protections: Written Notice (CSFP)</vt:lpstr>
      <vt:lpstr>Beneficiary Protections: Written Notice (TEFAP)</vt:lpstr>
      <vt:lpstr>Beneficiary Protections: Referral Requirements</vt:lpstr>
      <vt:lpstr>More Questions? Comments?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Castillo</dc:creator>
  <cp:revision>1</cp:revision>
  <dcterms:created xsi:type="dcterms:W3CDTF">2025-07-07T19:10:40Z</dcterms:created>
  <dcterms:modified xsi:type="dcterms:W3CDTF">2026-04-21T15:19:10Z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2025-06-05T00:00:00Z</vt:filetime>
  </property>
  <property fmtid="{D5CDD505-2E9C-101B-9397-08002B2CF9AE}" pid="3" name="Creator">
    <vt:lpwstr>Impress</vt:lpwstr>
  </property>
  <property fmtid="{D5CDD505-2E9C-101B-9397-08002B2CF9AE}" pid="4" name="Producer">
    <vt:lpwstr>LibreOffice 7.6</vt:lpwstr>
  </property>
  <property fmtid="{D5CDD505-2E9C-101B-9397-08002B2CF9AE}" pid="5" name="LastSaved">
    <vt:filetime>2025-06-05T00:00:00Z</vt:filetime>
  </property>
</Properties>
</file>