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57" r:id="rId3"/>
    <p:sldId id="258" r:id="rId4"/>
    <p:sldId id="259" r:id="rId5"/>
    <p:sldId id="260" r:id="rId6"/>
    <p:sldId id="261" r:id="rId7"/>
    <p:sldId id="293" r:id="rId8"/>
    <p:sldId id="262" r:id="rId9"/>
    <p:sldId id="263" r:id="rId10"/>
    <p:sldId id="264" r:id="rId11"/>
    <p:sldId id="265" r:id="rId12"/>
    <p:sldId id="266" r:id="rId13"/>
    <p:sldId id="267" r:id="rId14"/>
    <p:sldId id="268" r:id="rId15"/>
    <p:sldId id="269" r:id="rId16"/>
    <p:sldId id="270" r:id="rId17"/>
    <p:sldId id="271" r:id="rId18"/>
    <p:sldId id="272" r:id="rId19"/>
    <p:sldId id="294"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95" r:id="rId34"/>
    <p:sldId id="296" r:id="rId35"/>
    <p:sldId id="286" r:id="rId36"/>
    <p:sldId id="287" r:id="rId37"/>
    <p:sldId id="288" r:id="rId38"/>
    <p:sldId id="289" r:id="rId39"/>
    <p:sldId id="290" r:id="rId40"/>
    <p:sldId id="291" r:id="rId41"/>
    <p:sldId id="292" r:id="rId42"/>
  </p:sldIdLst>
  <p:sldSz cx="12192000" cy="6858000"/>
  <p:notesSz cx="12192000" cy="6858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1F4029-279D-4F2F-8548-36BDB99D4281}" v="51" dt="2026-07-08T18:49:03.67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8959" autoAdjust="0"/>
  </p:normalViewPr>
  <p:slideViewPr>
    <p:cSldViewPr>
      <p:cViewPr varScale="1">
        <p:scale>
          <a:sx n="61" d="100"/>
          <a:sy n="61" d="100"/>
        </p:scale>
        <p:origin x="2394" y="1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n Evergreen" userId="e6ea3dc2-5cec-4cea-a9c9-312313c59624" providerId="ADAL" clId="{055D2E41-C830-4C60-9392-72121D39A035}"/>
    <pc:docChg chg="undo redo custSel addSld delSld modSld">
      <pc:chgData name="Erin Evergreen" userId="e6ea3dc2-5cec-4cea-a9c9-312313c59624" providerId="ADAL" clId="{055D2E41-C830-4C60-9392-72121D39A035}" dt="2026-07-08T18:49:03.676" v="561" actId="1076"/>
      <pc:docMkLst>
        <pc:docMk/>
      </pc:docMkLst>
      <pc:sldChg chg="modSp mod">
        <pc:chgData name="Erin Evergreen" userId="e6ea3dc2-5cec-4cea-a9c9-312313c59624" providerId="ADAL" clId="{055D2E41-C830-4C60-9392-72121D39A035}" dt="2026-07-08T18:44:02.492" v="513" actId="1076"/>
        <pc:sldMkLst>
          <pc:docMk/>
          <pc:sldMk cId="0" sldId="256"/>
        </pc:sldMkLst>
        <pc:spChg chg="mod">
          <ac:chgData name="Erin Evergreen" userId="e6ea3dc2-5cec-4cea-a9c9-312313c59624" providerId="ADAL" clId="{055D2E41-C830-4C60-9392-72121D39A035}" dt="2026-07-08T18:43:54.504" v="512" actId="1076"/>
          <ac:spMkLst>
            <pc:docMk/>
            <pc:sldMk cId="0" sldId="256"/>
            <ac:spMk id="5" creationId="{7C13B450-EA94-DC09-893B-D6181D002A4D}"/>
          </ac:spMkLst>
        </pc:spChg>
        <pc:spChg chg="mod">
          <ac:chgData name="Erin Evergreen" userId="e6ea3dc2-5cec-4cea-a9c9-312313c59624" providerId="ADAL" clId="{055D2E41-C830-4C60-9392-72121D39A035}" dt="2026-07-08T18:44:02.492" v="513" actId="1076"/>
          <ac:spMkLst>
            <pc:docMk/>
            <pc:sldMk cId="0" sldId="256"/>
            <ac:spMk id="6" creationId="{E524CAE8-426C-0169-67C9-58AEA6118D12}"/>
          </ac:spMkLst>
        </pc:spChg>
      </pc:sldChg>
      <pc:sldChg chg="addSp delSp modSp mod">
        <pc:chgData name="Erin Evergreen" userId="e6ea3dc2-5cec-4cea-a9c9-312313c59624" providerId="ADAL" clId="{055D2E41-C830-4C60-9392-72121D39A035}" dt="2026-07-08T18:46:35.432" v="534" actId="20577"/>
        <pc:sldMkLst>
          <pc:docMk/>
          <pc:sldMk cId="0" sldId="257"/>
        </pc:sldMkLst>
        <pc:spChg chg="mod">
          <ac:chgData name="Erin Evergreen" userId="e6ea3dc2-5cec-4cea-a9c9-312313c59624" providerId="ADAL" clId="{055D2E41-C830-4C60-9392-72121D39A035}" dt="2026-07-08T18:45:09.527" v="519" actId="2711"/>
          <ac:spMkLst>
            <pc:docMk/>
            <pc:sldMk cId="0" sldId="257"/>
            <ac:spMk id="8" creationId="{2A04A075-B036-E1E1-8FF4-C5CC36C9C228}"/>
          </ac:spMkLst>
        </pc:spChg>
        <pc:spChg chg="add del mod">
          <ac:chgData name="Erin Evergreen" userId="e6ea3dc2-5cec-4cea-a9c9-312313c59624" providerId="ADAL" clId="{055D2E41-C830-4C60-9392-72121D39A035}" dt="2026-07-08T18:46:35.432" v="534" actId="20577"/>
          <ac:spMkLst>
            <pc:docMk/>
            <pc:sldMk cId="0" sldId="257"/>
            <ac:spMk id="9" creationId="{3707D570-5FF1-2BF3-475D-549BBDCD37A7}"/>
          </ac:spMkLst>
        </pc:spChg>
      </pc:sldChg>
      <pc:sldChg chg="modSp mod">
        <pc:chgData name="Erin Evergreen" userId="e6ea3dc2-5cec-4cea-a9c9-312313c59624" providerId="ADAL" clId="{055D2E41-C830-4C60-9392-72121D39A035}" dt="2026-07-08T18:33:46.407" v="415" actId="179"/>
        <pc:sldMkLst>
          <pc:docMk/>
          <pc:sldMk cId="0" sldId="260"/>
        </pc:sldMkLst>
        <pc:spChg chg="mod">
          <ac:chgData name="Erin Evergreen" userId="e6ea3dc2-5cec-4cea-a9c9-312313c59624" providerId="ADAL" clId="{055D2E41-C830-4C60-9392-72121D39A035}" dt="2026-07-08T18:33:46.407" v="415" actId="179"/>
          <ac:spMkLst>
            <pc:docMk/>
            <pc:sldMk cId="0" sldId="260"/>
            <ac:spMk id="7" creationId="{30717CBE-D0BD-457D-5DD4-64BAF6C28553}"/>
          </ac:spMkLst>
        </pc:spChg>
      </pc:sldChg>
      <pc:sldChg chg="modSp">
        <pc:chgData name="Erin Evergreen" userId="e6ea3dc2-5cec-4cea-a9c9-312313c59624" providerId="ADAL" clId="{055D2E41-C830-4C60-9392-72121D39A035}" dt="2026-07-08T18:33:58.071" v="416" actId="1076"/>
        <pc:sldMkLst>
          <pc:docMk/>
          <pc:sldMk cId="0" sldId="261"/>
        </pc:sldMkLst>
        <pc:spChg chg="mod">
          <ac:chgData name="Erin Evergreen" userId="e6ea3dc2-5cec-4cea-a9c9-312313c59624" providerId="ADAL" clId="{055D2E41-C830-4C60-9392-72121D39A035}" dt="2026-07-08T18:33:58.071" v="416" actId="1076"/>
          <ac:spMkLst>
            <pc:docMk/>
            <pc:sldMk cId="0" sldId="261"/>
            <ac:spMk id="6" creationId="{C9FB2A5E-2814-3909-6B7F-7328A36A955A}"/>
          </ac:spMkLst>
        </pc:spChg>
      </pc:sldChg>
      <pc:sldChg chg="modSp mod">
        <pc:chgData name="Erin Evergreen" userId="e6ea3dc2-5cec-4cea-a9c9-312313c59624" providerId="ADAL" clId="{055D2E41-C830-4C60-9392-72121D39A035}" dt="2026-07-08T18:35:14.498" v="438" actId="20577"/>
        <pc:sldMkLst>
          <pc:docMk/>
          <pc:sldMk cId="0" sldId="262"/>
        </pc:sldMkLst>
        <pc:spChg chg="mod">
          <ac:chgData name="Erin Evergreen" userId="e6ea3dc2-5cec-4cea-a9c9-312313c59624" providerId="ADAL" clId="{055D2E41-C830-4C60-9392-72121D39A035}" dt="2026-07-08T18:35:14.498" v="438" actId="20577"/>
          <ac:spMkLst>
            <pc:docMk/>
            <pc:sldMk cId="0" sldId="262"/>
            <ac:spMk id="9" creationId="{61AC3D74-E31C-0AC4-C78F-A7057B60085F}"/>
          </ac:spMkLst>
        </pc:spChg>
      </pc:sldChg>
      <pc:sldChg chg="modSp mod">
        <pc:chgData name="Erin Evergreen" userId="e6ea3dc2-5cec-4cea-a9c9-312313c59624" providerId="ADAL" clId="{055D2E41-C830-4C60-9392-72121D39A035}" dt="2026-07-08T18:47:45.814" v="543" actId="20577"/>
        <pc:sldMkLst>
          <pc:docMk/>
          <pc:sldMk cId="0" sldId="266"/>
        </pc:sldMkLst>
        <pc:spChg chg="mod">
          <ac:chgData name="Erin Evergreen" userId="e6ea3dc2-5cec-4cea-a9c9-312313c59624" providerId="ADAL" clId="{055D2E41-C830-4C60-9392-72121D39A035}" dt="2026-07-08T18:47:45.814" v="543" actId="20577"/>
          <ac:spMkLst>
            <pc:docMk/>
            <pc:sldMk cId="0" sldId="266"/>
            <ac:spMk id="9" creationId="{91BC7EC4-77B3-3D1D-CCB3-F9AA32460CB4}"/>
          </ac:spMkLst>
        </pc:spChg>
      </pc:sldChg>
      <pc:sldChg chg="modSp mod">
        <pc:chgData name="Erin Evergreen" userId="e6ea3dc2-5cec-4cea-a9c9-312313c59624" providerId="ADAL" clId="{055D2E41-C830-4C60-9392-72121D39A035}" dt="2026-07-08T18:47:09.527" v="539" actId="179"/>
        <pc:sldMkLst>
          <pc:docMk/>
          <pc:sldMk cId="0" sldId="269"/>
        </pc:sldMkLst>
        <pc:spChg chg="mod">
          <ac:chgData name="Erin Evergreen" userId="e6ea3dc2-5cec-4cea-a9c9-312313c59624" providerId="ADAL" clId="{055D2E41-C830-4C60-9392-72121D39A035}" dt="2026-07-08T18:47:09.527" v="539" actId="179"/>
          <ac:spMkLst>
            <pc:docMk/>
            <pc:sldMk cId="0" sldId="269"/>
            <ac:spMk id="8" creationId="{358A9760-9FE3-20E8-C92A-BFD2702D3682}"/>
          </ac:spMkLst>
        </pc:spChg>
      </pc:sldChg>
      <pc:sldChg chg="modSp mod">
        <pc:chgData name="Erin Evergreen" userId="e6ea3dc2-5cec-4cea-a9c9-312313c59624" providerId="ADAL" clId="{055D2E41-C830-4C60-9392-72121D39A035}" dt="2026-07-08T18:30:39.419" v="410" actId="14100"/>
        <pc:sldMkLst>
          <pc:docMk/>
          <pc:sldMk cId="0" sldId="271"/>
        </pc:sldMkLst>
        <pc:spChg chg="mod">
          <ac:chgData name="Erin Evergreen" userId="e6ea3dc2-5cec-4cea-a9c9-312313c59624" providerId="ADAL" clId="{055D2E41-C830-4C60-9392-72121D39A035}" dt="2026-07-08T18:30:39.419" v="410" actId="14100"/>
          <ac:spMkLst>
            <pc:docMk/>
            <pc:sldMk cId="0" sldId="271"/>
            <ac:spMk id="6" creationId="{F930A795-E669-823C-2245-9B02352E81EF}"/>
          </ac:spMkLst>
        </pc:spChg>
      </pc:sldChg>
      <pc:sldChg chg="modSp mod">
        <pc:chgData name="Erin Evergreen" userId="e6ea3dc2-5cec-4cea-a9c9-312313c59624" providerId="ADAL" clId="{055D2E41-C830-4C60-9392-72121D39A035}" dt="2026-07-08T18:49:03.676" v="561" actId="1076"/>
        <pc:sldMkLst>
          <pc:docMk/>
          <pc:sldMk cId="0" sldId="273"/>
        </pc:sldMkLst>
        <pc:spChg chg="mod">
          <ac:chgData name="Erin Evergreen" userId="e6ea3dc2-5cec-4cea-a9c9-312313c59624" providerId="ADAL" clId="{055D2E41-C830-4C60-9392-72121D39A035}" dt="2026-07-08T18:49:03.676" v="561" actId="1076"/>
          <ac:spMkLst>
            <pc:docMk/>
            <pc:sldMk cId="0" sldId="273"/>
            <ac:spMk id="7" creationId="{7194F133-86D6-D461-9215-DB72DCE0078C}"/>
          </ac:spMkLst>
        </pc:spChg>
      </pc:sldChg>
      <pc:sldChg chg="modSp mod">
        <pc:chgData name="Erin Evergreen" userId="e6ea3dc2-5cec-4cea-a9c9-312313c59624" providerId="ADAL" clId="{055D2E41-C830-4C60-9392-72121D39A035}" dt="2026-07-08T18:48:12.922" v="546" actId="1076"/>
        <pc:sldMkLst>
          <pc:docMk/>
          <pc:sldMk cId="0" sldId="274"/>
        </pc:sldMkLst>
        <pc:spChg chg="mod">
          <ac:chgData name="Erin Evergreen" userId="e6ea3dc2-5cec-4cea-a9c9-312313c59624" providerId="ADAL" clId="{055D2E41-C830-4C60-9392-72121D39A035}" dt="2026-07-08T18:48:12.922" v="546" actId="1076"/>
          <ac:spMkLst>
            <pc:docMk/>
            <pc:sldMk cId="0" sldId="274"/>
            <ac:spMk id="7" creationId="{361C64E0-4319-C3B4-C70F-A0CD4FB0B293}"/>
          </ac:spMkLst>
        </pc:spChg>
      </pc:sldChg>
      <pc:sldChg chg="modNotesTx">
        <pc:chgData name="Erin Evergreen" userId="e6ea3dc2-5cec-4cea-a9c9-312313c59624" providerId="ADAL" clId="{055D2E41-C830-4C60-9392-72121D39A035}" dt="2026-07-08T18:26:53.149" v="359" actId="20577"/>
        <pc:sldMkLst>
          <pc:docMk/>
          <pc:sldMk cId="0" sldId="275"/>
        </pc:sldMkLst>
      </pc:sldChg>
      <pc:sldChg chg="modSp mod">
        <pc:chgData name="Erin Evergreen" userId="e6ea3dc2-5cec-4cea-a9c9-312313c59624" providerId="ADAL" clId="{055D2E41-C830-4C60-9392-72121D39A035}" dt="2026-07-08T18:30:42.343" v="412" actId="179"/>
        <pc:sldMkLst>
          <pc:docMk/>
          <pc:sldMk cId="0" sldId="277"/>
        </pc:sldMkLst>
        <pc:spChg chg="mod">
          <ac:chgData name="Erin Evergreen" userId="e6ea3dc2-5cec-4cea-a9c9-312313c59624" providerId="ADAL" clId="{055D2E41-C830-4C60-9392-72121D39A035}" dt="2026-07-08T18:28:50.773" v="362" actId="14100"/>
          <ac:spMkLst>
            <pc:docMk/>
            <pc:sldMk cId="0" sldId="277"/>
            <ac:spMk id="4" creationId="{8A5561FA-2CAE-3A8A-2369-ED35F0AD331A}"/>
          </ac:spMkLst>
        </pc:spChg>
        <pc:spChg chg="mod">
          <ac:chgData name="Erin Evergreen" userId="e6ea3dc2-5cec-4cea-a9c9-312313c59624" providerId="ADAL" clId="{055D2E41-C830-4C60-9392-72121D39A035}" dt="2026-07-08T18:30:42.343" v="412" actId="179"/>
          <ac:spMkLst>
            <pc:docMk/>
            <pc:sldMk cId="0" sldId="277"/>
            <ac:spMk id="5" creationId="{A91ADD63-9566-6338-E687-683697CA2851}"/>
          </ac:spMkLst>
        </pc:spChg>
      </pc:sldChg>
      <pc:sldChg chg="modNotesTx">
        <pc:chgData name="Erin Evergreen" userId="e6ea3dc2-5cec-4cea-a9c9-312313c59624" providerId="ADAL" clId="{055D2E41-C830-4C60-9392-72121D39A035}" dt="2026-07-08T18:28:01.644" v="361" actId="20577"/>
        <pc:sldMkLst>
          <pc:docMk/>
          <pc:sldMk cId="0" sldId="278"/>
        </pc:sldMkLst>
      </pc:sldChg>
      <pc:sldChg chg="modSp mod">
        <pc:chgData name="Erin Evergreen" userId="e6ea3dc2-5cec-4cea-a9c9-312313c59624" providerId="ADAL" clId="{055D2E41-C830-4C60-9392-72121D39A035}" dt="2026-07-08T18:37:50.654" v="465" actId="20577"/>
        <pc:sldMkLst>
          <pc:docMk/>
          <pc:sldMk cId="0" sldId="280"/>
        </pc:sldMkLst>
        <pc:spChg chg="mod">
          <ac:chgData name="Erin Evergreen" userId="e6ea3dc2-5cec-4cea-a9c9-312313c59624" providerId="ADAL" clId="{055D2E41-C830-4C60-9392-72121D39A035}" dt="2026-07-08T18:37:50.654" v="465" actId="20577"/>
          <ac:spMkLst>
            <pc:docMk/>
            <pc:sldMk cId="0" sldId="280"/>
            <ac:spMk id="9" creationId="{04A0D41A-F8FB-AAA6-78D6-0E0270809680}"/>
          </ac:spMkLst>
        </pc:spChg>
      </pc:sldChg>
      <pc:sldChg chg="delSp modSp mod">
        <pc:chgData name="Erin Evergreen" userId="e6ea3dc2-5cec-4cea-a9c9-312313c59624" providerId="ADAL" clId="{055D2E41-C830-4C60-9392-72121D39A035}" dt="2026-07-08T18:40:25.152" v="478" actId="2711"/>
        <pc:sldMkLst>
          <pc:docMk/>
          <pc:sldMk cId="0" sldId="286"/>
        </pc:sldMkLst>
        <pc:spChg chg="mod">
          <ac:chgData name="Erin Evergreen" userId="e6ea3dc2-5cec-4cea-a9c9-312313c59624" providerId="ADAL" clId="{055D2E41-C830-4C60-9392-72121D39A035}" dt="2026-07-08T18:40:25.152" v="478" actId="2711"/>
          <ac:spMkLst>
            <pc:docMk/>
            <pc:sldMk cId="0" sldId="286"/>
            <ac:spMk id="10" creationId="{A82D4E50-8146-4B50-E581-58E6964B3871}"/>
          </ac:spMkLst>
        </pc:spChg>
        <pc:spChg chg="mod">
          <ac:chgData name="Erin Evergreen" userId="e6ea3dc2-5cec-4cea-a9c9-312313c59624" providerId="ADAL" clId="{055D2E41-C830-4C60-9392-72121D39A035}" dt="2026-07-08T18:39:15.870" v="472" actId="478"/>
          <ac:spMkLst>
            <pc:docMk/>
            <pc:sldMk cId="0" sldId="286"/>
            <ac:spMk id="34823" creationId="{CD9AB7E5-2BC1-D5DD-CB89-5A68AD8F7BC8}"/>
          </ac:spMkLst>
        </pc:spChg>
        <pc:spChg chg="mod">
          <ac:chgData name="Erin Evergreen" userId="e6ea3dc2-5cec-4cea-a9c9-312313c59624" providerId="ADAL" clId="{055D2E41-C830-4C60-9392-72121D39A035}" dt="2026-07-08T18:39:15.870" v="472" actId="478"/>
          <ac:spMkLst>
            <pc:docMk/>
            <pc:sldMk cId="0" sldId="286"/>
            <ac:spMk id="34824" creationId="{7FC4BBD5-4A1F-5777-D197-D3F5879E6F72}"/>
          </ac:spMkLst>
        </pc:spChg>
        <pc:spChg chg="mod">
          <ac:chgData name="Erin Evergreen" userId="e6ea3dc2-5cec-4cea-a9c9-312313c59624" providerId="ADAL" clId="{055D2E41-C830-4C60-9392-72121D39A035}" dt="2026-07-08T18:39:15.870" v="472" actId="478"/>
          <ac:spMkLst>
            <pc:docMk/>
            <pc:sldMk cId="0" sldId="286"/>
            <ac:spMk id="34826" creationId="{347B8BDD-A7D9-C4EF-FD66-2DBD85657165}"/>
          </ac:spMkLst>
        </pc:spChg>
        <pc:grpChg chg="mod">
          <ac:chgData name="Erin Evergreen" userId="e6ea3dc2-5cec-4cea-a9c9-312313c59624" providerId="ADAL" clId="{055D2E41-C830-4C60-9392-72121D39A035}" dt="2026-07-08T18:39:15.870" v="472" actId="478"/>
          <ac:grpSpMkLst>
            <pc:docMk/>
            <pc:sldMk cId="0" sldId="286"/>
            <ac:grpSpMk id="34819" creationId="{39E3CC13-62C5-096A-8F9C-558F7B8EA360}"/>
          </ac:grpSpMkLst>
        </pc:grpChg>
        <pc:picChg chg="mod">
          <ac:chgData name="Erin Evergreen" userId="e6ea3dc2-5cec-4cea-a9c9-312313c59624" providerId="ADAL" clId="{055D2E41-C830-4C60-9392-72121D39A035}" dt="2026-07-08T18:39:15.870" v="472" actId="478"/>
          <ac:picMkLst>
            <pc:docMk/>
            <pc:sldMk cId="0" sldId="286"/>
            <ac:picMk id="34822" creationId="{BA33A4F5-351F-CBA5-25FD-DED4C6959375}"/>
          </ac:picMkLst>
        </pc:picChg>
        <pc:picChg chg="mod">
          <ac:chgData name="Erin Evergreen" userId="e6ea3dc2-5cec-4cea-a9c9-312313c59624" providerId="ADAL" clId="{055D2E41-C830-4C60-9392-72121D39A035}" dt="2026-07-08T18:39:15.870" v="472" actId="478"/>
          <ac:picMkLst>
            <pc:docMk/>
            <pc:sldMk cId="0" sldId="286"/>
            <ac:picMk id="34825" creationId="{8C135071-5D1A-0277-E214-4BF84B92CD91}"/>
          </ac:picMkLst>
        </pc:picChg>
        <pc:picChg chg="del mod">
          <ac:chgData name="Erin Evergreen" userId="e6ea3dc2-5cec-4cea-a9c9-312313c59624" providerId="ADAL" clId="{055D2E41-C830-4C60-9392-72121D39A035}" dt="2026-07-08T18:39:15.870" v="472" actId="478"/>
          <ac:picMkLst>
            <pc:docMk/>
            <pc:sldMk cId="0" sldId="286"/>
            <ac:picMk id="34827" creationId="{2E47D213-859A-7E7E-AE3A-E547AD2E03A1}"/>
          </ac:picMkLst>
        </pc:picChg>
      </pc:sldChg>
      <pc:sldChg chg="modSp mod">
        <pc:chgData name="Erin Evergreen" userId="e6ea3dc2-5cec-4cea-a9c9-312313c59624" providerId="ADAL" clId="{055D2E41-C830-4C60-9392-72121D39A035}" dt="2026-07-08T18:40:47.086" v="482" actId="1076"/>
        <pc:sldMkLst>
          <pc:docMk/>
          <pc:sldMk cId="0" sldId="288"/>
        </pc:sldMkLst>
        <pc:spChg chg="mod">
          <ac:chgData name="Erin Evergreen" userId="e6ea3dc2-5cec-4cea-a9c9-312313c59624" providerId="ADAL" clId="{055D2E41-C830-4C60-9392-72121D39A035}" dt="2026-07-08T18:40:34.048" v="479" actId="120"/>
          <ac:spMkLst>
            <pc:docMk/>
            <pc:sldMk cId="0" sldId="288"/>
            <ac:spMk id="8" creationId="{FB32A1E7-5C99-15B1-BB7C-20DA63216907}"/>
          </ac:spMkLst>
        </pc:spChg>
        <pc:spChg chg="mod">
          <ac:chgData name="Erin Evergreen" userId="e6ea3dc2-5cec-4cea-a9c9-312313c59624" providerId="ADAL" clId="{055D2E41-C830-4C60-9392-72121D39A035}" dt="2026-07-08T18:40:47.086" v="482" actId="1076"/>
          <ac:spMkLst>
            <pc:docMk/>
            <pc:sldMk cId="0" sldId="288"/>
            <ac:spMk id="9" creationId="{53C25D1E-4DA1-8B15-7792-50699ADE3B37}"/>
          </ac:spMkLst>
        </pc:spChg>
      </pc:sldChg>
      <pc:sldChg chg="addSp delSp modSp mod">
        <pc:chgData name="Erin Evergreen" userId="e6ea3dc2-5cec-4cea-a9c9-312313c59624" providerId="ADAL" clId="{055D2E41-C830-4C60-9392-72121D39A035}" dt="2026-07-08T18:41:37.120" v="485" actId="20577"/>
        <pc:sldMkLst>
          <pc:docMk/>
          <pc:sldMk cId="0" sldId="292"/>
        </pc:sldMkLst>
        <pc:spChg chg="add mod">
          <ac:chgData name="Erin Evergreen" userId="e6ea3dc2-5cec-4cea-a9c9-312313c59624" providerId="ADAL" clId="{055D2E41-C830-4C60-9392-72121D39A035}" dt="2026-07-08T18:41:37.120" v="485" actId="20577"/>
          <ac:spMkLst>
            <pc:docMk/>
            <pc:sldMk cId="0" sldId="292"/>
            <ac:spMk id="4" creationId="{9867D114-312F-4517-4AF9-319D5F597AF5}"/>
          </ac:spMkLst>
        </pc:spChg>
        <pc:spChg chg="del">
          <ac:chgData name="Erin Evergreen" userId="e6ea3dc2-5cec-4cea-a9c9-312313c59624" providerId="ADAL" clId="{055D2E41-C830-4C60-9392-72121D39A035}" dt="2026-07-08T18:17:29.495" v="339" actId="478"/>
          <ac:spMkLst>
            <pc:docMk/>
            <pc:sldMk cId="0" sldId="292"/>
            <ac:spMk id="5" creationId="{797014A6-ACF3-045F-6CBD-F9E16932FB6C}"/>
          </ac:spMkLst>
        </pc:spChg>
        <pc:spChg chg="del mod">
          <ac:chgData name="Erin Evergreen" userId="e6ea3dc2-5cec-4cea-a9c9-312313c59624" providerId="ADAL" clId="{055D2E41-C830-4C60-9392-72121D39A035}" dt="2026-07-08T18:17:01.264" v="335" actId="478"/>
          <ac:spMkLst>
            <pc:docMk/>
            <pc:sldMk cId="0" sldId="292"/>
            <ac:spMk id="6" creationId="{1537AD4A-BF53-3969-4CBF-E6B9B6E144BA}"/>
          </ac:spMkLst>
        </pc:spChg>
      </pc:sldChg>
      <pc:sldChg chg="add">
        <pc:chgData name="Erin Evergreen" userId="e6ea3dc2-5cec-4cea-a9c9-312313c59624" providerId="ADAL" clId="{055D2E41-C830-4C60-9392-72121D39A035}" dt="2026-07-08T18:23:51.272" v="348"/>
        <pc:sldMkLst>
          <pc:docMk/>
          <pc:sldMk cId="2175718273" sldId="293"/>
        </pc:sldMkLst>
      </pc:sldChg>
      <pc:sldChg chg="add del">
        <pc:chgData name="Erin Evergreen" userId="e6ea3dc2-5cec-4cea-a9c9-312313c59624" providerId="ADAL" clId="{055D2E41-C830-4C60-9392-72121D39A035}" dt="2026-07-08T18:23:44.611" v="347" actId="2696"/>
        <pc:sldMkLst>
          <pc:docMk/>
          <pc:sldMk cId="2485396402" sldId="293"/>
        </pc:sldMkLst>
      </pc:sldChg>
      <pc:sldChg chg="modSp add mod">
        <pc:chgData name="Erin Evergreen" userId="e6ea3dc2-5cec-4cea-a9c9-312313c59624" providerId="ADAL" clId="{055D2E41-C830-4C60-9392-72121D39A035}" dt="2026-07-08T18:36:49.537" v="449"/>
        <pc:sldMkLst>
          <pc:docMk/>
          <pc:sldMk cId="1364483847" sldId="294"/>
        </pc:sldMkLst>
        <pc:spChg chg="mod">
          <ac:chgData name="Erin Evergreen" userId="e6ea3dc2-5cec-4cea-a9c9-312313c59624" providerId="ADAL" clId="{055D2E41-C830-4C60-9392-72121D39A035}" dt="2026-07-08T18:36:32.037" v="444" actId="403"/>
          <ac:spMkLst>
            <pc:docMk/>
            <pc:sldMk cId="1364483847" sldId="294"/>
            <ac:spMk id="2" creationId="{00000000-0000-0000-0000-000000000000}"/>
          </ac:spMkLst>
        </pc:spChg>
        <pc:spChg chg="mod">
          <ac:chgData name="Erin Evergreen" userId="e6ea3dc2-5cec-4cea-a9c9-312313c59624" providerId="ADAL" clId="{055D2E41-C830-4C60-9392-72121D39A035}" dt="2026-07-08T18:36:49.537" v="449"/>
          <ac:spMkLst>
            <pc:docMk/>
            <pc:sldMk cId="1364483847" sldId="294"/>
            <ac:spMk id="3" creationId="{00000000-0000-0000-0000-000000000000}"/>
          </ac:spMkLst>
        </pc:spChg>
      </pc:sldChg>
      <pc:sldChg chg="modSp add del mod">
        <pc:chgData name="Erin Evergreen" userId="e6ea3dc2-5cec-4cea-a9c9-312313c59624" providerId="ADAL" clId="{055D2E41-C830-4C60-9392-72121D39A035}" dt="2026-07-08T18:36:18.187" v="441" actId="2696"/>
        <pc:sldMkLst>
          <pc:docMk/>
          <pc:sldMk cId="3823473760" sldId="294"/>
        </pc:sldMkLst>
        <pc:spChg chg="mod">
          <ac:chgData name="Erin Evergreen" userId="e6ea3dc2-5cec-4cea-a9c9-312313c59624" providerId="ADAL" clId="{055D2E41-C830-4C60-9392-72121D39A035}" dt="2026-07-08T18:35:51.138" v="440" actId="403"/>
          <ac:spMkLst>
            <pc:docMk/>
            <pc:sldMk cId="3823473760" sldId="294"/>
            <ac:spMk id="2" creationId="{00000000-0000-0000-0000-000000000000}"/>
          </ac:spMkLst>
        </pc:spChg>
      </pc:sldChg>
      <pc:sldChg chg="add del">
        <pc:chgData name="Erin Evergreen" userId="e6ea3dc2-5cec-4cea-a9c9-312313c59624" providerId="ADAL" clId="{055D2E41-C830-4C60-9392-72121D39A035}" dt="2026-07-08T18:24:36.694" v="350"/>
        <pc:sldMkLst>
          <pc:docMk/>
          <pc:sldMk cId="2122609785" sldId="295"/>
        </pc:sldMkLst>
      </pc:sldChg>
      <pc:sldChg chg="add">
        <pc:chgData name="Erin Evergreen" userId="e6ea3dc2-5cec-4cea-a9c9-312313c59624" providerId="ADAL" clId="{055D2E41-C830-4C60-9392-72121D39A035}" dt="2026-07-08T18:31:13.658" v="413"/>
        <pc:sldMkLst>
          <pc:docMk/>
          <pc:sldMk cId="3310676385" sldId="295"/>
        </pc:sldMkLst>
      </pc:sldChg>
      <pc:sldChg chg="add del">
        <pc:chgData name="Erin Evergreen" userId="e6ea3dc2-5cec-4cea-a9c9-312313c59624" providerId="ADAL" clId="{055D2E41-C830-4C60-9392-72121D39A035}" dt="2026-07-08T18:24:43.574" v="352"/>
        <pc:sldMkLst>
          <pc:docMk/>
          <pc:sldMk cId="4198656069" sldId="295"/>
        </pc:sldMkLst>
      </pc:sldChg>
      <pc:sldChg chg="modSp add">
        <pc:chgData name="Erin Evergreen" userId="e6ea3dc2-5cec-4cea-a9c9-312313c59624" providerId="ADAL" clId="{055D2E41-C830-4C60-9392-72121D39A035}" dt="2026-07-08T18:38:18.004" v="466" actId="1076"/>
        <pc:sldMkLst>
          <pc:docMk/>
          <pc:sldMk cId="216900651" sldId="296"/>
        </pc:sldMkLst>
        <pc:spChg chg="mod">
          <ac:chgData name="Erin Evergreen" userId="e6ea3dc2-5cec-4cea-a9c9-312313c59624" providerId="ADAL" clId="{055D2E41-C830-4C60-9392-72121D39A035}" dt="2026-07-08T18:38:18.004" v="466" actId="1076"/>
          <ac:spMkLst>
            <pc:docMk/>
            <pc:sldMk cId="216900651" sldId="296"/>
            <ac:spMk id="2" creationId="{00000000-0000-0000-0000-000000000000}"/>
          </ac:spMkLst>
        </pc:spChg>
      </pc:sldChg>
      <pc:sldMasterChg chg="delSldLayout">
        <pc:chgData name="Erin Evergreen" userId="e6ea3dc2-5cec-4cea-a9c9-312313c59624" providerId="ADAL" clId="{055D2E41-C830-4C60-9392-72121D39A035}" dt="2026-07-08T18:36:18.187" v="441" actId="2696"/>
        <pc:sldMasterMkLst>
          <pc:docMk/>
          <pc:sldMasterMk cId="0" sldId="2147483648"/>
        </pc:sldMasterMkLst>
        <pc:sldLayoutChg chg="del">
          <pc:chgData name="Erin Evergreen" userId="e6ea3dc2-5cec-4cea-a9c9-312313c59624" providerId="ADAL" clId="{055D2E41-C830-4C60-9392-72121D39A035}" dt="2026-07-08T18:23:44.611" v="347" actId="2696"/>
          <pc:sldLayoutMkLst>
            <pc:docMk/>
            <pc:sldMasterMk cId="0" sldId="2147483648"/>
            <pc:sldLayoutMk cId="3605874396" sldId="2147483673"/>
          </pc:sldLayoutMkLst>
        </pc:sldLayoutChg>
        <pc:sldLayoutChg chg="del">
          <pc:chgData name="Erin Evergreen" userId="e6ea3dc2-5cec-4cea-a9c9-312313c59624" providerId="ADAL" clId="{055D2E41-C830-4C60-9392-72121D39A035}" dt="2026-07-08T18:36:18.187" v="441" actId="2696"/>
          <pc:sldLayoutMkLst>
            <pc:docMk/>
            <pc:sldMasterMk cId="0" sldId="2147483648"/>
            <pc:sldLayoutMk cId="564858248" sldId="2147483674"/>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F463E0EF-451C-4FE8-BC33-B1916E3B5C42}" type="datetimeFigureOut">
              <a:rPr lang="en-US" smtClean="0"/>
              <a:t>7/8/2026</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8802E482-6821-49B1-818D-B7C772AEF2DC}" type="slidenum">
              <a:rPr lang="en-US" smtClean="0"/>
              <a:t>‹#›</a:t>
            </a:fld>
            <a:endParaRPr lang="en-US"/>
          </a:p>
        </p:txBody>
      </p:sp>
    </p:spTree>
    <p:extLst>
      <p:ext uri="{BB962C8B-B14F-4D97-AF65-F5344CB8AC3E}">
        <p14:creationId xmlns:p14="http://schemas.microsoft.com/office/powerpoint/2010/main" val="16300237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200" dirty="0"/>
              <a:t>TEFAP recipients are protected from being</a:t>
            </a:r>
            <a:r>
              <a:rPr lang="en-US" sz="1200" baseline="0" dirty="0"/>
              <a:t> treated differently because of any of the following reasons – disability, national origin, age, race, color and sex. These are called the protected classes. If someone files a civil rights complaint, they are also protected from retaliation. Retaliation happens when they are treated differently because they filed a complaint. </a:t>
            </a:r>
          </a:p>
          <a:p>
            <a:pPr defTabSz="931774">
              <a:defRPr/>
            </a:pPr>
            <a:endParaRPr lang="en-US" sz="1200" baseline="0" dirty="0"/>
          </a:p>
          <a:p>
            <a:pPr defTabSz="931774">
              <a:defRPr/>
            </a:pPr>
            <a:r>
              <a:rPr lang="en-US" sz="1200" baseline="0" dirty="0"/>
              <a:t>Do you think this scenario could be discriminatory? A food pantry that distributes TEFAP foods is located on the second floor of a building that does not have an elevator. Is this discriminatory? Why or why not?</a:t>
            </a:r>
          </a:p>
          <a:p>
            <a:pPr defTabSz="931774">
              <a:defRPr/>
            </a:pPr>
            <a:endParaRPr lang="en-US" sz="1200" baseline="0" dirty="0"/>
          </a:p>
          <a:p>
            <a:pPr defTabSz="931774">
              <a:defRPr/>
            </a:pPr>
            <a:r>
              <a:rPr lang="en-US" sz="1200" baseline="0" dirty="0"/>
              <a:t>The answer is yes, it could be discriminatory against people with disabilities. The pantry should attempt to make their building handicap accessible. If that is not possible, some other options would be bringing distribution for USDA programs downstairs or providing home delivery service for people with disabilities.</a:t>
            </a:r>
            <a:endParaRPr lang="en-US" sz="1200" dirty="0"/>
          </a:p>
          <a:p>
            <a:endParaRPr lang="en-US" dirty="0"/>
          </a:p>
        </p:txBody>
      </p:sp>
      <p:sp>
        <p:nvSpPr>
          <p:cNvPr id="4" name="Slide Number Placeholder 3"/>
          <p:cNvSpPr>
            <a:spLocks noGrp="1"/>
          </p:cNvSpPr>
          <p:nvPr>
            <p:ph type="sldNum" sz="quarter" idx="5"/>
          </p:nvPr>
        </p:nvSpPr>
        <p:spPr/>
        <p:txBody>
          <a:bodyPr/>
          <a:lstStyle/>
          <a:p>
            <a:fld id="{8802E482-6821-49B1-818D-B7C772AEF2DC}" type="slidenum">
              <a:rPr lang="en-US" smtClean="0"/>
              <a:t>6</a:t>
            </a:fld>
            <a:endParaRPr lang="en-US"/>
          </a:p>
        </p:txBody>
      </p:sp>
    </p:spTree>
    <p:extLst>
      <p:ext uri="{BB962C8B-B14F-4D97-AF65-F5344CB8AC3E}">
        <p14:creationId xmlns:p14="http://schemas.microsoft.com/office/powerpoint/2010/main" val="33460276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lnSpc>
                <a:spcPct val="90000"/>
              </a:lnSpc>
              <a:buClr>
                <a:schemeClr val="bg1"/>
              </a:buClr>
              <a:defRPr/>
            </a:pPr>
            <a:r>
              <a:rPr lang="en-US" altLang="en-US" sz="1200" dirty="0">
                <a:solidFill>
                  <a:schemeClr val="bg1"/>
                </a:solidFill>
                <a:latin typeface="+mn-lt"/>
              </a:rPr>
              <a:t>Make sure that the clients receive equal treatment and service. </a:t>
            </a:r>
            <a:r>
              <a:rPr lang="en-US" altLang="en-US" sz="1200" b="1" dirty="0">
                <a:solidFill>
                  <a:schemeClr val="bg1"/>
                </a:solidFill>
                <a:latin typeface="+mn-lt"/>
              </a:rPr>
              <a:t>“Equal” does not mean “Identical”. For example, one participant can receive corn while another receives green beans. </a:t>
            </a:r>
          </a:p>
          <a:p>
            <a:pPr defTabSz="931774">
              <a:lnSpc>
                <a:spcPct val="90000"/>
              </a:lnSpc>
              <a:buClr>
                <a:schemeClr val="bg1"/>
              </a:buClr>
              <a:defRPr/>
            </a:pPr>
            <a:endParaRPr lang="en-US" altLang="en-US" sz="1200" b="1" dirty="0">
              <a:solidFill>
                <a:schemeClr val="bg1"/>
              </a:solidFill>
              <a:latin typeface="+mn-lt"/>
            </a:endParaRPr>
          </a:p>
          <a:p>
            <a:pPr defTabSz="931774">
              <a:lnSpc>
                <a:spcPct val="90000"/>
              </a:lnSpc>
              <a:buClr>
                <a:schemeClr val="bg1"/>
              </a:buClr>
              <a:defRPr/>
            </a:pPr>
            <a:r>
              <a:rPr lang="en-US" sz="1200" dirty="0">
                <a:latin typeface="+mn-lt"/>
              </a:rPr>
              <a:t>Make people feel welcomed - </a:t>
            </a:r>
            <a:r>
              <a:rPr lang="en-US" altLang="en-US" sz="1200" b="1" dirty="0">
                <a:solidFill>
                  <a:schemeClr val="bg1"/>
                </a:solidFill>
                <a:latin typeface="+mn-lt"/>
              </a:rPr>
              <a:t>Treat everyone with dignity and respect and make people feel welcomed. Be patient and polite.</a:t>
            </a:r>
          </a:p>
          <a:p>
            <a:pPr defTabSz="931774">
              <a:lnSpc>
                <a:spcPct val="90000"/>
              </a:lnSpc>
              <a:buClr>
                <a:schemeClr val="bg1"/>
              </a:buClr>
              <a:defRPr/>
            </a:pPr>
            <a:endParaRPr lang="en-US" altLang="en-US" sz="1200" dirty="0">
              <a:solidFill>
                <a:schemeClr val="bg1"/>
              </a:solidFill>
              <a:latin typeface="+mn-lt"/>
            </a:endParaRPr>
          </a:p>
          <a:p>
            <a:pPr defTabSz="931774">
              <a:lnSpc>
                <a:spcPct val="90000"/>
              </a:lnSpc>
              <a:buClr>
                <a:schemeClr val="bg1"/>
              </a:buClr>
              <a:defRPr/>
            </a:pPr>
            <a:r>
              <a:rPr lang="en-US" altLang="en-US" sz="1200" dirty="0">
                <a:solidFill>
                  <a:schemeClr val="bg1"/>
                </a:solidFill>
                <a:latin typeface="+mn-lt"/>
              </a:rPr>
              <a:t>Communicate – It is important to </a:t>
            </a:r>
            <a:r>
              <a:rPr lang="en-US" altLang="en-US" sz="1200" b="1" dirty="0">
                <a:solidFill>
                  <a:schemeClr val="bg1"/>
                </a:solidFill>
                <a:latin typeface="+mn-lt"/>
              </a:rPr>
              <a:t>communicate the clients’ rights as well as the process for picking up food or receiving meals</a:t>
            </a:r>
            <a:r>
              <a:rPr lang="en-US" altLang="en-US" sz="1200" dirty="0">
                <a:solidFill>
                  <a:schemeClr val="bg1"/>
                </a:solidFill>
                <a:latin typeface="+mn-lt"/>
              </a:rPr>
              <a:t>. Respond to any questions in a non-threatening manner.</a:t>
            </a:r>
          </a:p>
          <a:p>
            <a:pPr eaLnBrk="1" hangingPunct="1">
              <a:lnSpc>
                <a:spcPct val="90000"/>
              </a:lnSpc>
              <a:buClr>
                <a:schemeClr val="bg1"/>
              </a:buClr>
            </a:pPr>
            <a:endParaRPr lang="en-US" altLang="en-US" sz="1200" dirty="0">
              <a:solidFill>
                <a:schemeClr val="bg1"/>
              </a:solidFill>
              <a:latin typeface="+mn-lt"/>
            </a:endParaRPr>
          </a:p>
          <a:p>
            <a:pPr defTabSz="931774">
              <a:lnSpc>
                <a:spcPct val="90000"/>
              </a:lnSpc>
              <a:buClr>
                <a:schemeClr val="bg1"/>
              </a:buClr>
              <a:defRPr/>
            </a:pPr>
            <a:r>
              <a:rPr lang="en-US" sz="1200" dirty="0">
                <a:latin typeface="+mn-lt"/>
              </a:rPr>
              <a:t>No special favors</a:t>
            </a:r>
            <a:r>
              <a:rPr lang="en-US" sz="1200" baseline="0" dirty="0">
                <a:latin typeface="+mn-lt"/>
              </a:rPr>
              <a:t> - </a:t>
            </a:r>
            <a:r>
              <a:rPr lang="en-US" altLang="en-US" sz="1200" b="1" dirty="0">
                <a:solidFill>
                  <a:schemeClr val="bg1"/>
                </a:solidFill>
                <a:latin typeface="+mn-lt"/>
              </a:rPr>
              <a:t>Do not do special favors for anyone that you are not prepared to provide for everyone</a:t>
            </a:r>
            <a:r>
              <a:rPr lang="en-US" altLang="en-US" sz="1200" dirty="0">
                <a:solidFill>
                  <a:schemeClr val="bg1"/>
                </a:solidFill>
                <a:latin typeface="+mn-lt"/>
              </a:rPr>
              <a:t>. Disabilities and Language needs are not considered “special favors” since they are required.</a:t>
            </a:r>
          </a:p>
          <a:p>
            <a:endParaRPr lang="en-US" dirty="0"/>
          </a:p>
        </p:txBody>
      </p:sp>
      <p:sp>
        <p:nvSpPr>
          <p:cNvPr id="4" name="Slide Number Placeholder 3"/>
          <p:cNvSpPr>
            <a:spLocks noGrp="1"/>
          </p:cNvSpPr>
          <p:nvPr>
            <p:ph type="sldNum" sz="quarter" idx="5"/>
          </p:nvPr>
        </p:nvSpPr>
        <p:spPr/>
        <p:txBody>
          <a:bodyPr/>
          <a:lstStyle/>
          <a:p>
            <a:fld id="{8802E482-6821-49B1-818D-B7C772AEF2DC}" type="slidenum">
              <a:rPr lang="en-US" smtClean="0"/>
              <a:t>35</a:t>
            </a:fld>
            <a:endParaRPr lang="en-US"/>
          </a:p>
        </p:txBody>
      </p:sp>
    </p:spTree>
    <p:extLst>
      <p:ext uri="{BB962C8B-B14F-4D97-AF65-F5344CB8AC3E}">
        <p14:creationId xmlns:p14="http://schemas.microsoft.com/office/powerpoint/2010/main" val="24349203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short, it's a rule that requires us to do more than just inform clients of their rights in our program. We also have to point them to other resources they might be able to get from other organizations in their community.</a:t>
            </a:r>
          </a:p>
          <a:p>
            <a:endParaRPr lang="en-US" dirty="0"/>
          </a:p>
        </p:txBody>
      </p:sp>
      <p:sp>
        <p:nvSpPr>
          <p:cNvPr id="4" name="Slide Number Placeholder 3"/>
          <p:cNvSpPr>
            <a:spLocks noGrp="1"/>
          </p:cNvSpPr>
          <p:nvPr>
            <p:ph type="sldNum" sz="quarter" idx="5"/>
          </p:nvPr>
        </p:nvSpPr>
        <p:spPr/>
        <p:txBody>
          <a:bodyPr/>
          <a:lstStyle/>
          <a:p>
            <a:fld id="{8802E482-6821-49B1-818D-B7C772AEF2DC}" type="slidenum">
              <a:rPr lang="en-US" smtClean="0"/>
              <a:t>40</a:t>
            </a:fld>
            <a:endParaRPr lang="en-US"/>
          </a:p>
        </p:txBody>
      </p:sp>
    </p:spTree>
    <p:extLst>
      <p:ext uri="{BB962C8B-B14F-4D97-AF65-F5344CB8AC3E}">
        <p14:creationId xmlns:p14="http://schemas.microsoft.com/office/powerpoint/2010/main" val="30440804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02E482-6821-49B1-818D-B7C772AEF2DC}" type="slidenum">
              <a:rPr lang="en-US" smtClean="0"/>
              <a:t>41</a:t>
            </a:fld>
            <a:endParaRPr lang="en-US"/>
          </a:p>
        </p:txBody>
      </p:sp>
    </p:spTree>
    <p:extLst>
      <p:ext uri="{BB962C8B-B14F-4D97-AF65-F5344CB8AC3E}">
        <p14:creationId xmlns:p14="http://schemas.microsoft.com/office/powerpoint/2010/main" val="2760383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9415" lvl="1">
              <a:buClr>
                <a:schemeClr val="accent5"/>
              </a:buClr>
            </a:pPr>
            <a:r>
              <a:rPr lang="en-US" sz="1100"/>
              <a:t>The answer is National Origin. That means people cannot be treated unfairly based on</a:t>
            </a:r>
            <a:r>
              <a:rPr lang="en-US" sz="1100" baseline="0"/>
              <a:t> their ethnicity or accent or because they appear to be of a certain ethnic background.</a:t>
            </a:r>
          </a:p>
          <a:p>
            <a:pPr marL="349415" lvl="1">
              <a:buClr>
                <a:schemeClr val="accent5"/>
              </a:buClr>
            </a:pPr>
            <a:endParaRPr lang="en-US" sz="1100"/>
          </a:p>
          <a:p>
            <a:endParaRPr lang="en-US"/>
          </a:p>
        </p:txBody>
      </p:sp>
      <p:sp>
        <p:nvSpPr>
          <p:cNvPr id="4" name="Slide Number Placeholder 3"/>
          <p:cNvSpPr>
            <a:spLocks noGrp="1"/>
          </p:cNvSpPr>
          <p:nvPr>
            <p:ph type="sldNum" sz="quarter" idx="10"/>
          </p:nvPr>
        </p:nvSpPr>
        <p:spPr/>
        <p:txBody>
          <a:bodyPr/>
          <a:lstStyle/>
          <a:p>
            <a:fld id="{79489409-BB79-4ED0-BBA0-3E14E4862B1B}" type="slidenum">
              <a:rPr lang="en-US" smtClean="0"/>
              <a:t>7</a:t>
            </a:fld>
            <a:endParaRPr lang="en-US"/>
          </a:p>
        </p:txBody>
      </p:sp>
    </p:spTree>
    <p:extLst>
      <p:ext uri="{BB962C8B-B14F-4D97-AF65-F5344CB8AC3E}">
        <p14:creationId xmlns:p14="http://schemas.microsoft.com/office/powerpoint/2010/main" val="577378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a:t>The answer is no. It is never okay to distribute program information without the non-discrimination statement. </a:t>
            </a:r>
          </a:p>
        </p:txBody>
      </p:sp>
      <p:sp>
        <p:nvSpPr>
          <p:cNvPr id="4" name="Slide Number Placeholder 3"/>
          <p:cNvSpPr>
            <a:spLocks noGrp="1"/>
          </p:cNvSpPr>
          <p:nvPr>
            <p:ph type="sldNum" sz="quarter" idx="10"/>
          </p:nvPr>
        </p:nvSpPr>
        <p:spPr/>
        <p:txBody>
          <a:bodyPr/>
          <a:lstStyle/>
          <a:p>
            <a:fld id="{79489409-BB79-4ED0-BBA0-3E14E4862B1B}" type="slidenum">
              <a:rPr lang="en-US" smtClean="0"/>
              <a:t>19</a:t>
            </a:fld>
            <a:endParaRPr lang="en-US"/>
          </a:p>
        </p:txBody>
      </p:sp>
    </p:spTree>
    <p:extLst>
      <p:ext uri="{BB962C8B-B14F-4D97-AF65-F5344CB8AC3E}">
        <p14:creationId xmlns:p14="http://schemas.microsoft.com/office/powerpoint/2010/main" val="17352412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9415" indent="-349415">
              <a:spcBef>
                <a:spcPct val="20000"/>
              </a:spcBef>
              <a:buClr>
                <a:srgbClr val="FFCC00"/>
              </a:buClr>
              <a:defRPr/>
            </a:pPr>
            <a:r>
              <a:rPr lang="en-US" sz="1200" dirty="0">
                <a:latin typeface="+mn-lt"/>
              </a:rPr>
              <a:t>Agencies must take into consideration individuals who do not speak English as their primary language and who have a limited ability to read, speak, write, or understand English. If someone came to your agency and they only spoke Creole, would you be prepared to offer them service? If not, there is a potential for a “National Origin” civil</a:t>
            </a:r>
            <a:r>
              <a:rPr lang="en-US" sz="1200" baseline="0" dirty="0">
                <a:latin typeface="+mn-lt"/>
              </a:rPr>
              <a:t> rights complaint. </a:t>
            </a:r>
            <a:endParaRPr lang="en-US" sz="1200" dirty="0">
              <a:latin typeface="+mn-lt"/>
            </a:endParaRPr>
          </a:p>
          <a:p>
            <a:pPr marL="349415" indent="-349415">
              <a:spcBef>
                <a:spcPct val="20000"/>
              </a:spcBef>
              <a:buClr>
                <a:srgbClr val="FFCC00"/>
              </a:buClr>
              <a:defRPr/>
            </a:pPr>
            <a:endParaRPr lang="en-US" sz="1200" dirty="0">
              <a:latin typeface="+mn-lt"/>
            </a:endParaRPr>
          </a:p>
          <a:p>
            <a:pPr marL="349415" indent="-349415">
              <a:spcBef>
                <a:spcPct val="20000"/>
              </a:spcBef>
              <a:buClr>
                <a:srgbClr val="FFCC00"/>
              </a:buClr>
              <a:defRPr/>
            </a:pPr>
            <a:r>
              <a:rPr lang="en-US" sz="1200" dirty="0">
                <a:latin typeface="+mn-lt"/>
              </a:rPr>
              <a:t>All agencies participating in TEFAP have the responsibility to take reasonable steps to ensure meaningful access to their programs and activities by persons with limited English proficiency (LEP). </a:t>
            </a:r>
            <a:endParaRPr lang="en-US" altLang="en-US" sz="1200" dirty="0">
              <a:solidFill>
                <a:schemeClr val="bg1"/>
              </a:solidFill>
              <a:latin typeface="+mn-lt"/>
            </a:endParaRPr>
          </a:p>
          <a:p>
            <a:pPr eaLnBrk="1" hangingPunct="1">
              <a:buClr>
                <a:schemeClr val="bg1"/>
              </a:buClr>
            </a:pPr>
            <a:endParaRPr lang="en-US" altLang="en-US" sz="1200" dirty="0">
              <a:solidFill>
                <a:schemeClr val="bg1"/>
              </a:solidFill>
              <a:latin typeface="+mn-lt"/>
            </a:endParaRPr>
          </a:p>
          <a:p>
            <a:pPr eaLnBrk="1" hangingPunct="1">
              <a:buClr>
                <a:schemeClr val="bg1"/>
              </a:buClr>
            </a:pPr>
            <a:r>
              <a:rPr lang="en-US" altLang="en-US" sz="1200" dirty="0">
                <a:solidFill>
                  <a:schemeClr val="bg1"/>
                </a:solidFill>
                <a:latin typeface="+mn-lt"/>
              </a:rPr>
              <a:t>Interpreters: Volunteers may be used as interpreters and must maintain participant confidentiality. </a:t>
            </a:r>
            <a:r>
              <a:rPr lang="en-US" altLang="en-US" sz="1200" b="1" dirty="0">
                <a:solidFill>
                  <a:schemeClr val="bg1"/>
                </a:solidFill>
                <a:latin typeface="+mn-lt"/>
              </a:rPr>
              <a:t>Children should not be used as interpreters.</a:t>
            </a:r>
          </a:p>
          <a:p>
            <a:endParaRPr lang="en-US" dirty="0"/>
          </a:p>
        </p:txBody>
      </p:sp>
      <p:sp>
        <p:nvSpPr>
          <p:cNvPr id="4" name="Slide Number Placeholder 3"/>
          <p:cNvSpPr>
            <a:spLocks noGrp="1"/>
          </p:cNvSpPr>
          <p:nvPr>
            <p:ph type="sldNum" sz="quarter" idx="5"/>
          </p:nvPr>
        </p:nvSpPr>
        <p:spPr/>
        <p:txBody>
          <a:bodyPr/>
          <a:lstStyle/>
          <a:p>
            <a:fld id="{8802E482-6821-49B1-818D-B7C772AEF2DC}" type="slidenum">
              <a:rPr lang="en-US" smtClean="0"/>
              <a:t>20</a:t>
            </a:fld>
            <a:endParaRPr lang="en-US"/>
          </a:p>
        </p:txBody>
      </p:sp>
    </p:spTree>
    <p:extLst>
      <p:ext uri="{BB962C8B-B14F-4D97-AF65-F5344CB8AC3E}">
        <p14:creationId xmlns:p14="http://schemas.microsoft.com/office/powerpoint/2010/main" val="844630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Disability Rights Laws We Follow</a:t>
            </a:r>
          </a:p>
          <a:p>
            <a:r>
              <a:rPr lang="en-US" b="1" dirty="0"/>
              <a:t>ADA:</a:t>
            </a:r>
            <a:r>
              <a:rPr lang="en-US" dirty="0"/>
              <a:t> Requires equal access for people with disabilities; we provide reasonable accommodations (ramps, effective communication)</a:t>
            </a:r>
          </a:p>
          <a:p>
            <a:r>
              <a:rPr lang="en-US" b="1" dirty="0"/>
              <a:t>Section 504:</a:t>
            </a:r>
            <a:r>
              <a:rPr lang="en-US" dirty="0"/>
              <a:t> Applies to us because we receive federal funds; prohibits disability discrimination in our programs</a:t>
            </a:r>
          </a:p>
          <a:p>
            <a:r>
              <a:rPr lang="en-US" b="1" dirty="0"/>
              <a:t>7 CFR Part 15b:</a:t>
            </a:r>
            <a:r>
              <a:rPr lang="en-US" dirty="0"/>
              <a:t> The detailed "rulebook" for how to comply with Section 504</a:t>
            </a:r>
          </a:p>
          <a:p>
            <a:endParaRPr lang="en-US" dirty="0"/>
          </a:p>
          <a:p>
            <a:r>
              <a:rPr lang="en-US" b="1" dirty="0"/>
              <a:t>More Details:</a:t>
            </a:r>
          </a:p>
          <a:p>
            <a:r>
              <a:rPr lang="en-US" b="1" dirty="0"/>
              <a:t>Americans with Disabilities Act (ADA)</a:t>
            </a:r>
          </a:p>
          <a:p>
            <a:r>
              <a:rPr lang="en-US" dirty="0"/>
              <a:t>The </a:t>
            </a:r>
            <a:r>
              <a:rPr lang="en-US" b="1" dirty="0"/>
              <a:t>ADA</a:t>
            </a:r>
            <a:r>
              <a:rPr lang="en-US" dirty="0"/>
              <a:t> is a broad law that prohibits discrimination against people with disabilities in all areas of public life, including jobs, schools, transportation, and all public and private places open to the general public. For a food bank, it means you must make reasonable efforts to accommodate a person's disability to allow them to access services. For example, ensuring ramps are available for people who use wheelchairs or providing a sign language interpreter for a deaf person during a food distribution event if requested.</a:t>
            </a:r>
          </a:p>
          <a:p>
            <a:r>
              <a:rPr lang="en-US" b="1" dirty="0"/>
              <a:t>Section 504 of the Rehabilitation Act of 1973</a:t>
            </a:r>
          </a:p>
          <a:p>
            <a:r>
              <a:rPr lang="en-US" b="1" dirty="0"/>
              <a:t>Section 504</a:t>
            </a:r>
            <a:r>
              <a:rPr lang="en-US" dirty="0"/>
              <a:t> is an earlier law that prohibits discrimination on the basis of disability in programs that receive federal financial assistance. Since food banks often receive federal funding for programs like TEFAP and CSFP, they fall under this law. It requires that these programs be accessible to people with disabilities. While similar to the ADA, it applies specifically to organizations receiving federal funds, making it highly relevant for food assistance programs.</a:t>
            </a:r>
          </a:p>
          <a:p>
            <a:r>
              <a:rPr lang="en-US" b="1" dirty="0"/>
              <a:t>7 CFR Part 15b</a:t>
            </a:r>
          </a:p>
          <a:p>
            <a:r>
              <a:rPr lang="en-US" dirty="0"/>
              <a:t>This is the specific </a:t>
            </a:r>
            <a:r>
              <a:rPr lang="en-US" b="1" dirty="0"/>
              <a:t>federal regulation</a:t>
            </a:r>
            <a:r>
              <a:rPr lang="en-US" dirty="0"/>
              <a:t> that outlines the rules for compliance with Section 504 of the Rehabilitation Act. It provides detailed instructions and procedures for how agencies and organizations receiving federal assistance must ensure their programs are nondiscriminatory toward people with disabilities. Think of it as the detailed rulebook that tells a food bank exactly what actions it must take to be in compliance with Section 504.</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802E482-6821-49B1-818D-B7C772AEF2DC}" type="slidenum">
              <a:rPr lang="en-US" smtClean="0"/>
              <a:t>22</a:t>
            </a:fld>
            <a:endParaRPr lang="en-US"/>
          </a:p>
        </p:txBody>
      </p:sp>
    </p:spTree>
    <p:extLst>
      <p:ext uri="{BB962C8B-B14F-4D97-AF65-F5344CB8AC3E}">
        <p14:creationId xmlns:p14="http://schemas.microsoft.com/office/powerpoint/2010/main" val="3600290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Clr>
                <a:schemeClr val="bg1"/>
              </a:buClr>
              <a:buFont typeface="Arial" panose="020B0604020202020204" pitchFamily="34" charset="0"/>
              <a:buChar char="•"/>
            </a:pPr>
            <a:r>
              <a:rPr lang="en-US" altLang="en-US" sz="1200" dirty="0"/>
              <a:t>Always have assistance available for people with disabilities</a:t>
            </a:r>
          </a:p>
          <a:p>
            <a:pPr marL="174708" indent="-174708">
              <a:buClr>
                <a:schemeClr val="bg1"/>
              </a:buClr>
              <a:buFont typeface="Arial" panose="020B0604020202020204" pitchFamily="34" charset="0"/>
              <a:buChar char="•"/>
            </a:pPr>
            <a:r>
              <a:rPr lang="en-US" altLang="en-US" sz="1200" dirty="0"/>
              <a:t>Provide alternative arrangements for service</a:t>
            </a:r>
          </a:p>
          <a:p>
            <a:pPr marL="174708" indent="-174708">
              <a:buClr>
                <a:schemeClr val="bg1"/>
              </a:buClr>
              <a:buFont typeface="Arial" panose="020B0604020202020204" pitchFamily="34" charset="0"/>
              <a:buChar char="•"/>
            </a:pPr>
            <a:r>
              <a:rPr lang="en-US" altLang="en-US" sz="1200" dirty="0"/>
              <a:t>Sign language interpreters may be needed: </a:t>
            </a:r>
            <a:r>
              <a:rPr lang="en-US" sz="1200" dirty="0"/>
              <a:t>Providing American Sign Language (ASL) interpreters for persons with hearing disabilities may be necessary to be able to adequately communicate with these applicants and participants. </a:t>
            </a:r>
            <a:endParaRPr lang="en-US" altLang="en-US" sz="1200" dirty="0"/>
          </a:p>
          <a:p>
            <a:pPr marL="174708" indent="-174708">
              <a:buClr>
                <a:schemeClr val="bg1"/>
              </a:buClr>
              <a:buFont typeface="Arial" panose="020B0604020202020204" pitchFamily="34" charset="0"/>
              <a:buChar char="•"/>
            </a:pPr>
            <a:r>
              <a:rPr lang="en-US" altLang="en-US" sz="1200" dirty="0"/>
              <a:t>Service</a:t>
            </a:r>
            <a:r>
              <a:rPr lang="en-US" altLang="en-US" sz="1200" baseline="0" dirty="0"/>
              <a:t> animals must be allowed in facilities</a:t>
            </a:r>
          </a:p>
          <a:p>
            <a:pPr marL="174708" indent="-174708">
              <a:buClr>
                <a:schemeClr val="bg1"/>
              </a:buClr>
              <a:buFont typeface="Arial" panose="020B0604020202020204" pitchFamily="34" charset="0"/>
              <a:buChar char="•"/>
            </a:pPr>
            <a:r>
              <a:rPr lang="en-US" altLang="en-US" sz="1200" b="1" baseline="0" dirty="0"/>
              <a:t>2 Questions allowed:  Is the animal a service animal required because of a disability?  What work or task has the dog been trained to perform?</a:t>
            </a:r>
            <a:endParaRPr lang="en-US" altLang="en-US" sz="1200" b="1" dirty="0"/>
          </a:p>
          <a:p>
            <a:endParaRPr lang="en-US" dirty="0"/>
          </a:p>
        </p:txBody>
      </p:sp>
      <p:sp>
        <p:nvSpPr>
          <p:cNvPr id="4" name="Slide Number Placeholder 3"/>
          <p:cNvSpPr>
            <a:spLocks noGrp="1"/>
          </p:cNvSpPr>
          <p:nvPr>
            <p:ph type="sldNum" sz="quarter" idx="5"/>
          </p:nvPr>
        </p:nvSpPr>
        <p:spPr/>
        <p:txBody>
          <a:bodyPr/>
          <a:lstStyle/>
          <a:p>
            <a:fld id="{8802E482-6821-49B1-818D-B7C772AEF2DC}" type="slidenum">
              <a:rPr lang="en-US" smtClean="0"/>
              <a:t>23</a:t>
            </a:fld>
            <a:endParaRPr lang="en-US"/>
          </a:p>
        </p:txBody>
      </p:sp>
    </p:spTree>
    <p:extLst>
      <p:ext uri="{BB962C8B-B14F-4D97-AF65-F5344CB8AC3E}">
        <p14:creationId xmlns:p14="http://schemas.microsoft.com/office/powerpoint/2010/main" val="1865592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9415" indent="-349415">
              <a:spcBef>
                <a:spcPct val="20000"/>
              </a:spcBef>
              <a:buClr>
                <a:srgbClr val="FFCC00"/>
              </a:buClr>
              <a:defRPr/>
            </a:pPr>
            <a:r>
              <a:rPr lang="en-US" sz="1100" dirty="0">
                <a:latin typeface="+mn-lt"/>
              </a:rPr>
              <a:t>Make sure</a:t>
            </a:r>
            <a:r>
              <a:rPr lang="en-US" sz="1100" baseline="0" dirty="0">
                <a:latin typeface="+mn-lt"/>
              </a:rPr>
              <a:t> to recognize the difference between a program complaint and a civil rights complaint. </a:t>
            </a:r>
          </a:p>
          <a:p>
            <a:pPr marL="349415" indent="-349415">
              <a:spcBef>
                <a:spcPct val="20000"/>
              </a:spcBef>
              <a:buClr>
                <a:srgbClr val="FFCC00"/>
              </a:buClr>
              <a:defRPr/>
            </a:pPr>
            <a:r>
              <a:rPr lang="en-US" sz="1100" u="sng" dirty="0">
                <a:solidFill>
                  <a:srgbClr val="FFCC00"/>
                </a:solidFill>
                <a:latin typeface="+mn-lt"/>
              </a:rPr>
              <a:t>PROGRAM</a:t>
            </a:r>
            <a:r>
              <a:rPr lang="en-US" sz="1100" dirty="0">
                <a:solidFill>
                  <a:schemeClr val="bg1"/>
                </a:solidFill>
                <a:effectLst>
                  <a:outerShdw blurRad="38100" dist="38100" dir="2700000" algn="tl">
                    <a:srgbClr val="000000"/>
                  </a:outerShdw>
                </a:effectLst>
                <a:latin typeface="+mn-lt"/>
              </a:rPr>
              <a:t> </a:t>
            </a:r>
            <a:r>
              <a:rPr lang="en-US" sz="1100" dirty="0">
                <a:latin typeface="+mn-lt"/>
              </a:rPr>
              <a:t>complaints are not civil rights complaints, although equally important, and are NOT based on one of the 6 protected classes. You should have a different complaint process for handling these.</a:t>
            </a:r>
          </a:p>
          <a:p>
            <a:pPr marL="349415" indent="-349415">
              <a:spcBef>
                <a:spcPct val="20000"/>
              </a:spcBef>
              <a:buClr>
                <a:srgbClr val="FFCC00"/>
              </a:buClr>
              <a:defRPr/>
            </a:pPr>
            <a:r>
              <a:rPr lang="en-US" sz="1100" dirty="0">
                <a:latin typeface="+mn-lt"/>
              </a:rPr>
              <a:t>Examples of program complaints:</a:t>
            </a:r>
          </a:p>
          <a:p>
            <a:pPr marL="757066" lvl="1" indent="-291179">
              <a:spcBef>
                <a:spcPct val="20000"/>
              </a:spcBef>
              <a:buClr>
                <a:srgbClr val="FFCC00"/>
              </a:buClr>
              <a:buFontTx/>
              <a:buChar char="–"/>
              <a:defRPr/>
            </a:pPr>
            <a:r>
              <a:rPr lang="en-US" sz="1100" dirty="0">
                <a:latin typeface="+mn-lt"/>
              </a:rPr>
              <a:t>Classes NOT protected by the TEFAP program</a:t>
            </a:r>
          </a:p>
          <a:p>
            <a:pPr marL="757066" lvl="1" indent="-291179">
              <a:spcBef>
                <a:spcPct val="20000"/>
              </a:spcBef>
              <a:buClr>
                <a:srgbClr val="FFCC00"/>
              </a:buClr>
              <a:buFontTx/>
              <a:buChar char="–"/>
              <a:defRPr/>
            </a:pPr>
            <a:r>
              <a:rPr lang="en-US" sz="1100" dirty="0">
                <a:latin typeface="+mn-lt"/>
              </a:rPr>
              <a:t>Food Safety/Quality</a:t>
            </a:r>
          </a:p>
          <a:p>
            <a:pPr marL="757066" lvl="1" indent="-291179">
              <a:spcBef>
                <a:spcPct val="20000"/>
              </a:spcBef>
              <a:buClr>
                <a:srgbClr val="FFCC00"/>
              </a:buClr>
              <a:buFontTx/>
              <a:buChar char="–"/>
              <a:defRPr/>
            </a:pPr>
            <a:r>
              <a:rPr lang="en-US" sz="1100" dirty="0">
                <a:latin typeface="+mn-lt"/>
              </a:rPr>
              <a:t>Customer Service such as standing in a long line to receive the foods</a:t>
            </a:r>
          </a:p>
          <a:p>
            <a:pPr>
              <a:buClr>
                <a:schemeClr val="accent1"/>
              </a:buClr>
              <a:buFontTx/>
              <a:buChar char="•"/>
              <a:defRPr/>
            </a:pPr>
            <a:endParaRPr lang="en-US" sz="1200" dirty="0">
              <a:latin typeface="+mn-lt"/>
            </a:endParaRPr>
          </a:p>
          <a:p>
            <a:pPr>
              <a:buClr>
                <a:schemeClr val="accent1"/>
              </a:buClr>
              <a:buFontTx/>
              <a:buChar char="•"/>
              <a:defRPr/>
            </a:pPr>
            <a:endParaRPr lang="en-US" sz="1200" dirty="0">
              <a:latin typeface="+mn-lt"/>
            </a:endParaRPr>
          </a:p>
          <a:p>
            <a:pPr>
              <a:buClr>
                <a:schemeClr val="accent1"/>
              </a:buClr>
              <a:buFontTx/>
              <a:buChar char="•"/>
              <a:defRPr/>
            </a:pPr>
            <a:r>
              <a:rPr lang="en-US" sz="1200" dirty="0">
                <a:latin typeface="+mn-lt"/>
              </a:rPr>
              <a:t>Can be verbal or written</a:t>
            </a:r>
          </a:p>
          <a:p>
            <a:pPr>
              <a:buClr>
                <a:schemeClr val="accent1"/>
              </a:buClr>
              <a:buFontTx/>
              <a:buChar char="•"/>
              <a:defRPr/>
            </a:pPr>
            <a:r>
              <a:rPr lang="en-US" sz="1200" dirty="0">
                <a:latin typeface="+mn-lt"/>
              </a:rPr>
              <a:t>Must be discrimination based on one or more of the 6 protected classes</a:t>
            </a:r>
          </a:p>
          <a:p>
            <a:pPr>
              <a:buClr>
                <a:schemeClr val="accent1"/>
              </a:buClr>
              <a:buFontTx/>
              <a:buChar char="•"/>
              <a:defRPr/>
            </a:pPr>
            <a:r>
              <a:rPr lang="en-US" sz="1200" dirty="0">
                <a:latin typeface="+mn-lt"/>
              </a:rPr>
              <a:t>Can be made to any volunteer or staff member at the sub-distributor/agency, the CDA/food ban, the Florida Department of Agriculture and Consumer Services or USDA</a:t>
            </a:r>
          </a:p>
          <a:p>
            <a:pPr>
              <a:buClr>
                <a:schemeClr val="accent1"/>
              </a:buClr>
              <a:buFontTx/>
              <a:buChar char="•"/>
              <a:defRPr/>
            </a:pPr>
            <a:r>
              <a:rPr lang="en-US" sz="1200" b="1" dirty="0">
                <a:latin typeface="+mn-lt"/>
              </a:rPr>
              <a:t>Agencies should have a specific complaint process and procedure</a:t>
            </a:r>
          </a:p>
          <a:p>
            <a:endParaRPr lang="en-US" dirty="0"/>
          </a:p>
        </p:txBody>
      </p:sp>
      <p:sp>
        <p:nvSpPr>
          <p:cNvPr id="4" name="Slide Number Placeholder 3"/>
          <p:cNvSpPr>
            <a:spLocks noGrp="1"/>
          </p:cNvSpPr>
          <p:nvPr>
            <p:ph type="sldNum" sz="quarter" idx="5"/>
          </p:nvPr>
        </p:nvSpPr>
        <p:spPr/>
        <p:txBody>
          <a:bodyPr/>
          <a:lstStyle/>
          <a:p>
            <a:fld id="{8802E482-6821-49B1-818D-B7C772AEF2DC}" type="slidenum">
              <a:rPr lang="en-US" smtClean="0"/>
              <a:t>25</a:t>
            </a:fld>
            <a:endParaRPr lang="en-US"/>
          </a:p>
        </p:txBody>
      </p:sp>
    </p:spTree>
    <p:extLst>
      <p:ext uri="{BB962C8B-B14F-4D97-AF65-F5344CB8AC3E}">
        <p14:creationId xmlns:p14="http://schemas.microsoft.com/office/powerpoint/2010/main" val="21084628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489409-BB79-4ED0-BBA0-3E14E4862B1B}" type="slidenum">
              <a:rPr lang="en-US" smtClean="0"/>
              <a:t>33</a:t>
            </a:fld>
            <a:endParaRPr lang="en-US"/>
          </a:p>
        </p:txBody>
      </p:sp>
    </p:spTree>
    <p:extLst>
      <p:ext uri="{BB962C8B-B14F-4D97-AF65-F5344CB8AC3E}">
        <p14:creationId xmlns:p14="http://schemas.microsoft.com/office/powerpoint/2010/main" val="35662402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943" indent="-232943">
              <a:buAutoNum type="arabicPeriod"/>
            </a:pPr>
            <a:r>
              <a:rPr lang="en-US" sz="1100">
                <a:latin typeface="+mn-lt"/>
              </a:rPr>
              <a:t>While it is okay to refer a client to other nutrition programs, you cannot turn someone away due to their age. He could file a civil rights complaint.</a:t>
            </a:r>
          </a:p>
          <a:p>
            <a:pPr marL="232943" indent="-232943">
              <a:buAutoNum type="arabicPeriod"/>
            </a:pPr>
            <a:r>
              <a:rPr lang="en-US" sz="1100">
                <a:latin typeface="+mn-lt"/>
              </a:rPr>
              <a:t>Religion</a:t>
            </a:r>
            <a:r>
              <a:rPr lang="en-US" sz="1100" baseline="0">
                <a:latin typeface="+mn-lt"/>
              </a:rPr>
              <a:t> is not a protected class in TEFAP and would be a program complaint. </a:t>
            </a:r>
          </a:p>
          <a:p>
            <a:pPr marL="232943" indent="-232943">
              <a:buAutoNum type="arabicPeriod"/>
            </a:pPr>
            <a:endParaRPr lang="en-US"/>
          </a:p>
          <a:p>
            <a:pPr marL="232943" indent="-232943">
              <a:buAutoNum type="arabicPeriod"/>
            </a:pPr>
            <a:endParaRPr lang="en-US"/>
          </a:p>
        </p:txBody>
      </p:sp>
      <p:sp>
        <p:nvSpPr>
          <p:cNvPr id="4" name="Slide Number Placeholder 3"/>
          <p:cNvSpPr>
            <a:spLocks noGrp="1"/>
          </p:cNvSpPr>
          <p:nvPr>
            <p:ph type="sldNum" sz="quarter" idx="10"/>
          </p:nvPr>
        </p:nvSpPr>
        <p:spPr/>
        <p:txBody>
          <a:bodyPr/>
          <a:lstStyle/>
          <a:p>
            <a:fld id="{79489409-BB79-4ED0-BBA0-3E14E4862B1B}" type="slidenum">
              <a:rPr lang="en-US" smtClean="0"/>
              <a:t>34</a:t>
            </a:fld>
            <a:endParaRPr lang="en-US"/>
          </a:p>
        </p:txBody>
      </p:sp>
    </p:spTree>
    <p:extLst>
      <p:ext uri="{BB962C8B-B14F-4D97-AF65-F5344CB8AC3E}">
        <p14:creationId xmlns:p14="http://schemas.microsoft.com/office/powerpoint/2010/main" val="2851107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a:lstStyle>
            <a:lvl1pPr>
              <a:defRPr/>
            </a:lvl1pPr>
          </a:lstStyle>
          <a:p>
            <a:endParaRPr/>
          </a:p>
        </p:txBody>
      </p:sp>
      <p:sp>
        <p:nvSpPr>
          <p:cNvPr id="4" name="Holder 4">
            <a:extLst>
              <a:ext uri="{FF2B5EF4-FFF2-40B4-BE49-F238E27FC236}">
                <a16:creationId xmlns:a16="http://schemas.microsoft.com/office/drawing/2014/main" id="{ACEB4232-8F40-21E7-D776-772E5614609B}"/>
              </a:ext>
            </a:extLst>
          </p:cNvPr>
          <p:cNvSpPr>
            <a:spLocks noGrp="1" noChangeArrowheads="1"/>
          </p:cNvSpPr>
          <p:nvPr>
            <p:ph type="ftr" sz="quarter" idx="10"/>
          </p:nvPr>
        </p:nvSpPr>
        <p:spPr>
          <a:ln/>
        </p:spPr>
        <p:txBody>
          <a:bodyPr/>
          <a:lstStyle>
            <a:lvl1pPr>
              <a:defRPr/>
            </a:lvl1pPr>
          </a:lstStyle>
          <a:p>
            <a:endParaRPr lang="en-US" altLang="en-US"/>
          </a:p>
        </p:txBody>
      </p:sp>
      <p:sp>
        <p:nvSpPr>
          <p:cNvPr id="5" name="Holder 5">
            <a:extLst>
              <a:ext uri="{FF2B5EF4-FFF2-40B4-BE49-F238E27FC236}">
                <a16:creationId xmlns:a16="http://schemas.microsoft.com/office/drawing/2014/main" id="{5F0BA789-7583-CE49-D85A-62CB427A1D55}"/>
              </a:ext>
            </a:extLst>
          </p:cNvPr>
          <p:cNvSpPr>
            <a:spLocks noGrp="1" noChangeArrowheads="1"/>
          </p:cNvSpPr>
          <p:nvPr>
            <p:ph type="dt" sz="half" idx="11"/>
          </p:nvPr>
        </p:nvSpPr>
        <p:spPr>
          <a:ln/>
        </p:spPr>
        <p:txBody>
          <a:bodyPr/>
          <a:lstStyle>
            <a:lvl1pPr>
              <a:defRPr/>
            </a:lvl1pPr>
          </a:lstStyle>
          <a:p>
            <a:fld id="{98A3A109-40EE-465D-B481-946FFD15BFB3}" type="datetimeFigureOut">
              <a:rPr lang="en-US" altLang="en-US"/>
              <a:pPr/>
              <a:t>7/8/2026</a:t>
            </a:fld>
            <a:endParaRPr lang="en-US" altLang="en-US"/>
          </a:p>
        </p:txBody>
      </p:sp>
      <p:sp>
        <p:nvSpPr>
          <p:cNvPr id="6" name="Holder 6">
            <a:extLst>
              <a:ext uri="{FF2B5EF4-FFF2-40B4-BE49-F238E27FC236}">
                <a16:creationId xmlns:a16="http://schemas.microsoft.com/office/drawing/2014/main" id="{D16A88EC-4C2F-2658-FFB3-F7E1C9ED646D}"/>
              </a:ext>
            </a:extLst>
          </p:cNvPr>
          <p:cNvSpPr>
            <a:spLocks noGrp="1" noChangeArrowheads="1"/>
          </p:cNvSpPr>
          <p:nvPr>
            <p:ph type="sldNum" sz="quarter" idx="12"/>
          </p:nvPr>
        </p:nvSpPr>
        <p:spPr>
          <a:ln/>
        </p:spPr>
        <p:txBody>
          <a:bodyPr/>
          <a:lstStyle>
            <a:lvl1pPr>
              <a:defRPr/>
            </a:lvl1pPr>
          </a:lstStyle>
          <a:p>
            <a:fld id="{BE7EBCBA-4B98-49BF-8132-CF9929F5B851}" type="slidenum">
              <a:rPr lang="en-US" altLang="en-US"/>
              <a:pPr/>
              <a:t>‹#›</a:t>
            </a:fld>
            <a:endParaRPr lang="en-US" altLang="en-US"/>
          </a:p>
        </p:txBody>
      </p:sp>
    </p:spTree>
    <p:extLst>
      <p:ext uri="{BB962C8B-B14F-4D97-AF65-F5344CB8AC3E}">
        <p14:creationId xmlns:p14="http://schemas.microsoft.com/office/powerpoint/2010/main" val="3671633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a:lstStyle>
            <a:lvl1pPr>
              <a:defRPr sz="2800" b="1" i="0">
                <a:solidFill>
                  <a:srgbClr val="004279"/>
                </a:solidFill>
                <a:latin typeface="Arial"/>
                <a:cs typeface="Arial"/>
              </a:defRPr>
            </a:lvl1pPr>
          </a:lstStyle>
          <a:p>
            <a:endParaRPr/>
          </a:p>
        </p:txBody>
      </p:sp>
      <p:sp>
        <p:nvSpPr>
          <p:cNvPr id="3" name="Holder 3"/>
          <p:cNvSpPr>
            <a:spLocks noGrp="1"/>
          </p:cNvSpPr>
          <p:nvPr>
            <p:ph type="body" idx="1"/>
          </p:nvPr>
        </p:nvSpPr>
        <p:spPr/>
        <p:txBody>
          <a:bodyPr/>
          <a:lstStyle>
            <a:lvl1pPr>
              <a:defRPr sz="2400" b="1" i="0">
                <a:solidFill>
                  <a:schemeClr val="tx1"/>
                </a:solidFill>
                <a:latin typeface="Arial"/>
                <a:cs typeface="Arial"/>
              </a:defRPr>
            </a:lvl1pPr>
          </a:lstStyle>
          <a:p>
            <a:endParaRPr/>
          </a:p>
        </p:txBody>
      </p:sp>
      <p:sp>
        <p:nvSpPr>
          <p:cNvPr id="4" name="Holder 4">
            <a:extLst>
              <a:ext uri="{FF2B5EF4-FFF2-40B4-BE49-F238E27FC236}">
                <a16:creationId xmlns:a16="http://schemas.microsoft.com/office/drawing/2014/main" id="{ABE5C96A-1379-C939-13C2-B16C3FA7C589}"/>
              </a:ext>
            </a:extLst>
          </p:cNvPr>
          <p:cNvSpPr>
            <a:spLocks noGrp="1" noChangeArrowheads="1"/>
          </p:cNvSpPr>
          <p:nvPr>
            <p:ph type="ftr" sz="quarter" idx="10"/>
          </p:nvPr>
        </p:nvSpPr>
        <p:spPr>
          <a:ln/>
        </p:spPr>
        <p:txBody>
          <a:bodyPr/>
          <a:lstStyle>
            <a:lvl1pPr>
              <a:defRPr/>
            </a:lvl1pPr>
          </a:lstStyle>
          <a:p>
            <a:endParaRPr lang="en-US" altLang="en-US"/>
          </a:p>
        </p:txBody>
      </p:sp>
      <p:sp>
        <p:nvSpPr>
          <p:cNvPr id="5" name="Holder 5">
            <a:extLst>
              <a:ext uri="{FF2B5EF4-FFF2-40B4-BE49-F238E27FC236}">
                <a16:creationId xmlns:a16="http://schemas.microsoft.com/office/drawing/2014/main" id="{D248722E-6051-21E1-A60E-C5CEAF4E4C4D}"/>
              </a:ext>
            </a:extLst>
          </p:cNvPr>
          <p:cNvSpPr>
            <a:spLocks noGrp="1" noChangeArrowheads="1"/>
          </p:cNvSpPr>
          <p:nvPr>
            <p:ph type="dt" sz="half" idx="11"/>
          </p:nvPr>
        </p:nvSpPr>
        <p:spPr>
          <a:ln/>
        </p:spPr>
        <p:txBody>
          <a:bodyPr/>
          <a:lstStyle>
            <a:lvl1pPr>
              <a:defRPr/>
            </a:lvl1pPr>
          </a:lstStyle>
          <a:p>
            <a:fld id="{E59D93E4-6706-40AC-849E-0A868B9CC389}" type="datetimeFigureOut">
              <a:rPr lang="en-US" altLang="en-US"/>
              <a:pPr/>
              <a:t>7/8/2026</a:t>
            </a:fld>
            <a:endParaRPr lang="en-US" altLang="en-US"/>
          </a:p>
        </p:txBody>
      </p:sp>
      <p:sp>
        <p:nvSpPr>
          <p:cNvPr id="6" name="Holder 6">
            <a:extLst>
              <a:ext uri="{FF2B5EF4-FFF2-40B4-BE49-F238E27FC236}">
                <a16:creationId xmlns:a16="http://schemas.microsoft.com/office/drawing/2014/main" id="{BC53A1CD-C739-8FC8-BA69-06A728F2D95E}"/>
              </a:ext>
            </a:extLst>
          </p:cNvPr>
          <p:cNvSpPr>
            <a:spLocks noGrp="1" noChangeArrowheads="1"/>
          </p:cNvSpPr>
          <p:nvPr>
            <p:ph type="sldNum" sz="quarter" idx="12"/>
          </p:nvPr>
        </p:nvSpPr>
        <p:spPr>
          <a:ln/>
        </p:spPr>
        <p:txBody>
          <a:bodyPr/>
          <a:lstStyle>
            <a:lvl1pPr>
              <a:defRPr/>
            </a:lvl1pPr>
          </a:lstStyle>
          <a:p>
            <a:fld id="{ECD40A04-72DF-4987-A46D-1E8C23E878B9}" type="slidenum">
              <a:rPr lang="en-US" altLang="en-US"/>
              <a:pPr/>
              <a:t>‹#›</a:t>
            </a:fld>
            <a:endParaRPr lang="en-US" altLang="en-US"/>
          </a:p>
        </p:txBody>
      </p:sp>
    </p:spTree>
    <p:extLst>
      <p:ext uri="{BB962C8B-B14F-4D97-AF65-F5344CB8AC3E}">
        <p14:creationId xmlns:p14="http://schemas.microsoft.com/office/powerpoint/2010/main" val="457523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5" name="bg object 16">
            <a:extLst>
              <a:ext uri="{FF2B5EF4-FFF2-40B4-BE49-F238E27FC236}">
                <a16:creationId xmlns:a16="http://schemas.microsoft.com/office/drawing/2014/main" id="{4F5B24F0-FA59-EBC9-14CE-C758865E4161}"/>
              </a:ext>
            </a:extLst>
          </p:cNvPr>
          <p:cNvSpPr>
            <a:spLocks/>
          </p:cNvSpPr>
          <p:nvPr/>
        </p:nvSpPr>
        <p:spPr bwMode="auto">
          <a:xfrm>
            <a:off x="0" y="0"/>
            <a:ext cx="12192000" cy="646113"/>
          </a:xfrm>
          <a:custGeom>
            <a:avLst/>
            <a:gdLst>
              <a:gd name="T0" fmla="*/ 12192000 w 12192000"/>
              <a:gd name="T1" fmla="*/ 0 h 646430"/>
              <a:gd name="T2" fmla="*/ 0 w 12192000"/>
              <a:gd name="T3" fmla="*/ 0 h 646430"/>
              <a:gd name="T4" fmla="*/ 0 w 12192000"/>
              <a:gd name="T5" fmla="*/ 646049 h 646430"/>
              <a:gd name="T6" fmla="*/ 12192000 w 12192000"/>
              <a:gd name="T7" fmla="*/ 646049 h 646430"/>
              <a:gd name="T8" fmla="*/ 12192000 w 12192000"/>
              <a:gd name="T9" fmla="*/ 0 h 646430"/>
            </a:gdLst>
            <a:ahLst/>
            <a:cxnLst>
              <a:cxn ang="0">
                <a:pos x="T0" y="T1"/>
              </a:cxn>
              <a:cxn ang="0">
                <a:pos x="T2" y="T3"/>
              </a:cxn>
              <a:cxn ang="0">
                <a:pos x="T4" y="T5"/>
              </a:cxn>
              <a:cxn ang="0">
                <a:pos x="T6" y="T7"/>
              </a:cxn>
              <a:cxn ang="0">
                <a:pos x="T8" y="T9"/>
              </a:cxn>
            </a:cxnLst>
            <a:rect l="0" t="0" r="r" b="b"/>
            <a:pathLst>
              <a:path w="12192000" h="646430">
                <a:moveTo>
                  <a:pt x="12192000" y="0"/>
                </a:moveTo>
                <a:lnTo>
                  <a:pt x="0" y="0"/>
                </a:lnTo>
                <a:lnTo>
                  <a:pt x="0" y="646049"/>
                </a:lnTo>
                <a:lnTo>
                  <a:pt x="12192000" y="646049"/>
                </a:lnTo>
                <a:lnTo>
                  <a:pt x="12192000" y="0"/>
                </a:lnTo>
                <a:close/>
              </a:path>
            </a:pathLst>
          </a:custGeom>
          <a:solidFill>
            <a:srgbClr val="EEC40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6" name="bg object 17">
            <a:extLst>
              <a:ext uri="{FF2B5EF4-FFF2-40B4-BE49-F238E27FC236}">
                <a16:creationId xmlns:a16="http://schemas.microsoft.com/office/drawing/2014/main" id="{3AD3235B-2888-A488-1F5D-91B14D9093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225" y="225425"/>
            <a:ext cx="1279525" cy="128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bg object 18">
            <a:extLst>
              <a:ext uri="{FF2B5EF4-FFF2-40B4-BE49-F238E27FC236}">
                <a16:creationId xmlns:a16="http://schemas.microsoft.com/office/drawing/2014/main" id="{E796B267-FDA0-E130-A21D-6A7C5D24C7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088" y="246063"/>
            <a:ext cx="1195387" cy="119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Holder 2"/>
          <p:cNvSpPr>
            <a:spLocks noGrp="1"/>
          </p:cNvSpPr>
          <p:nvPr>
            <p:ph type="title"/>
          </p:nvPr>
        </p:nvSpPr>
        <p:spPr/>
        <p:txBody>
          <a:bodyPr/>
          <a:lstStyle>
            <a:lvl1pPr>
              <a:defRPr sz="2800" b="1" i="0">
                <a:solidFill>
                  <a:srgbClr val="004279"/>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a:lstStyle>
            <a:lvl1pPr>
              <a:defRPr/>
            </a:lvl1pPr>
          </a:lstStyle>
          <a:p>
            <a:endParaRPr/>
          </a:p>
        </p:txBody>
      </p:sp>
      <p:sp>
        <p:nvSpPr>
          <p:cNvPr id="4" name="Holder 4"/>
          <p:cNvSpPr>
            <a:spLocks noGrp="1"/>
          </p:cNvSpPr>
          <p:nvPr>
            <p:ph sz="half" idx="3"/>
          </p:nvPr>
        </p:nvSpPr>
        <p:spPr>
          <a:xfrm>
            <a:off x="6866125" y="1803290"/>
            <a:ext cx="3395345" cy="3959860"/>
          </a:xfrm>
          <a:prstGeom prst="rect">
            <a:avLst/>
          </a:prstGeom>
        </p:spPr>
        <p:txBody>
          <a:bodyPr/>
          <a:lstStyle>
            <a:lvl1pPr>
              <a:defRPr sz="2000" b="1" i="0">
                <a:solidFill>
                  <a:srgbClr val="004279"/>
                </a:solidFill>
                <a:latin typeface="Arial"/>
                <a:cs typeface="Arial"/>
              </a:defRPr>
            </a:lvl1pPr>
          </a:lstStyle>
          <a:p>
            <a:endParaRPr/>
          </a:p>
        </p:txBody>
      </p:sp>
      <p:sp>
        <p:nvSpPr>
          <p:cNvPr id="8" name="Holder 5">
            <a:extLst>
              <a:ext uri="{FF2B5EF4-FFF2-40B4-BE49-F238E27FC236}">
                <a16:creationId xmlns:a16="http://schemas.microsoft.com/office/drawing/2014/main" id="{6F80C0F5-0AFF-A213-2A3D-6C73EC9115F6}"/>
              </a:ext>
            </a:extLst>
          </p:cNvPr>
          <p:cNvSpPr>
            <a:spLocks noGrp="1" noChangeArrowheads="1"/>
          </p:cNvSpPr>
          <p:nvPr>
            <p:ph type="ftr" sz="quarter" idx="10"/>
          </p:nvPr>
        </p:nvSpPr>
        <p:spPr/>
        <p:txBody>
          <a:bodyPr/>
          <a:lstStyle>
            <a:lvl1pPr>
              <a:defRPr/>
            </a:lvl1pPr>
          </a:lstStyle>
          <a:p>
            <a:endParaRPr lang="en-US" altLang="en-US"/>
          </a:p>
        </p:txBody>
      </p:sp>
      <p:sp>
        <p:nvSpPr>
          <p:cNvPr id="9" name="Holder 6">
            <a:extLst>
              <a:ext uri="{FF2B5EF4-FFF2-40B4-BE49-F238E27FC236}">
                <a16:creationId xmlns:a16="http://schemas.microsoft.com/office/drawing/2014/main" id="{26F88DF7-7997-4949-4968-F3BA8C8FB11C}"/>
              </a:ext>
            </a:extLst>
          </p:cNvPr>
          <p:cNvSpPr>
            <a:spLocks noGrp="1" noChangeArrowheads="1"/>
          </p:cNvSpPr>
          <p:nvPr>
            <p:ph type="dt" sz="half" idx="11"/>
          </p:nvPr>
        </p:nvSpPr>
        <p:spPr/>
        <p:txBody>
          <a:bodyPr/>
          <a:lstStyle>
            <a:lvl1pPr>
              <a:defRPr/>
            </a:lvl1pPr>
          </a:lstStyle>
          <a:p>
            <a:fld id="{653B6CCD-0D5C-482F-A227-FDAE127D6D20}" type="datetimeFigureOut">
              <a:rPr lang="en-US" altLang="en-US"/>
              <a:pPr/>
              <a:t>7/8/2026</a:t>
            </a:fld>
            <a:endParaRPr lang="en-US" altLang="en-US"/>
          </a:p>
        </p:txBody>
      </p:sp>
      <p:sp>
        <p:nvSpPr>
          <p:cNvPr id="10" name="Holder 7">
            <a:extLst>
              <a:ext uri="{FF2B5EF4-FFF2-40B4-BE49-F238E27FC236}">
                <a16:creationId xmlns:a16="http://schemas.microsoft.com/office/drawing/2014/main" id="{FD3BBD67-EC8A-F0EA-89BD-C56AA60DD144}"/>
              </a:ext>
            </a:extLst>
          </p:cNvPr>
          <p:cNvSpPr>
            <a:spLocks noGrp="1" noChangeArrowheads="1"/>
          </p:cNvSpPr>
          <p:nvPr>
            <p:ph type="sldNum" sz="quarter" idx="12"/>
          </p:nvPr>
        </p:nvSpPr>
        <p:spPr/>
        <p:txBody>
          <a:bodyPr/>
          <a:lstStyle>
            <a:lvl1pPr>
              <a:defRPr/>
            </a:lvl1pPr>
          </a:lstStyle>
          <a:p>
            <a:fld id="{BA169240-472B-4394-9DC7-039DB4DEC569}" type="slidenum">
              <a:rPr lang="en-US" altLang="en-US"/>
              <a:pPr/>
              <a:t>‹#›</a:t>
            </a:fld>
            <a:endParaRPr lang="en-US" altLang="en-US"/>
          </a:p>
        </p:txBody>
      </p:sp>
    </p:spTree>
    <p:extLst>
      <p:ext uri="{BB962C8B-B14F-4D97-AF65-F5344CB8AC3E}">
        <p14:creationId xmlns:p14="http://schemas.microsoft.com/office/powerpoint/2010/main" val="931821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a:lstStyle>
            <a:lvl1pPr>
              <a:defRPr sz="2800" b="1" i="0">
                <a:solidFill>
                  <a:srgbClr val="004279"/>
                </a:solidFill>
                <a:latin typeface="Arial"/>
                <a:cs typeface="Arial"/>
              </a:defRPr>
            </a:lvl1pPr>
          </a:lstStyle>
          <a:p>
            <a:endParaRPr/>
          </a:p>
        </p:txBody>
      </p:sp>
      <p:sp>
        <p:nvSpPr>
          <p:cNvPr id="3" name="Holder 4">
            <a:extLst>
              <a:ext uri="{FF2B5EF4-FFF2-40B4-BE49-F238E27FC236}">
                <a16:creationId xmlns:a16="http://schemas.microsoft.com/office/drawing/2014/main" id="{8F6B1AC2-6BF1-C0EA-269F-8886D4BBD118}"/>
              </a:ext>
            </a:extLst>
          </p:cNvPr>
          <p:cNvSpPr>
            <a:spLocks noGrp="1" noChangeArrowheads="1"/>
          </p:cNvSpPr>
          <p:nvPr>
            <p:ph type="ftr" sz="quarter" idx="10"/>
          </p:nvPr>
        </p:nvSpPr>
        <p:spPr>
          <a:ln/>
        </p:spPr>
        <p:txBody>
          <a:bodyPr/>
          <a:lstStyle>
            <a:lvl1pPr>
              <a:defRPr/>
            </a:lvl1pPr>
          </a:lstStyle>
          <a:p>
            <a:endParaRPr lang="en-US" altLang="en-US"/>
          </a:p>
        </p:txBody>
      </p:sp>
      <p:sp>
        <p:nvSpPr>
          <p:cNvPr id="4" name="Holder 5">
            <a:extLst>
              <a:ext uri="{FF2B5EF4-FFF2-40B4-BE49-F238E27FC236}">
                <a16:creationId xmlns:a16="http://schemas.microsoft.com/office/drawing/2014/main" id="{1B169436-39F1-4211-0B48-F1F08152042D}"/>
              </a:ext>
            </a:extLst>
          </p:cNvPr>
          <p:cNvSpPr>
            <a:spLocks noGrp="1" noChangeArrowheads="1"/>
          </p:cNvSpPr>
          <p:nvPr>
            <p:ph type="dt" sz="half" idx="11"/>
          </p:nvPr>
        </p:nvSpPr>
        <p:spPr>
          <a:ln/>
        </p:spPr>
        <p:txBody>
          <a:bodyPr/>
          <a:lstStyle>
            <a:lvl1pPr>
              <a:defRPr/>
            </a:lvl1pPr>
          </a:lstStyle>
          <a:p>
            <a:fld id="{C1A209E0-F3F3-4621-99B1-71AB4F729F9C}" type="datetimeFigureOut">
              <a:rPr lang="en-US" altLang="en-US"/>
              <a:pPr/>
              <a:t>7/8/2026</a:t>
            </a:fld>
            <a:endParaRPr lang="en-US" altLang="en-US"/>
          </a:p>
        </p:txBody>
      </p:sp>
      <p:sp>
        <p:nvSpPr>
          <p:cNvPr id="5" name="Holder 6">
            <a:extLst>
              <a:ext uri="{FF2B5EF4-FFF2-40B4-BE49-F238E27FC236}">
                <a16:creationId xmlns:a16="http://schemas.microsoft.com/office/drawing/2014/main" id="{F1CEFA5B-6FB5-11C5-D633-914D88CF8E71}"/>
              </a:ext>
            </a:extLst>
          </p:cNvPr>
          <p:cNvSpPr>
            <a:spLocks noGrp="1" noChangeArrowheads="1"/>
          </p:cNvSpPr>
          <p:nvPr>
            <p:ph type="sldNum" sz="quarter" idx="12"/>
          </p:nvPr>
        </p:nvSpPr>
        <p:spPr>
          <a:ln/>
        </p:spPr>
        <p:txBody>
          <a:bodyPr/>
          <a:lstStyle>
            <a:lvl1pPr>
              <a:defRPr/>
            </a:lvl1pPr>
          </a:lstStyle>
          <a:p>
            <a:fld id="{A6247F51-3D12-48D1-B7CC-BE34CEC899A6}" type="slidenum">
              <a:rPr lang="en-US" altLang="en-US"/>
              <a:pPr/>
              <a:t>‹#›</a:t>
            </a:fld>
            <a:endParaRPr lang="en-US" altLang="en-US"/>
          </a:p>
        </p:txBody>
      </p:sp>
    </p:spTree>
    <p:extLst>
      <p:ext uri="{BB962C8B-B14F-4D97-AF65-F5344CB8AC3E}">
        <p14:creationId xmlns:p14="http://schemas.microsoft.com/office/powerpoint/2010/main" val="692769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bg object 16">
            <a:extLst>
              <a:ext uri="{FF2B5EF4-FFF2-40B4-BE49-F238E27FC236}">
                <a16:creationId xmlns:a16="http://schemas.microsoft.com/office/drawing/2014/main" id="{0F56E04C-2350-9133-CBF2-92156D2B349F}"/>
              </a:ext>
            </a:extLst>
          </p:cNvPr>
          <p:cNvSpPr>
            <a:spLocks/>
          </p:cNvSpPr>
          <p:nvPr/>
        </p:nvSpPr>
        <p:spPr bwMode="auto">
          <a:xfrm>
            <a:off x="0" y="0"/>
            <a:ext cx="12192000" cy="6858000"/>
          </a:xfrm>
          <a:custGeom>
            <a:avLst/>
            <a:gdLst>
              <a:gd name="T0" fmla="*/ 12192000 w 12192000"/>
              <a:gd name="T1" fmla="*/ 0 h 6858000"/>
              <a:gd name="T2" fmla="*/ 0 w 12192000"/>
              <a:gd name="T3" fmla="*/ 0 h 6858000"/>
              <a:gd name="T4" fmla="*/ 0 w 12192000"/>
              <a:gd name="T5" fmla="*/ 6858000 h 6858000"/>
              <a:gd name="T6" fmla="*/ 12192000 w 12192000"/>
              <a:gd name="T7" fmla="*/ 6858000 h 6858000"/>
              <a:gd name="T8" fmla="*/ 12192000 w 12192000"/>
              <a:gd name="T9" fmla="*/ 0 h 6858000"/>
            </a:gdLst>
            <a:ahLst/>
            <a:cxnLst>
              <a:cxn ang="0">
                <a:pos x="T0" y="T1"/>
              </a:cxn>
              <a:cxn ang="0">
                <a:pos x="T2" y="T3"/>
              </a:cxn>
              <a:cxn ang="0">
                <a:pos x="T4" y="T5"/>
              </a:cxn>
              <a:cxn ang="0">
                <a:pos x="T6" y="T7"/>
              </a:cxn>
              <a:cxn ang="0">
                <a:pos x="T8" y="T9"/>
              </a:cxn>
            </a:cxnLst>
            <a:rect l="0" t="0" r="r" b="b"/>
            <a:pathLst>
              <a:path w="12192000" h="6858000">
                <a:moveTo>
                  <a:pt x="12192000" y="0"/>
                </a:moveTo>
                <a:lnTo>
                  <a:pt x="0" y="0"/>
                </a:lnTo>
                <a:lnTo>
                  <a:pt x="0" y="6858000"/>
                </a:lnTo>
                <a:lnTo>
                  <a:pt x="12192000" y="6858000"/>
                </a:lnTo>
                <a:lnTo>
                  <a:pt x="12192000" y="0"/>
                </a:lnTo>
                <a:close/>
              </a:path>
            </a:pathLst>
          </a:custGeom>
          <a:solidFill>
            <a:srgbClr val="F1F1F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3" name="bg object 17">
            <a:extLst>
              <a:ext uri="{FF2B5EF4-FFF2-40B4-BE49-F238E27FC236}">
                <a16:creationId xmlns:a16="http://schemas.microsoft.com/office/drawing/2014/main" id="{14E76135-84C4-413A-187B-53ED3AA149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773738"/>
            <a:ext cx="12192000" cy="108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bg object 18">
            <a:extLst>
              <a:ext uri="{FF2B5EF4-FFF2-40B4-BE49-F238E27FC236}">
                <a16:creationId xmlns:a16="http://schemas.microsoft.com/office/drawing/2014/main" id="{B2A9BD3E-5AD7-6AC6-6610-F3EEE7DC4074}"/>
              </a:ext>
            </a:extLst>
          </p:cNvPr>
          <p:cNvSpPr>
            <a:spLocks/>
          </p:cNvSpPr>
          <p:nvPr/>
        </p:nvSpPr>
        <p:spPr bwMode="auto">
          <a:xfrm>
            <a:off x="0" y="5773738"/>
            <a:ext cx="12192000" cy="1084262"/>
          </a:xfrm>
          <a:custGeom>
            <a:avLst/>
            <a:gdLst>
              <a:gd name="T0" fmla="*/ 12192000 w 12192000"/>
              <a:gd name="T1" fmla="*/ 0 h 1085215"/>
              <a:gd name="T2" fmla="*/ 0 w 12192000"/>
              <a:gd name="T3" fmla="*/ 0 h 1085215"/>
              <a:gd name="T4" fmla="*/ 0 w 12192000"/>
              <a:gd name="T5" fmla="*/ 1084770 h 1085215"/>
              <a:gd name="T6" fmla="*/ 12192000 w 12192000"/>
              <a:gd name="T7" fmla="*/ 1084770 h 1085215"/>
              <a:gd name="T8" fmla="*/ 12192000 w 12192000"/>
              <a:gd name="T9" fmla="*/ 0 h 1085215"/>
            </a:gdLst>
            <a:ahLst/>
            <a:cxnLst>
              <a:cxn ang="0">
                <a:pos x="T0" y="T1"/>
              </a:cxn>
              <a:cxn ang="0">
                <a:pos x="T2" y="T3"/>
              </a:cxn>
              <a:cxn ang="0">
                <a:pos x="T4" y="T5"/>
              </a:cxn>
              <a:cxn ang="0">
                <a:pos x="T6" y="T7"/>
              </a:cxn>
              <a:cxn ang="0">
                <a:pos x="T8" y="T9"/>
              </a:cxn>
            </a:cxnLst>
            <a:rect l="0" t="0" r="r" b="b"/>
            <a:pathLst>
              <a:path w="12192000" h="1085215">
                <a:moveTo>
                  <a:pt x="12192000" y="0"/>
                </a:moveTo>
                <a:lnTo>
                  <a:pt x="0" y="0"/>
                </a:lnTo>
                <a:lnTo>
                  <a:pt x="0" y="1084770"/>
                </a:lnTo>
                <a:lnTo>
                  <a:pt x="12192000" y="1084770"/>
                </a:lnTo>
                <a:lnTo>
                  <a:pt x="12192000" y="0"/>
                </a:lnTo>
                <a:close/>
              </a:path>
            </a:pathLst>
          </a:custGeom>
          <a:solidFill>
            <a:srgbClr val="004279">
              <a:alpha val="67058"/>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5" name="bg object 19">
            <a:extLst>
              <a:ext uri="{FF2B5EF4-FFF2-40B4-BE49-F238E27FC236}">
                <a16:creationId xmlns:a16="http://schemas.microsoft.com/office/drawing/2014/main" id="{93E5A3B1-0529-419B-C005-180F11B8EC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18813" y="5505450"/>
            <a:ext cx="1100137" cy="108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bg object 20">
            <a:extLst>
              <a:ext uri="{FF2B5EF4-FFF2-40B4-BE49-F238E27FC236}">
                <a16:creationId xmlns:a16="http://schemas.microsoft.com/office/drawing/2014/main" id="{73985D82-C072-05ED-1317-0AA593F1E0F5}"/>
              </a:ext>
            </a:extLst>
          </p:cNvPr>
          <p:cNvSpPr>
            <a:spLocks/>
          </p:cNvSpPr>
          <p:nvPr/>
        </p:nvSpPr>
        <p:spPr bwMode="auto">
          <a:xfrm>
            <a:off x="10814050" y="5500688"/>
            <a:ext cx="1109663" cy="1095375"/>
          </a:xfrm>
          <a:custGeom>
            <a:avLst/>
            <a:gdLst>
              <a:gd name="T0" fmla="*/ 611301 w 1109345"/>
              <a:gd name="T1" fmla="*/ 2819 h 1094740"/>
              <a:gd name="T2" fmla="*/ 719505 w 1109345"/>
              <a:gd name="T3" fmla="*/ 24599 h 1094740"/>
              <a:gd name="T4" fmla="*/ 818946 w 1109345"/>
              <a:gd name="T5" fmla="*/ 66027 h 1094740"/>
              <a:gd name="T6" fmla="*/ 907364 w 1109345"/>
              <a:gd name="T7" fmla="*/ 124929 h 1094740"/>
              <a:gd name="T8" fmla="*/ 982548 w 1109345"/>
              <a:gd name="T9" fmla="*/ 199085 h 1094740"/>
              <a:gd name="T10" fmla="*/ 1042263 w 1109345"/>
              <a:gd name="T11" fmla="*/ 286321 h 1094740"/>
              <a:gd name="T12" fmla="*/ 1084275 w 1109345"/>
              <a:gd name="T13" fmla="*/ 384428 h 1094740"/>
              <a:gd name="T14" fmla="*/ 1106347 w 1109345"/>
              <a:gd name="T15" fmla="*/ 491210 h 1094740"/>
              <a:gd name="T16" fmla="*/ 1106347 w 1109345"/>
              <a:gd name="T17" fmla="*/ 603097 h 1094740"/>
              <a:gd name="T18" fmla="*/ 1084275 w 1109345"/>
              <a:gd name="T19" fmla="*/ 709866 h 1094740"/>
              <a:gd name="T20" fmla="*/ 1042263 w 1109345"/>
              <a:gd name="T21" fmla="*/ 807973 h 1094740"/>
              <a:gd name="T22" fmla="*/ 982548 w 1109345"/>
              <a:gd name="T23" fmla="*/ 895210 h 1094740"/>
              <a:gd name="T24" fmla="*/ 907364 w 1109345"/>
              <a:gd name="T25" fmla="*/ 969378 h 1094740"/>
              <a:gd name="T26" fmla="*/ 818946 w 1109345"/>
              <a:gd name="T27" fmla="*/ 1028268 h 1094740"/>
              <a:gd name="T28" fmla="*/ 719505 w 1109345"/>
              <a:gd name="T29" fmla="*/ 1069708 h 1094740"/>
              <a:gd name="T30" fmla="*/ 611301 w 1109345"/>
              <a:gd name="T31" fmla="*/ 1091476 h 1094740"/>
              <a:gd name="T32" fmla="*/ 497916 w 1109345"/>
              <a:gd name="T33" fmla="*/ 1091476 h 1094740"/>
              <a:gd name="T34" fmla="*/ 389712 w 1109345"/>
              <a:gd name="T35" fmla="*/ 1069708 h 1094740"/>
              <a:gd name="T36" fmla="*/ 290271 w 1109345"/>
              <a:gd name="T37" fmla="*/ 1028268 h 1094740"/>
              <a:gd name="T38" fmla="*/ 201853 w 1109345"/>
              <a:gd name="T39" fmla="*/ 969378 h 1094740"/>
              <a:gd name="T40" fmla="*/ 126669 w 1109345"/>
              <a:gd name="T41" fmla="*/ 895210 h 1094740"/>
              <a:gd name="T42" fmla="*/ 66954 w 1109345"/>
              <a:gd name="T43" fmla="*/ 807973 h 1094740"/>
              <a:gd name="T44" fmla="*/ 24942 w 1109345"/>
              <a:gd name="T45" fmla="*/ 709866 h 1094740"/>
              <a:gd name="T46" fmla="*/ 2870 w 1109345"/>
              <a:gd name="T47" fmla="*/ 603097 h 1094740"/>
              <a:gd name="T48" fmla="*/ 2870 w 1109345"/>
              <a:gd name="T49" fmla="*/ 491210 h 1094740"/>
              <a:gd name="T50" fmla="*/ 24942 w 1109345"/>
              <a:gd name="T51" fmla="*/ 384428 h 1094740"/>
              <a:gd name="T52" fmla="*/ 66954 w 1109345"/>
              <a:gd name="T53" fmla="*/ 286321 h 1094740"/>
              <a:gd name="T54" fmla="*/ 126669 w 1109345"/>
              <a:gd name="T55" fmla="*/ 199085 h 1094740"/>
              <a:gd name="T56" fmla="*/ 201853 w 1109345"/>
              <a:gd name="T57" fmla="*/ 124929 h 1094740"/>
              <a:gd name="T58" fmla="*/ 290271 w 1109345"/>
              <a:gd name="T59" fmla="*/ 66027 h 1094740"/>
              <a:gd name="T60" fmla="*/ 389712 w 1109345"/>
              <a:gd name="T61" fmla="*/ 24599 h 1094740"/>
              <a:gd name="T62" fmla="*/ 497916 w 1109345"/>
              <a:gd name="T63" fmla="*/ 2819 h 1094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09345" h="1094740">
                <a:moveTo>
                  <a:pt x="554608" y="0"/>
                </a:moveTo>
                <a:lnTo>
                  <a:pt x="611301" y="2819"/>
                </a:lnTo>
                <a:lnTo>
                  <a:pt x="666356" y="11112"/>
                </a:lnTo>
                <a:lnTo>
                  <a:pt x="719505" y="24599"/>
                </a:lnTo>
                <a:lnTo>
                  <a:pt x="770470" y="42989"/>
                </a:lnTo>
                <a:lnTo>
                  <a:pt x="818946" y="66027"/>
                </a:lnTo>
                <a:lnTo>
                  <a:pt x="864666" y="93433"/>
                </a:lnTo>
                <a:lnTo>
                  <a:pt x="907364" y="124929"/>
                </a:lnTo>
                <a:lnTo>
                  <a:pt x="946746" y="160235"/>
                </a:lnTo>
                <a:lnTo>
                  <a:pt x="982548" y="199085"/>
                </a:lnTo>
                <a:lnTo>
                  <a:pt x="1014475" y="241211"/>
                </a:lnTo>
                <a:lnTo>
                  <a:pt x="1042263" y="286321"/>
                </a:lnTo>
                <a:lnTo>
                  <a:pt x="1065618" y="334149"/>
                </a:lnTo>
                <a:lnTo>
                  <a:pt x="1084275" y="384428"/>
                </a:lnTo>
                <a:lnTo>
                  <a:pt x="1097940" y="436879"/>
                </a:lnTo>
                <a:lnTo>
                  <a:pt x="1106347" y="491210"/>
                </a:lnTo>
                <a:lnTo>
                  <a:pt x="1109217" y="547154"/>
                </a:lnTo>
                <a:lnTo>
                  <a:pt x="1106347" y="603097"/>
                </a:lnTo>
                <a:lnTo>
                  <a:pt x="1097940" y="657428"/>
                </a:lnTo>
                <a:lnTo>
                  <a:pt x="1084275" y="709866"/>
                </a:lnTo>
                <a:lnTo>
                  <a:pt x="1065618" y="760145"/>
                </a:lnTo>
                <a:lnTo>
                  <a:pt x="1042263" y="807973"/>
                </a:lnTo>
                <a:lnTo>
                  <a:pt x="1014475" y="853097"/>
                </a:lnTo>
                <a:lnTo>
                  <a:pt x="982548" y="895210"/>
                </a:lnTo>
                <a:lnTo>
                  <a:pt x="946746" y="934059"/>
                </a:lnTo>
                <a:lnTo>
                  <a:pt x="907364" y="969378"/>
                </a:lnTo>
                <a:lnTo>
                  <a:pt x="864666" y="1000874"/>
                </a:lnTo>
                <a:lnTo>
                  <a:pt x="818946" y="1028268"/>
                </a:lnTo>
                <a:lnTo>
                  <a:pt x="770470" y="1051305"/>
                </a:lnTo>
                <a:lnTo>
                  <a:pt x="719505" y="1069708"/>
                </a:lnTo>
                <a:lnTo>
                  <a:pt x="666356" y="1083183"/>
                </a:lnTo>
                <a:lnTo>
                  <a:pt x="611301" y="1091476"/>
                </a:lnTo>
                <a:lnTo>
                  <a:pt x="554608" y="1094295"/>
                </a:lnTo>
                <a:lnTo>
                  <a:pt x="497916" y="1091476"/>
                </a:lnTo>
                <a:lnTo>
                  <a:pt x="442861" y="1083183"/>
                </a:lnTo>
                <a:lnTo>
                  <a:pt x="389712" y="1069708"/>
                </a:lnTo>
                <a:lnTo>
                  <a:pt x="338747" y="1051305"/>
                </a:lnTo>
                <a:lnTo>
                  <a:pt x="290271" y="1028268"/>
                </a:lnTo>
                <a:lnTo>
                  <a:pt x="244551" y="1000874"/>
                </a:lnTo>
                <a:lnTo>
                  <a:pt x="201853" y="969378"/>
                </a:lnTo>
                <a:lnTo>
                  <a:pt x="162471" y="934059"/>
                </a:lnTo>
                <a:lnTo>
                  <a:pt x="126669" y="895210"/>
                </a:lnTo>
                <a:lnTo>
                  <a:pt x="94741" y="853097"/>
                </a:lnTo>
                <a:lnTo>
                  <a:pt x="66954" y="807973"/>
                </a:lnTo>
                <a:lnTo>
                  <a:pt x="43599" y="760145"/>
                </a:lnTo>
                <a:lnTo>
                  <a:pt x="24942" y="709866"/>
                </a:lnTo>
                <a:lnTo>
                  <a:pt x="11277" y="657428"/>
                </a:lnTo>
                <a:lnTo>
                  <a:pt x="2870" y="603097"/>
                </a:lnTo>
                <a:lnTo>
                  <a:pt x="0" y="547154"/>
                </a:lnTo>
                <a:lnTo>
                  <a:pt x="2870" y="491210"/>
                </a:lnTo>
                <a:lnTo>
                  <a:pt x="11277" y="436879"/>
                </a:lnTo>
                <a:lnTo>
                  <a:pt x="24942" y="384428"/>
                </a:lnTo>
                <a:lnTo>
                  <a:pt x="43599" y="334149"/>
                </a:lnTo>
                <a:lnTo>
                  <a:pt x="66954" y="286321"/>
                </a:lnTo>
                <a:lnTo>
                  <a:pt x="94741" y="241211"/>
                </a:lnTo>
                <a:lnTo>
                  <a:pt x="126669" y="199085"/>
                </a:lnTo>
                <a:lnTo>
                  <a:pt x="162471" y="160235"/>
                </a:lnTo>
                <a:lnTo>
                  <a:pt x="201853" y="124929"/>
                </a:lnTo>
                <a:lnTo>
                  <a:pt x="244551" y="93433"/>
                </a:lnTo>
                <a:lnTo>
                  <a:pt x="290271" y="66027"/>
                </a:lnTo>
                <a:lnTo>
                  <a:pt x="338747" y="42989"/>
                </a:lnTo>
                <a:lnTo>
                  <a:pt x="389712" y="24599"/>
                </a:lnTo>
                <a:lnTo>
                  <a:pt x="442861" y="11112"/>
                </a:lnTo>
                <a:lnTo>
                  <a:pt x="497916" y="2819"/>
                </a:lnTo>
                <a:lnTo>
                  <a:pt x="554608" y="0"/>
                </a:lnTo>
                <a:close/>
              </a:path>
            </a:pathLst>
          </a:custGeom>
          <a:noFill/>
          <a:ln w="9525">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7" name="Holder 2">
            <a:extLst>
              <a:ext uri="{FF2B5EF4-FFF2-40B4-BE49-F238E27FC236}">
                <a16:creationId xmlns:a16="http://schemas.microsoft.com/office/drawing/2014/main" id="{B5D894D5-061A-6D73-24A2-50D0D302BCA2}"/>
              </a:ext>
            </a:extLst>
          </p:cNvPr>
          <p:cNvSpPr>
            <a:spLocks noGrp="1" noChangeArrowheads="1"/>
          </p:cNvSpPr>
          <p:nvPr>
            <p:ph type="ftr" sz="quarter" idx="10"/>
          </p:nvPr>
        </p:nvSpPr>
        <p:spPr/>
        <p:txBody>
          <a:bodyPr/>
          <a:lstStyle>
            <a:lvl1pPr>
              <a:defRPr/>
            </a:lvl1pPr>
          </a:lstStyle>
          <a:p>
            <a:endParaRPr lang="en-US" altLang="en-US"/>
          </a:p>
        </p:txBody>
      </p:sp>
      <p:sp>
        <p:nvSpPr>
          <p:cNvPr id="8" name="Holder 3">
            <a:extLst>
              <a:ext uri="{FF2B5EF4-FFF2-40B4-BE49-F238E27FC236}">
                <a16:creationId xmlns:a16="http://schemas.microsoft.com/office/drawing/2014/main" id="{DA29F1A6-9ED5-F341-AC4B-CC0A714F7C91}"/>
              </a:ext>
            </a:extLst>
          </p:cNvPr>
          <p:cNvSpPr>
            <a:spLocks noGrp="1" noChangeArrowheads="1"/>
          </p:cNvSpPr>
          <p:nvPr>
            <p:ph type="dt" sz="half" idx="11"/>
          </p:nvPr>
        </p:nvSpPr>
        <p:spPr/>
        <p:txBody>
          <a:bodyPr/>
          <a:lstStyle>
            <a:lvl1pPr>
              <a:defRPr/>
            </a:lvl1pPr>
          </a:lstStyle>
          <a:p>
            <a:fld id="{CE55C1EB-5196-4A71-9573-01F4E8AA0C0B}" type="datetimeFigureOut">
              <a:rPr lang="en-US" altLang="en-US"/>
              <a:pPr/>
              <a:t>7/8/2026</a:t>
            </a:fld>
            <a:endParaRPr lang="en-US" altLang="en-US"/>
          </a:p>
        </p:txBody>
      </p:sp>
      <p:sp>
        <p:nvSpPr>
          <p:cNvPr id="9" name="Holder 4">
            <a:extLst>
              <a:ext uri="{FF2B5EF4-FFF2-40B4-BE49-F238E27FC236}">
                <a16:creationId xmlns:a16="http://schemas.microsoft.com/office/drawing/2014/main" id="{2C1F12D9-E748-451D-A311-5B418B79CFFE}"/>
              </a:ext>
            </a:extLst>
          </p:cNvPr>
          <p:cNvSpPr>
            <a:spLocks noGrp="1" noChangeArrowheads="1"/>
          </p:cNvSpPr>
          <p:nvPr>
            <p:ph type="sldNum" sz="quarter" idx="12"/>
          </p:nvPr>
        </p:nvSpPr>
        <p:spPr/>
        <p:txBody>
          <a:bodyPr/>
          <a:lstStyle>
            <a:lvl1pPr>
              <a:defRPr/>
            </a:lvl1pPr>
          </a:lstStyle>
          <a:p>
            <a:fld id="{22576470-85B3-4D55-AF7E-83B32C983847}" type="slidenum">
              <a:rPr lang="en-US" altLang="en-US"/>
              <a:pPr/>
              <a:t>‹#›</a:t>
            </a:fld>
            <a:endParaRPr lang="en-US" altLang="en-US"/>
          </a:p>
        </p:txBody>
      </p:sp>
    </p:spTree>
    <p:extLst>
      <p:ext uri="{BB962C8B-B14F-4D97-AF65-F5344CB8AC3E}">
        <p14:creationId xmlns:p14="http://schemas.microsoft.com/office/powerpoint/2010/main" val="3132547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Section Header Slide">
    <p:spTree>
      <p:nvGrpSpPr>
        <p:cNvPr id="1" name=""/>
        <p:cNvGrpSpPr/>
        <p:nvPr/>
      </p:nvGrpSpPr>
      <p:grpSpPr>
        <a:xfrm>
          <a:off x="0" y="0"/>
          <a:ext cx="0" cy="0"/>
          <a:chOff x="0" y="0"/>
          <a:chExt cx="0" cy="0"/>
        </a:xfrm>
      </p:grpSpPr>
      <p:pic>
        <p:nvPicPr>
          <p:cNvPr id="8" name="Picture 7" descr="FNW_PPT_Template_SlideSm-02.png"/>
          <p:cNvPicPr>
            <a:picLocks noChangeAspect="1"/>
          </p:cNvPicPr>
          <p:nvPr userDrawn="1"/>
        </p:nvPicPr>
        <p:blipFill rotWithShape="1">
          <a:blip r:embed="rId2"/>
          <a:srcRect b="65965"/>
          <a:stretch/>
        </p:blipFill>
        <p:spPr>
          <a:xfrm>
            <a:off x="0" y="0"/>
            <a:ext cx="12192000" cy="2334126"/>
          </a:xfrm>
          <a:prstGeom prst="rect">
            <a:avLst/>
          </a:prstGeom>
        </p:spPr>
      </p:pic>
      <p:sp>
        <p:nvSpPr>
          <p:cNvPr id="5" name="Title 1"/>
          <p:cNvSpPr>
            <a:spLocks noGrp="1"/>
          </p:cNvSpPr>
          <p:nvPr>
            <p:ph type="ctrTitle"/>
          </p:nvPr>
        </p:nvSpPr>
        <p:spPr>
          <a:xfrm>
            <a:off x="1751012" y="1832841"/>
            <a:ext cx="8686800" cy="1881910"/>
          </a:xfrm>
        </p:spPr>
        <p:txBody>
          <a:bodyPr>
            <a:normAutofit/>
          </a:bodyPr>
          <a:lstStyle>
            <a:lvl1pPr algn="ctr">
              <a:defRPr sz="7200" b="1"/>
            </a:lvl1pPr>
          </a:lstStyle>
          <a:p>
            <a:endParaRPr lang="en-US"/>
          </a:p>
        </p:txBody>
      </p:sp>
    </p:spTree>
    <p:extLst>
      <p:ext uri="{BB962C8B-B14F-4D97-AF65-F5344CB8AC3E}">
        <p14:creationId xmlns:p14="http://schemas.microsoft.com/office/powerpoint/2010/main" val="3658507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Quote with Caption">
    <p:spTree>
      <p:nvGrpSpPr>
        <p:cNvPr id="1" name=""/>
        <p:cNvGrpSpPr/>
        <p:nvPr/>
      </p:nvGrpSpPr>
      <p:grpSpPr>
        <a:xfrm>
          <a:off x="0" y="0"/>
          <a:ext cx="0" cy="0"/>
          <a:chOff x="0" y="0"/>
          <a:chExt cx="0" cy="0"/>
        </a:xfrm>
      </p:grpSpPr>
      <p:pic>
        <p:nvPicPr>
          <p:cNvPr id="5" name="Picture 4" descr="FNW_PPT_Template_SlideSm-06.png"/>
          <p:cNvPicPr>
            <a:picLocks noChangeAspect="1"/>
          </p:cNvPicPr>
          <p:nvPr userDrawn="1"/>
        </p:nvPicPr>
        <p:blipFill rotWithShape="1">
          <a:blip r:embed="rId2"/>
          <a:srcRect l="-3027" r="9348"/>
          <a:stretch/>
        </p:blipFill>
        <p:spPr>
          <a:xfrm>
            <a:off x="770634" y="0"/>
            <a:ext cx="11421367" cy="6858000"/>
          </a:xfrm>
          <a:prstGeom prst="rect">
            <a:avLst/>
          </a:prstGeom>
        </p:spPr>
      </p:pic>
      <p:sp>
        <p:nvSpPr>
          <p:cNvPr id="4" name="Title 3"/>
          <p:cNvSpPr>
            <a:spLocks noGrp="1"/>
          </p:cNvSpPr>
          <p:nvPr>
            <p:ph type="title"/>
          </p:nvPr>
        </p:nvSpPr>
        <p:spPr>
          <a:xfrm>
            <a:off x="532437" y="1041031"/>
            <a:ext cx="9302752" cy="507831"/>
          </a:xfrm>
        </p:spPr>
        <p:txBody>
          <a:bodyPr/>
          <a:lstStyle>
            <a:lvl1pPr>
              <a:defRPr b="1">
                <a:solidFill>
                  <a:srgbClr val="124479"/>
                </a:solidFill>
              </a:defRPr>
            </a:lvl1pPr>
          </a:lstStyle>
          <a:p>
            <a:endParaRPr lang="en-US"/>
          </a:p>
        </p:txBody>
      </p:sp>
      <p:sp>
        <p:nvSpPr>
          <p:cNvPr id="7" name="Text Placeholder 5"/>
          <p:cNvSpPr>
            <a:spLocks noGrp="1"/>
          </p:cNvSpPr>
          <p:nvPr>
            <p:ph type="body" sz="half" idx="13"/>
          </p:nvPr>
        </p:nvSpPr>
        <p:spPr>
          <a:xfrm>
            <a:off x="806871" y="3778474"/>
            <a:ext cx="8752299" cy="594788"/>
          </a:xfrm>
        </p:spPr>
        <p:txBody>
          <a:bodyPr>
            <a:normAutofit/>
          </a:bodyPr>
          <a:lstStyle>
            <a:lvl1pPr marL="0" indent="0" algn="ctr">
              <a:buNone/>
              <a:defRPr sz="2400"/>
            </a:lvl1pPr>
          </a:lstStyle>
          <a:p>
            <a:endParaRPr lang="en-US"/>
          </a:p>
        </p:txBody>
      </p:sp>
      <p:sp>
        <p:nvSpPr>
          <p:cNvPr id="8" name="Text Placeholder 4"/>
          <p:cNvSpPr>
            <a:spLocks noGrp="1"/>
          </p:cNvSpPr>
          <p:nvPr>
            <p:ph type="body" sz="half" idx="2"/>
          </p:nvPr>
        </p:nvSpPr>
        <p:spPr>
          <a:xfrm>
            <a:off x="1" y="4541240"/>
            <a:ext cx="10364452" cy="1421053"/>
          </a:xfrm>
        </p:spPr>
        <p:txBody>
          <a:bodyPr>
            <a:normAutofit/>
          </a:bodyPr>
          <a:lstStyle>
            <a:lvl1pPr marL="0" indent="0" algn="ctr">
              <a:buNone/>
              <a:defRPr sz="2400"/>
            </a:lvl1pPr>
          </a:lstStyle>
          <a:p>
            <a:endParaRPr lang="en-US"/>
          </a:p>
        </p:txBody>
      </p:sp>
    </p:spTree>
    <p:extLst>
      <p:ext uri="{BB962C8B-B14F-4D97-AF65-F5344CB8AC3E}">
        <p14:creationId xmlns:p14="http://schemas.microsoft.com/office/powerpoint/2010/main" val="863922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Holder 2">
            <a:extLst>
              <a:ext uri="{FF2B5EF4-FFF2-40B4-BE49-F238E27FC236}">
                <a16:creationId xmlns:a16="http://schemas.microsoft.com/office/drawing/2014/main" id="{FBFF6AEC-81B4-9413-74EA-195AE4BED981}"/>
              </a:ext>
            </a:extLst>
          </p:cNvPr>
          <p:cNvSpPr>
            <a:spLocks noGrp="1" noChangeArrowheads="1"/>
          </p:cNvSpPr>
          <p:nvPr>
            <p:ph type="title"/>
          </p:nvPr>
        </p:nvSpPr>
        <p:spPr bwMode="auto">
          <a:xfrm>
            <a:off x="150813" y="360363"/>
            <a:ext cx="11890375"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endParaRPr lang="en-US" altLang="en-US"/>
          </a:p>
        </p:txBody>
      </p:sp>
      <p:sp>
        <p:nvSpPr>
          <p:cNvPr id="1027" name="Holder 3">
            <a:extLst>
              <a:ext uri="{FF2B5EF4-FFF2-40B4-BE49-F238E27FC236}">
                <a16:creationId xmlns:a16="http://schemas.microsoft.com/office/drawing/2014/main" id="{CFC29CBA-1556-AF66-872D-45B24FC9ACB0}"/>
              </a:ext>
            </a:extLst>
          </p:cNvPr>
          <p:cNvSpPr>
            <a:spLocks noGrp="1" noChangeArrowheads="1"/>
          </p:cNvSpPr>
          <p:nvPr>
            <p:ph type="body" idx="1"/>
          </p:nvPr>
        </p:nvSpPr>
        <p:spPr bwMode="auto">
          <a:xfrm>
            <a:off x="5562600" y="1954213"/>
            <a:ext cx="5245100" cy="263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endParaRPr lang="en-US" altLang="en-US"/>
          </a:p>
        </p:txBody>
      </p:sp>
      <p:sp>
        <p:nvSpPr>
          <p:cNvPr id="1028" name="Holder 4">
            <a:extLst>
              <a:ext uri="{FF2B5EF4-FFF2-40B4-BE49-F238E27FC236}">
                <a16:creationId xmlns:a16="http://schemas.microsoft.com/office/drawing/2014/main" id="{400CDC19-101A-5880-2C43-9F120164F553}"/>
              </a:ext>
            </a:extLst>
          </p:cNvPr>
          <p:cNvSpPr>
            <a:spLocks noGrp="1" noChangeArrowheads="1"/>
          </p:cNvSpPr>
          <p:nvPr>
            <p:ph type="ftr" sz="quarter" idx="5"/>
          </p:nvPr>
        </p:nvSpPr>
        <p:spPr bwMode="auto">
          <a:xfrm>
            <a:off x="4144963" y="6378575"/>
            <a:ext cx="390207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lgn="ctr" eaLnBrk="1" hangingPunct="1">
              <a:defRPr>
                <a:solidFill>
                  <a:srgbClr val="898989"/>
                </a:solidFill>
              </a:defRPr>
            </a:lvl1pPr>
          </a:lstStyle>
          <a:p>
            <a:endParaRPr lang="en-US" altLang="en-US"/>
          </a:p>
        </p:txBody>
      </p:sp>
      <p:sp>
        <p:nvSpPr>
          <p:cNvPr id="1029" name="Holder 5">
            <a:extLst>
              <a:ext uri="{FF2B5EF4-FFF2-40B4-BE49-F238E27FC236}">
                <a16:creationId xmlns:a16="http://schemas.microsoft.com/office/drawing/2014/main" id="{9AF966BF-7331-8892-8A75-6772F3BDBFB3}"/>
              </a:ext>
            </a:extLst>
          </p:cNvPr>
          <p:cNvSpPr>
            <a:spLocks noGrp="1" noChangeArrowheads="1"/>
          </p:cNvSpPr>
          <p:nvPr>
            <p:ph type="dt" sz="half" idx="6"/>
          </p:nvPr>
        </p:nvSpPr>
        <p:spPr bwMode="auto">
          <a:xfrm>
            <a:off x="609600" y="6378575"/>
            <a:ext cx="28035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1" hangingPunct="1">
              <a:defRPr>
                <a:solidFill>
                  <a:srgbClr val="898989"/>
                </a:solidFill>
              </a:defRPr>
            </a:lvl1pPr>
          </a:lstStyle>
          <a:p>
            <a:fld id="{876B15C8-4726-4310-88F2-80D3DAA2E8CB}" type="datetimeFigureOut">
              <a:rPr lang="en-US" altLang="en-US"/>
              <a:pPr/>
              <a:t>7/8/2026</a:t>
            </a:fld>
            <a:endParaRPr lang="en-US" altLang="en-US"/>
          </a:p>
        </p:txBody>
      </p:sp>
      <p:sp>
        <p:nvSpPr>
          <p:cNvPr id="1030" name="Holder 6">
            <a:extLst>
              <a:ext uri="{FF2B5EF4-FFF2-40B4-BE49-F238E27FC236}">
                <a16:creationId xmlns:a16="http://schemas.microsoft.com/office/drawing/2014/main" id="{F45E3E0C-FCC5-6E91-D0DD-707E4C1597FC}"/>
              </a:ext>
            </a:extLst>
          </p:cNvPr>
          <p:cNvSpPr>
            <a:spLocks noGrp="1" noChangeArrowheads="1"/>
          </p:cNvSpPr>
          <p:nvPr>
            <p:ph type="sldNum" sz="quarter" idx="7"/>
          </p:nvPr>
        </p:nvSpPr>
        <p:spPr bwMode="auto">
          <a:xfrm>
            <a:off x="8778875" y="6378575"/>
            <a:ext cx="28035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lgn="r" eaLnBrk="1" hangingPunct="1">
              <a:defRPr>
                <a:solidFill>
                  <a:srgbClr val="898989"/>
                </a:solidFill>
              </a:defRPr>
            </a:lvl1pPr>
          </a:lstStyle>
          <a:p>
            <a:fld id="{AF881E6E-92F2-4676-9EC4-3ACDD06A348B}"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1" r:id="rId3"/>
    <p:sldLayoutId id="2147483670" r:id="rId4"/>
    <p:sldLayoutId id="2147483672" r:id="rId5"/>
    <p:sldLayoutId id="2147483675" r:id="rId6"/>
    <p:sldLayoutId id="2147483676" r:id="rId7"/>
  </p:sldLayoutIdLst>
  <p:txStyles>
    <p:titleStyle>
      <a:lvl1pPr algn="ctr" rtl="0" eaLnBrk="0" fontAlgn="base" hangingPunct="0">
        <a:spcBef>
          <a:spcPct val="0"/>
        </a:spcBef>
        <a:spcAft>
          <a:spcPct val="0"/>
        </a:spcAft>
        <a:defRPr>
          <a:solidFill>
            <a:schemeClr val="tx2"/>
          </a:solidFill>
          <a:latin typeface="+mj-lt"/>
          <a:ea typeface="+mj-ea"/>
          <a:cs typeface="+mj-cs"/>
        </a:defRPr>
      </a:lvl1pPr>
      <a:lvl2pPr algn="ctr" rtl="0" eaLnBrk="0" fontAlgn="base" hangingPunct="0">
        <a:spcBef>
          <a:spcPct val="0"/>
        </a:spcBef>
        <a:spcAft>
          <a:spcPct val="0"/>
        </a:spcAft>
        <a:defRPr>
          <a:solidFill>
            <a:schemeClr val="tx2"/>
          </a:solidFill>
          <a:latin typeface="Calibri" panose="020F0502020204030204" pitchFamily="34" charset="0"/>
        </a:defRPr>
      </a:lvl2pPr>
      <a:lvl3pPr algn="ctr" rtl="0" eaLnBrk="0" fontAlgn="base" hangingPunct="0">
        <a:spcBef>
          <a:spcPct val="0"/>
        </a:spcBef>
        <a:spcAft>
          <a:spcPct val="0"/>
        </a:spcAft>
        <a:defRPr>
          <a:solidFill>
            <a:schemeClr val="tx2"/>
          </a:solidFill>
          <a:latin typeface="Calibri" panose="020F0502020204030204" pitchFamily="34" charset="0"/>
        </a:defRPr>
      </a:lvl3pPr>
      <a:lvl4pPr algn="ctr" rtl="0" eaLnBrk="0" fontAlgn="base" hangingPunct="0">
        <a:spcBef>
          <a:spcPct val="0"/>
        </a:spcBef>
        <a:spcAft>
          <a:spcPct val="0"/>
        </a:spcAft>
        <a:defRPr>
          <a:solidFill>
            <a:schemeClr val="tx2"/>
          </a:solidFill>
          <a:latin typeface="Calibri" panose="020F0502020204030204" pitchFamily="34" charset="0"/>
        </a:defRPr>
      </a:lvl4pPr>
      <a:lvl5pPr algn="ctr" rtl="0" eaLnBrk="0" fontAlgn="base" hangingPunct="0">
        <a:spcBef>
          <a:spcPct val="0"/>
        </a:spcBef>
        <a:spcAft>
          <a:spcPct val="0"/>
        </a:spcAft>
        <a:defRPr>
          <a:solidFill>
            <a:schemeClr val="tx2"/>
          </a:solidFill>
          <a:latin typeface="Calibri" panose="020F0502020204030204" pitchFamily="34" charset="0"/>
        </a:defRPr>
      </a:lvl5pPr>
      <a:lvl6pPr marL="457200" algn="ctr" rtl="0" eaLnBrk="0" fontAlgn="base" hangingPunct="0">
        <a:spcBef>
          <a:spcPct val="0"/>
        </a:spcBef>
        <a:spcAft>
          <a:spcPct val="0"/>
        </a:spcAft>
        <a:defRPr>
          <a:solidFill>
            <a:schemeClr val="tx2"/>
          </a:solidFill>
          <a:latin typeface="Calibri" panose="020F0502020204030204" pitchFamily="34" charset="0"/>
        </a:defRPr>
      </a:lvl6pPr>
      <a:lvl7pPr marL="914400" algn="ctr" rtl="0" eaLnBrk="0" fontAlgn="base" hangingPunct="0">
        <a:spcBef>
          <a:spcPct val="0"/>
        </a:spcBef>
        <a:spcAft>
          <a:spcPct val="0"/>
        </a:spcAft>
        <a:defRPr>
          <a:solidFill>
            <a:schemeClr val="tx2"/>
          </a:solidFill>
          <a:latin typeface="Calibri" panose="020F0502020204030204" pitchFamily="34" charset="0"/>
        </a:defRPr>
      </a:lvl7pPr>
      <a:lvl8pPr marL="1371600" algn="ctr" rtl="0" eaLnBrk="0" fontAlgn="base" hangingPunct="0">
        <a:spcBef>
          <a:spcPct val="0"/>
        </a:spcBef>
        <a:spcAft>
          <a:spcPct val="0"/>
        </a:spcAft>
        <a:defRPr>
          <a:solidFill>
            <a:schemeClr val="tx2"/>
          </a:solidFill>
          <a:latin typeface="Calibri" panose="020F0502020204030204" pitchFamily="34" charset="0"/>
        </a:defRPr>
      </a:lvl8pPr>
      <a:lvl9pPr marL="1828800" algn="ctr" rtl="0" eaLnBrk="0" fontAlgn="base" hangingPunct="0">
        <a:spcBef>
          <a:spcPct val="0"/>
        </a:spcBef>
        <a:spcAft>
          <a:spcPct val="0"/>
        </a:spcAft>
        <a:defRPr>
          <a:solidFill>
            <a:schemeClr val="tx2"/>
          </a:solidFill>
          <a:latin typeface="Calibri" panose="020F0502020204030204" pitchFamily="34" charset="0"/>
        </a:defRPr>
      </a:lvl9pPr>
    </p:titleStyle>
    <p:bodyStyle>
      <a:lvl1pPr algn="l" rtl="0" eaLnBrk="0" fontAlgn="base" hangingPunct="0">
        <a:spcBef>
          <a:spcPct val="20000"/>
        </a:spcBef>
        <a:spcAft>
          <a:spcPct val="0"/>
        </a:spcAft>
        <a:defRPr>
          <a:solidFill>
            <a:schemeClr val="tx1"/>
          </a:solidFill>
          <a:latin typeface="+mn-lt"/>
          <a:ea typeface="+mn-ea"/>
          <a:cs typeface="+mn-cs"/>
        </a:defRPr>
      </a:lvl1pPr>
      <a:lvl2pPr marL="457200" algn="l" rtl="0" eaLnBrk="0" fontAlgn="base" hangingPunct="0">
        <a:spcBef>
          <a:spcPct val="20000"/>
        </a:spcBef>
        <a:spcAft>
          <a:spcPct val="0"/>
        </a:spcAft>
        <a:defRPr>
          <a:solidFill>
            <a:schemeClr val="tx1"/>
          </a:solidFill>
          <a:latin typeface="+mn-lt"/>
          <a:ea typeface="+mn-ea"/>
          <a:cs typeface="+mn-cs"/>
        </a:defRPr>
      </a:lvl2pPr>
      <a:lvl3pPr marL="914400" algn="l" rtl="0" eaLnBrk="0" fontAlgn="base" hangingPunct="0">
        <a:spcBef>
          <a:spcPct val="20000"/>
        </a:spcBef>
        <a:spcAft>
          <a:spcPct val="0"/>
        </a:spcAft>
        <a:defRPr>
          <a:solidFill>
            <a:schemeClr val="tx1"/>
          </a:solidFill>
          <a:latin typeface="+mn-lt"/>
          <a:ea typeface="+mn-ea"/>
          <a:cs typeface="+mn-cs"/>
        </a:defRPr>
      </a:lvl3pPr>
      <a:lvl4pPr marL="1371600" algn="l" rtl="0" eaLnBrk="0" fontAlgn="base" hangingPunct="0">
        <a:spcBef>
          <a:spcPct val="20000"/>
        </a:spcBef>
        <a:spcAft>
          <a:spcPct val="0"/>
        </a:spcAft>
        <a:defRPr>
          <a:solidFill>
            <a:schemeClr val="tx1"/>
          </a:solidFill>
          <a:latin typeface="+mn-lt"/>
          <a:ea typeface="+mn-ea"/>
          <a:cs typeface="+mn-cs"/>
        </a:defRPr>
      </a:lvl4pPr>
      <a:lvl5pPr marL="1828800" algn="l" rtl="0" eaLnBrk="0" fontAlgn="base" hangingPunct="0">
        <a:spcBef>
          <a:spcPct val="20000"/>
        </a:spcBef>
        <a:spcAft>
          <a:spcPct val="0"/>
        </a:spcAft>
        <a:defRPr>
          <a:solidFill>
            <a:schemeClr val="tx1"/>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hyperlink" Target="https://www.fdacs.gov/content/download/115494/file/Complaint-Form-Spanish-ad-3027s.pdf" TargetMode="External"/><Relationship Id="rId2" Type="http://schemas.openxmlformats.org/officeDocument/2006/relationships/hyperlink" Target="https://www.fdacs.gov/content/download/115493/file/Complaint-Form-English-ad-3027.pdf" TargetMode="External"/><Relationship Id="rId1" Type="http://schemas.openxmlformats.org/officeDocument/2006/relationships/slideLayout" Target="../slideLayouts/slideLayout5.xml"/><Relationship Id="rId5" Type="http://schemas.openxmlformats.org/officeDocument/2006/relationships/hyperlink" Target="mailto:program.intake@usda.gov" TargetMode="External"/><Relationship Id="rId4" Type="http://schemas.openxmlformats.org/officeDocument/2006/relationships/hyperlink" Target="https://www.fdacs.gov/content/download/115495/file/ad3027-haitian-creole.pdf"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hyperlink" Target="http://www.allfaithsfoodbank.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mailto:AHernandez@AllFaithsFoodBank.org"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098" name="object 2">
            <a:extLst>
              <a:ext uri="{FF2B5EF4-FFF2-40B4-BE49-F238E27FC236}">
                <a16:creationId xmlns:a16="http://schemas.microsoft.com/office/drawing/2014/main" id="{A64FE598-190A-51FA-59B5-0AB662ADBE36}"/>
              </a:ext>
            </a:extLst>
          </p:cNvPr>
          <p:cNvGrpSpPr>
            <a:grpSpLocks/>
          </p:cNvGrpSpPr>
          <p:nvPr/>
        </p:nvGrpSpPr>
        <p:grpSpPr bwMode="auto">
          <a:xfrm>
            <a:off x="0" y="0"/>
            <a:ext cx="12192000" cy="6858000"/>
            <a:chOff x="0" y="0"/>
            <a:chExt cx="12192000" cy="6858000"/>
          </a:xfrm>
        </p:grpSpPr>
        <p:sp>
          <p:nvSpPr>
            <p:cNvPr id="4108" name="object 3">
              <a:extLst>
                <a:ext uri="{FF2B5EF4-FFF2-40B4-BE49-F238E27FC236}">
                  <a16:creationId xmlns:a16="http://schemas.microsoft.com/office/drawing/2014/main" id="{74B1627D-1F65-1C70-D5B5-CEE715210988}"/>
                </a:ext>
              </a:extLst>
            </p:cNvPr>
            <p:cNvSpPr>
              <a:spLocks/>
            </p:cNvSpPr>
            <p:nvPr/>
          </p:nvSpPr>
          <p:spPr bwMode="auto">
            <a:xfrm>
              <a:off x="0" y="6600507"/>
              <a:ext cx="12192000" cy="257810"/>
            </a:xfrm>
            <a:custGeom>
              <a:avLst/>
              <a:gdLst>
                <a:gd name="T0" fmla="*/ 12192000 w 12192000"/>
                <a:gd name="T1" fmla="*/ 0 h 257809"/>
                <a:gd name="T2" fmla="*/ 0 w 12192000"/>
                <a:gd name="T3" fmla="*/ 0 h 257809"/>
                <a:gd name="T4" fmla="*/ 0 w 12192000"/>
                <a:gd name="T5" fmla="*/ 257492 h 257809"/>
                <a:gd name="T6" fmla="*/ 12192000 w 12192000"/>
                <a:gd name="T7" fmla="*/ 257492 h 257809"/>
                <a:gd name="T8" fmla="*/ 12192000 w 12192000"/>
                <a:gd name="T9" fmla="*/ 0 h 257809"/>
              </a:gdLst>
              <a:ahLst/>
              <a:cxnLst>
                <a:cxn ang="0">
                  <a:pos x="T0" y="T1"/>
                </a:cxn>
                <a:cxn ang="0">
                  <a:pos x="T2" y="T3"/>
                </a:cxn>
                <a:cxn ang="0">
                  <a:pos x="T4" y="T5"/>
                </a:cxn>
                <a:cxn ang="0">
                  <a:pos x="T6" y="T7"/>
                </a:cxn>
                <a:cxn ang="0">
                  <a:pos x="T8" y="T9"/>
                </a:cxn>
              </a:cxnLst>
              <a:rect l="0" t="0" r="r" b="b"/>
              <a:pathLst>
                <a:path w="12192000" h="257809">
                  <a:moveTo>
                    <a:pt x="12192000" y="0"/>
                  </a:moveTo>
                  <a:lnTo>
                    <a:pt x="0" y="0"/>
                  </a:lnTo>
                  <a:lnTo>
                    <a:pt x="0" y="257492"/>
                  </a:lnTo>
                  <a:lnTo>
                    <a:pt x="12192000" y="257492"/>
                  </a:lnTo>
                  <a:lnTo>
                    <a:pt x="12192000" y="0"/>
                  </a:lnTo>
                  <a:close/>
                </a:path>
              </a:pathLst>
            </a:custGeom>
            <a:solidFill>
              <a:srgbClr val="EEC40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4109" name="object 4">
              <a:extLst>
                <a:ext uri="{FF2B5EF4-FFF2-40B4-BE49-F238E27FC236}">
                  <a16:creationId xmlns:a16="http://schemas.microsoft.com/office/drawing/2014/main" id="{6A379E48-A168-FB1C-723C-DAE635630433}"/>
                </a:ext>
              </a:extLst>
            </p:cNvPr>
            <p:cNvSpPr>
              <a:spLocks/>
            </p:cNvSpPr>
            <p:nvPr/>
          </p:nvSpPr>
          <p:spPr bwMode="auto">
            <a:xfrm>
              <a:off x="0" y="0"/>
              <a:ext cx="12192000" cy="6597015"/>
            </a:xfrm>
            <a:custGeom>
              <a:avLst/>
              <a:gdLst>
                <a:gd name="T0" fmla="*/ 12192000 w 12192000"/>
                <a:gd name="T1" fmla="*/ 0 h 6597015"/>
                <a:gd name="T2" fmla="*/ 0 w 12192000"/>
                <a:gd name="T3" fmla="*/ 0 h 6597015"/>
                <a:gd name="T4" fmla="*/ 0 w 12192000"/>
                <a:gd name="T5" fmla="*/ 6596748 h 6597015"/>
                <a:gd name="T6" fmla="*/ 12192000 w 12192000"/>
                <a:gd name="T7" fmla="*/ 6596748 h 6597015"/>
                <a:gd name="T8" fmla="*/ 12192000 w 12192000"/>
                <a:gd name="T9" fmla="*/ 0 h 6597015"/>
              </a:gdLst>
              <a:ahLst/>
              <a:cxnLst>
                <a:cxn ang="0">
                  <a:pos x="T0" y="T1"/>
                </a:cxn>
                <a:cxn ang="0">
                  <a:pos x="T2" y="T3"/>
                </a:cxn>
                <a:cxn ang="0">
                  <a:pos x="T4" y="T5"/>
                </a:cxn>
                <a:cxn ang="0">
                  <a:pos x="T6" y="T7"/>
                </a:cxn>
                <a:cxn ang="0">
                  <a:pos x="T8" y="T9"/>
                </a:cxn>
              </a:cxnLst>
              <a:rect l="0" t="0" r="r" b="b"/>
              <a:pathLst>
                <a:path w="12192000" h="6597015">
                  <a:moveTo>
                    <a:pt x="12192000" y="0"/>
                  </a:moveTo>
                  <a:lnTo>
                    <a:pt x="0" y="0"/>
                  </a:lnTo>
                  <a:lnTo>
                    <a:pt x="0" y="6596748"/>
                  </a:lnTo>
                  <a:lnTo>
                    <a:pt x="12192000" y="6596748"/>
                  </a:lnTo>
                  <a:lnTo>
                    <a:pt x="12192000" y="0"/>
                  </a:lnTo>
                  <a:close/>
                </a:path>
              </a:pathLst>
            </a:custGeom>
            <a:solidFill>
              <a:srgbClr val="00427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sp>
        <p:nvSpPr>
          <p:cNvPr id="5" name="object 5">
            <a:extLst>
              <a:ext uri="{FF2B5EF4-FFF2-40B4-BE49-F238E27FC236}">
                <a16:creationId xmlns:a16="http://schemas.microsoft.com/office/drawing/2014/main" id="{7C13B450-EA94-DC09-893B-D6181D002A4D}"/>
              </a:ext>
            </a:extLst>
          </p:cNvPr>
          <p:cNvSpPr txBox="1"/>
          <p:nvPr/>
        </p:nvSpPr>
        <p:spPr>
          <a:xfrm>
            <a:off x="5373276" y="1493704"/>
            <a:ext cx="4624388" cy="702115"/>
          </a:xfrm>
          <a:prstGeom prst="rect">
            <a:avLst/>
          </a:prstGeom>
        </p:spPr>
        <p:txBody>
          <a:bodyPr lIns="0" tIns="12065" rIns="0" bIns="0">
            <a:spAutoFit/>
          </a:bodyPr>
          <a:lstStyle/>
          <a:p>
            <a:pPr marL="12700" eaLnBrk="1" fontAlgn="auto" hangingPunct="1">
              <a:spcBef>
                <a:spcPts val="95"/>
              </a:spcBef>
              <a:spcAft>
                <a:spcPts val="0"/>
              </a:spcAft>
              <a:defRPr/>
            </a:pPr>
            <a:r>
              <a:rPr sz="2200" b="1" kern="0" dirty="0">
                <a:solidFill>
                  <a:srgbClr val="FFFFFF"/>
                </a:solidFill>
                <a:latin typeface="Arial"/>
                <a:cs typeface="Arial"/>
              </a:rPr>
              <a:t>2026</a:t>
            </a:r>
            <a:r>
              <a:rPr sz="2200" b="1" kern="0" spc="-120" dirty="0">
                <a:solidFill>
                  <a:srgbClr val="FFFFFF"/>
                </a:solidFill>
                <a:latin typeface="Arial"/>
                <a:cs typeface="Arial"/>
              </a:rPr>
              <a:t> </a:t>
            </a:r>
            <a:r>
              <a:rPr sz="2200" b="1" kern="0" dirty="0">
                <a:solidFill>
                  <a:srgbClr val="FFFFFF"/>
                </a:solidFill>
                <a:latin typeface="Arial"/>
                <a:cs typeface="Arial"/>
              </a:rPr>
              <a:t>Annual</a:t>
            </a:r>
            <a:r>
              <a:rPr sz="2200" b="1" kern="0" spc="-35" dirty="0">
                <a:solidFill>
                  <a:srgbClr val="FFFFFF"/>
                </a:solidFill>
                <a:latin typeface="Arial"/>
                <a:cs typeface="Arial"/>
              </a:rPr>
              <a:t> </a:t>
            </a:r>
            <a:r>
              <a:rPr sz="2200" b="1" kern="0" spc="-25" dirty="0">
                <a:solidFill>
                  <a:srgbClr val="FFFFFF"/>
                </a:solidFill>
                <a:latin typeface="Arial"/>
                <a:cs typeface="Arial"/>
              </a:rPr>
              <a:t>TEFAP/CSFP</a:t>
            </a:r>
            <a:endParaRPr lang="en-US" sz="2200" b="1" kern="0" spc="-80" dirty="0">
              <a:solidFill>
                <a:srgbClr val="FFFFFF"/>
              </a:solidFill>
              <a:latin typeface="Arial"/>
              <a:cs typeface="Arial"/>
            </a:endParaRPr>
          </a:p>
          <a:p>
            <a:pPr marL="12700" eaLnBrk="1" fontAlgn="auto" hangingPunct="1">
              <a:spcBef>
                <a:spcPts val="95"/>
              </a:spcBef>
              <a:spcAft>
                <a:spcPts val="0"/>
              </a:spcAft>
              <a:defRPr/>
            </a:pPr>
            <a:r>
              <a:rPr lang="en-US" sz="2200" b="1" kern="0" spc="-80" dirty="0">
                <a:solidFill>
                  <a:srgbClr val="FFFFFF"/>
                </a:solidFill>
                <a:latin typeface="Arial"/>
                <a:cs typeface="Arial"/>
              </a:rPr>
              <a:t>Civil Rights </a:t>
            </a:r>
            <a:r>
              <a:rPr sz="2200" b="1" kern="0" spc="-10" dirty="0">
                <a:solidFill>
                  <a:srgbClr val="FFFFFF"/>
                </a:solidFill>
                <a:latin typeface="Arial"/>
                <a:cs typeface="Arial"/>
              </a:rPr>
              <a:t>Training</a:t>
            </a:r>
            <a:endParaRPr lang="en-US" sz="2200" b="1" kern="0" spc="-10" dirty="0">
              <a:solidFill>
                <a:srgbClr val="FFFFFF"/>
              </a:solidFill>
              <a:latin typeface="Arial"/>
              <a:cs typeface="Arial"/>
            </a:endParaRPr>
          </a:p>
        </p:txBody>
      </p:sp>
      <p:sp>
        <p:nvSpPr>
          <p:cNvPr id="6" name="object 6">
            <a:extLst>
              <a:ext uri="{FF2B5EF4-FFF2-40B4-BE49-F238E27FC236}">
                <a16:creationId xmlns:a16="http://schemas.microsoft.com/office/drawing/2014/main" id="{E524CAE8-426C-0169-67C9-58AEA6118D12}"/>
              </a:ext>
            </a:extLst>
          </p:cNvPr>
          <p:cNvSpPr txBox="1"/>
          <p:nvPr/>
        </p:nvSpPr>
        <p:spPr>
          <a:xfrm>
            <a:off x="5373276" y="1929230"/>
            <a:ext cx="4762500" cy="1499770"/>
          </a:xfrm>
          <a:prstGeom prst="rect">
            <a:avLst/>
          </a:prstGeom>
        </p:spPr>
        <p:txBody>
          <a:bodyPr lIns="0" tIns="479425"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ts val="3775"/>
              </a:spcBef>
            </a:pPr>
            <a:r>
              <a:rPr lang="en-US" altLang="en-US" sz="6600" dirty="0">
                <a:solidFill>
                  <a:srgbClr val="EEC401"/>
                </a:solidFill>
                <a:latin typeface="Arial Black" panose="020B0A04020102020204" pitchFamily="34" charset="0"/>
                <a:ea typeface="Arial Black" panose="020B0A04020102020204" pitchFamily="34" charset="0"/>
                <a:cs typeface="Arial Black" panose="020B0A04020102020204" pitchFamily="34" charset="0"/>
              </a:rPr>
              <a:t>WELCOME</a:t>
            </a:r>
            <a:endParaRPr lang="en-US" altLang="en-US" sz="6600" dirty="0">
              <a:solidFill>
                <a:srgbClr val="000000"/>
              </a:solidFill>
              <a:latin typeface="Arial Black" panose="020B0A04020102020204" pitchFamily="34" charset="0"/>
              <a:ea typeface="Arial Black" panose="020B0A04020102020204" pitchFamily="34" charset="0"/>
              <a:cs typeface="Arial Black" panose="020B0A04020102020204" pitchFamily="34" charset="0"/>
            </a:endParaRPr>
          </a:p>
        </p:txBody>
      </p:sp>
      <p:grpSp>
        <p:nvGrpSpPr>
          <p:cNvPr id="4101" name="object 7">
            <a:extLst>
              <a:ext uri="{FF2B5EF4-FFF2-40B4-BE49-F238E27FC236}">
                <a16:creationId xmlns:a16="http://schemas.microsoft.com/office/drawing/2014/main" id="{6D731195-98E3-A043-9C43-8D3BB18B0081}"/>
              </a:ext>
            </a:extLst>
          </p:cNvPr>
          <p:cNvGrpSpPr>
            <a:grpSpLocks/>
          </p:cNvGrpSpPr>
          <p:nvPr/>
        </p:nvGrpSpPr>
        <p:grpSpPr bwMode="auto">
          <a:xfrm>
            <a:off x="0" y="352425"/>
            <a:ext cx="8872538" cy="6032500"/>
            <a:chOff x="0" y="352444"/>
            <a:chExt cx="8872220" cy="6031865"/>
          </a:xfrm>
        </p:grpSpPr>
        <p:sp>
          <p:nvSpPr>
            <p:cNvPr id="4103" name="object 8">
              <a:extLst>
                <a:ext uri="{FF2B5EF4-FFF2-40B4-BE49-F238E27FC236}">
                  <a16:creationId xmlns:a16="http://schemas.microsoft.com/office/drawing/2014/main" id="{C37E9DED-5A9C-9AEC-7925-C4A519369EE0}"/>
                </a:ext>
              </a:extLst>
            </p:cNvPr>
            <p:cNvSpPr>
              <a:spLocks/>
            </p:cNvSpPr>
            <p:nvPr/>
          </p:nvSpPr>
          <p:spPr bwMode="auto">
            <a:xfrm>
              <a:off x="0" y="352444"/>
              <a:ext cx="4480560" cy="6019800"/>
            </a:xfrm>
            <a:custGeom>
              <a:avLst/>
              <a:gdLst>
                <a:gd name="T0" fmla="*/ 1028461 w 4480560"/>
                <a:gd name="T1" fmla="*/ 5994399 h 6019800"/>
                <a:gd name="T2" fmla="*/ 1933256 w 4480560"/>
                <a:gd name="T3" fmla="*/ 5994399 h 6019800"/>
                <a:gd name="T4" fmla="*/ 106145 w 4480560"/>
                <a:gd name="T5" fmla="*/ 5702299 h 6019800"/>
                <a:gd name="T6" fmla="*/ 2071687 w 4480560"/>
                <a:gd name="T7" fmla="*/ 5968999 h 6019800"/>
                <a:gd name="T8" fmla="*/ 2849514 w 4480560"/>
                <a:gd name="T9" fmla="*/ 5689599 h 6019800"/>
                <a:gd name="T10" fmla="*/ 3341928 w 4480560"/>
                <a:gd name="T11" fmla="*/ 5372099 h 6019800"/>
                <a:gd name="T12" fmla="*/ 988697 w 4480560"/>
                <a:gd name="T13" fmla="*/ 5283199 h 6019800"/>
                <a:gd name="T14" fmla="*/ 428309 w 4480560"/>
                <a:gd name="T15" fmla="*/ 5092699 h 6019800"/>
                <a:gd name="T16" fmla="*/ 46941 w 4480560"/>
                <a:gd name="T17" fmla="*/ 4864099 h 6019800"/>
                <a:gd name="T18" fmla="*/ 1788629 w 4480560"/>
                <a:gd name="T19" fmla="*/ 711199 h 6019800"/>
                <a:gd name="T20" fmla="*/ 2321306 w 4480560"/>
                <a:gd name="T21" fmla="*/ 850899 h 6019800"/>
                <a:gd name="T22" fmla="*/ 2758903 w 4480560"/>
                <a:gd name="T23" fmla="*/ 1079499 h 6019800"/>
                <a:gd name="T24" fmla="*/ 3006183 w 4480560"/>
                <a:gd name="T25" fmla="*/ 1282699 h 6019800"/>
                <a:gd name="T26" fmla="*/ 3225350 w 4480560"/>
                <a:gd name="T27" fmla="*/ 1498599 h 6019800"/>
                <a:gd name="T28" fmla="*/ 3413168 w 4480560"/>
                <a:gd name="T29" fmla="*/ 1752599 h 6019800"/>
                <a:gd name="T30" fmla="*/ 3566400 w 4480560"/>
                <a:gd name="T31" fmla="*/ 2019299 h 6019800"/>
                <a:gd name="T32" fmla="*/ 3681808 w 4480560"/>
                <a:gd name="T33" fmla="*/ 2324099 h 6019800"/>
                <a:gd name="T34" fmla="*/ 3756156 w 4480560"/>
                <a:gd name="T35" fmla="*/ 2628899 h 6019800"/>
                <a:gd name="T36" fmla="*/ 3786207 w 4480560"/>
                <a:gd name="T37" fmla="*/ 2959099 h 6019800"/>
                <a:gd name="T38" fmla="*/ 3769403 w 4480560"/>
                <a:gd name="T39" fmla="*/ 3289299 h 6019800"/>
                <a:gd name="T40" fmla="*/ 3707381 w 4480560"/>
                <a:gd name="T41" fmla="*/ 3619499 h 6019800"/>
                <a:gd name="T42" fmla="*/ 3603374 w 4480560"/>
                <a:gd name="T43" fmla="*/ 3911599 h 6019800"/>
                <a:gd name="T44" fmla="*/ 3460619 w 4480560"/>
                <a:gd name="T45" fmla="*/ 4190999 h 6019800"/>
                <a:gd name="T46" fmla="*/ 3282353 w 4480560"/>
                <a:gd name="T47" fmla="*/ 4457699 h 6019800"/>
                <a:gd name="T48" fmla="*/ 3071812 w 4480560"/>
                <a:gd name="T49" fmla="*/ 4686299 h 6019800"/>
                <a:gd name="T50" fmla="*/ 2832234 w 4480560"/>
                <a:gd name="T51" fmla="*/ 4889499 h 6019800"/>
                <a:gd name="T52" fmla="*/ 2446025 w 4480560"/>
                <a:gd name="T53" fmla="*/ 5118099 h 6019800"/>
                <a:gd name="T54" fmla="*/ 1834842 w 4480560"/>
                <a:gd name="T55" fmla="*/ 5308599 h 6019800"/>
                <a:gd name="T56" fmla="*/ 3479462 w 4480560"/>
                <a:gd name="T57" fmla="*/ 5245099 h 6019800"/>
                <a:gd name="T58" fmla="*/ 3702553 w 4480560"/>
                <a:gd name="T59" fmla="*/ 5029199 h 6019800"/>
                <a:gd name="T60" fmla="*/ 3901565 w 4480560"/>
                <a:gd name="T61" fmla="*/ 4787899 h 6019800"/>
                <a:gd name="T62" fmla="*/ 4074529 w 4480560"/>
                <a:gd name="T63" fmla="*/ 4521199 h 6019800"/>
                <a:gd name="T64" fmla="*/ 4219478 w 4480560"/>
                <a:gd name="T65" fmla="*/ 4241799 h 6019800"/>
                <a:gd name="T66" fmla="*/ 4334444 w 4480560"/>
                <a:gd name="T67" fmla="*/ 3936999 h 6019800"/>
                <a:gd name="T68" fmla="*/ 4417460 w 4480560"/>
                <a:gd name="T69" fmla="*/ 3619499 h 6019800"/>
                <a:gd name="T70" fmla="*/ 4466557 w 4480560"/>
                <a:gd name="T71" fmla="*/ 3301999 h 6019800"/>
                <a:gd name="T72" fmla="*/ 4479771 w 4480560"/>
                <a:gd name="T73" fmla="*/ 2959099 h 6019800"/>
                <a:gd name="T74" fmla="*/ 4456102 w 4480560"/>
                <a:gd name="T75" fmla="*/ 2628899 h 6019800"/>
                <a:gd name="T76" fmla="*/ 4397105 w 4480560"/>
                <a:gd name="T77" fmla="*/ 2311399 h 6019800"/>
                <a:gd name="T78" fmla="*/ 4304749 w 4480560"/>
                <a:gd name="T79" fmla="*/ 1993899 h 6019800"/>
                <a:gd name="T80" fmla="*/ 4181003 w 4480560"/>
                <a:gd name="T81" fmla="*/ 1701799 h 6019800"/>
                <a:gd name="T82" fmla="*/ 4027835 w 4480560"/>
                <a:gd name="T83" fmla="*/ 1422399 h 6019800"/>
                <a:gd name="T84" fmla="*/ 3847214 w 4480560"/>
                <a:gd name="T85" fmla="*/ 1168399 h 6019800"/>
                <a:gd name="T86" fmla="*/ 3641110 w 4480560"/>
                <a:gd name="T87" fmla="*/ 927099 h 6019800"/>
                <a:gd name="T88" fmla="*/ 3376884 w 4480560"/>
                <a:gd name="T89" fmla="*/ 685799 h 6019800"/>
                <a:gd name="T90" fmla="*/ 229752 w 4480560"/>
                <a:gd name="T91" fmla="*/ 253999 h 6019800"/>
                <a:gd name="T92" fmla="*/ 0 w 4480560"/>
                <a:gd name="T93" fmla="*/ 1206499 h 6019800"/>
                <a:gd name="T94" fmla="*/ 269934 w 4480560"/>
                <a:gd name="T95" fmla="*/ 1015999 h 6019800"/>
                <a:gd name="T96" fmla="*/ 765652 w 4480560"/>
                <a:gd name="T97" fmla="*/ 787399 h 6019800"/>
                <a:gd name="T98" fmla="*/ 1219716 w 4480560"/>
                <a:gd name="T99" fmla="*/ 698499 h 6019800"/>
                <a:gd name="T100" fmla="*/ 3160327 w 4480560"/>
                <a:gd name="T101" fmla="*/ 520699 h 6019800"/>
                <a:gd name="T102" fmla="*/ 2726844 w 4480560"/>
                <a:gd name="T103" fmla="*/ 279399 h 6019800"/>
                <a:gd name="T104" fmla="*/ 1979589 w 4480560"/>
                <a:gd name="T105" fmla="*/ 38099 h 6019800"/>
                <a:gd name="T106" fmla="*/ 981847 w 4480560"/>
                <a:gd name="T107" fmla="*/ 38099 h 6019800"/>
                <a:gd name="T108" fmla="*/ 1792690 w 4480560"/>
                <a:gd name="T109" fmla="*/ 12699 h 6019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480560" h="6019800">
                  <a:moveTo>
                    <a:pt x="1745443" y="6007099"/>
                  </a:moveTo>
                  <a:lnTo>
                    <a:pt x="1169644" y="6007099"/>
                  </a:lnTo>
                  <a:lnTo>
                    <a:pt x="1217133" y="6019799"/>
                  </a:lnTo>
                  <a:lnTo>
                    <a:pt x="1697949" y="6019799"/>
                  </a:lnTo>
                  <a:lnTo>
                    <a:pt x="1745443" y="6007099"/>
                  </a:lnTo>
                  <a:close/>
                </a:path>
                <a:path w="4480560" h="6019800">
                  <a:moveTo>
                    <a:pt x="1886638" y="5994399"/>
                  </a:moveTo>
                  <a:lnTo>
                    <a:pt x="1028461" y="5994399"/>
                  </a:lnTo>
                  <a:lnTo>
                    <a:pt x="1075303" y="6007099"/>
                  </a:lnTo>
                  <a:lnTo>
                    <a:pt x="1839793" y="6007099"/>
                  </a:lnTo>
                  <a:lnTo>
                    <a:pt x="1886638" y="5994399"/>
                  </a:lnTo>
                  <a:close/>
                </a:path>
                <a:path w="4480560" h="6019800">
                  <a:moveTo>
                    <a:pt x="2025786" y="5968999"/>
                  </a:moveTo>
                  <a:lnTo>
                    <a:pt x="889324" y="5968999"/>
                  </a:lnTo>
                  <a:lnTo>
                    <a:pt x="981847" y="5994399"/>
                  </a:lnTo>
                  <a:lnTo>
                    <a:pt x="1933256" y="5994399"/>
                  </a:lnTo>
                  <a:lnTo>
                    <a:pt x="2025786" y="5968999"/>
                  </a:lnTo>
                  <a:close/>
                </a:path>
                <a:path w="4480560" h="6019800">
                  <a:moveTo>
                    <a:pt x="11596" y="4825999"/>
                  </a:moveTo>
                  <a:lnTo>
                    <a:pt x="0" y="4825999"/>
                  </a:lnTo>
                  <a:lnTo>
                    <a:pt x="0" y="5651499"/>
                  </a:lnTo>
                  <a:lnTo>
                    <a:pt x="25470" y="5664199"/>
                  </a:lnTo>
                  <a:lnTo>
                    <a:pt x="65631" y="5689599"/>
                  </a:lnTo>
                  <a:lnTo>
                    <a:pt x="106145" y="5702299"/>
                  </a:lnTo>
                  <a:lnTo>
                    <a:pt x="188211" y="5753099"/>
                  </a:lnTo>
                  <a:lnTo>
                    <a:pt x="271623" y="5778499"/>
                  </a:lnTo>
                  <a:lnTo>
                    <a:pt x="313819" y="5803899"/>
                  </a:lnTo>
                  <a:lnTo>
                    <a:pt x="399164" y="5829299"/>
                  </a:lnTo>
                  <a:lnTo>
                    <a:pt x="442300" y="5854699"/>
                  </a:lnTo>
                  <a:lnTo>
                    <a:pt x="843427" y="5968999"/>
                  </a:lnTo>
                  <a:lnTo>
                    <a:pt x="2071687" y="5968999"/>
                  </a:lnTo>
                  <a:lnTo>
                    <a:pt x="2472836" y="5854699"/>
                  </a:lnTo>
                  <a:lnTo>
                    <a:pt x="2515974" y="5829299"/>
                  </a:lnTo>
                  <a:lnTo>
                    <a:pt x="2601321" y="5803899"/>
                  </a:lnTo>
                  <a:lnTo>
                    <a:pt x="2643518" y="5778499"/>
                  </a:lnTo>
                  <a:lnTo>
                    <a:pt x="2726932" y="5753099"/>
                  </a:lnTo>
                  <a:lnTo>
                    <a:pt x="2809000" y="5702299"/>
                  </a:lnTo>
                  <a:lnTo>
                    <a:pt x="2849514" y="5689599"/>
                  </a:lnTo>
                  <a:lnTo>
                    <a:pt x="2929477" y="5638799"/>
                  </a:lnTo>
                  <a:lnTo>
                    <a:pt x="2968913" y="5626099"/>
                  </a:lnTo>
                  <a:lnTo>
                    <a:pt x="3084973" y="5549899"/>
                  </a:lnTo>
                  <a:lnTo>
                    <a:pt x="3160416" y="5499099"/>
                  </a:lnTo>
                  <a:lnTo>
                    <a:pt x="3234260" y="5448299"/>
                  </a:lnTo>
                  <a:lnTo>
                    <a:pt x="3306459" y="5397499"/>
                  </a:lnTo>
                  <a:lnTo>
                    <a:pt x="3341928" y="5372099"/>
                  </a:lnTo>
                  <a:lnTo>
                    <a:pt x="3376968" y="5333999"/>
                  </a:lnTo>
                  <a:lnTo>
                    <a:pt x="1314091" y="5333999"/>
                  </a:lnTo>
                  <a:lnTo>
                    <a:pt x="1266772" y="5321299"/>
                  </a:lnTo>
                  <a:lnTo>
                    <a:pt x="1172931" y="5321299"/>
                  </a:lnTo>
                  <a:lnTo>
                    <a:pt x="1126427" y="5308599"/>
                  </a:lnTo>
                  <a:lnTo>
                    <a:pt x="1080214" y="5308599"/>
                  </a:lnTo>
                  <a:lnTo>
                    <a:pt x="988697" y="5283199"/>
                  </a:lnTo>
                  <a:lnTo>
                    <a:pt x="943412" y="5283199"/>
                  </a:lnTo>
                  <a:lnTo>
                    <a:pt x="678931" y="5206999"/>
                  </a:lnTo>
                  <a:lnTo>
                    <a:pt x="636143" y="5181599"/>
                  </a:lnTo>
                  <a:lnTo>
                    <a:pt x="551760" y="5156199"/>
                  </a:lnTo>
                  <a:lnTo>
                    <a:pt x="510183" y="5130799"/>
                  </a:lnTo>
                  <a:lnTo>
                    <a:pt x="469030" y="5118099"/>
                  </a:lnTo>
                  <a:lnTo>
                    <a:pt x="428309" y="5092699"/>
                  </a:lnTo>
                  <a:lnTo>
                    <a:pt x="388029" y="5079999"/>
                  </a:lnTo>
                  <a:lnTo>
                    <a:pt x="308832" y="5029199"/>
                  </a:lnTo>
                  <a:lnTo>
                    <a:pt x="269934" y="5003799"/>
                  </a:lnTo>
                  <a:lnTo>
                    <a:pt x="231515" y="4991099"/>
                  </a:lnTo>
                  <a:lnTo>
                    <a:pt x="156153" y="4940299"/>
                  </a:lnTo>
                  <a:lnTo>
                    <a:pt x="82821" y="4889499"/>
                  </a:lnTo>
                  <a:lnTo>
                    <a:pt x="46941" y="4864099"/>
                  </a:lnTo>
                  <a:lnTo>
                    <a:pt x="11596" y="4825999"/>
                  </a:lnTo>
                  <a:close/>
                </a:path>
                <a:path w="4480560" h="6019800">
                  <a:moveTo>
                    <a:pt x="3376884" y="685799"/>
                  </a:moveTo>
                  <a:lnTo>
                    <a:pt x="1553392" y="685799"/>
                  </a:lnTo>
                  <a:lnTo>
                    <a:pt x="1600964" y="698499"/>
                  </a:lnTo>
                  <a:lnTo>
                    <a:pt x="1695340" y="698499"/>
                  </a:lnTo>
                  <a:lnTo>
                    <a:pt x="1742125" y="711199"/>
                  </a:lnTo>
                  <a:lnTo>
                    <a:pt x="1788629" y="711199"/>
                  </a:lnTo>
                  <a:lnTo>
                    <a:pt x="1834842" y="723899"/>
                  </a:lnTo>
                  <a:lnTo>
                    <a:pt x="1880755" y="723899"/>
                  </a:lnTo>
                  <a:lnTo>
                    <a:pt x="1971643" y="749299"/>
                  </a:lnTo>
                  <a:lnTo>
                    <a:pt x="2016599" y="749299"/>
                  </a:lnTo>
                  <a:lnTo>
                    <a:pt x="2149403" y="787399"/>
                  </a:lnTo>
                  <a:lnTo>
                    <a:pt x="2192952" y="812799"/>
                  </a:lnTo>
                  <a:lnTo>
                    <a:pt x="2321306" y="850899"/>
                  </a:lnTo>
                  <a:lnTo>
                    <a:pt x="2363296" y="876299"/>
                  </a:lnTo>
                  <a:lnTo>
                    <a:pt x="2446025" y="901699"/>
                  </a:lnTo>
                  <a:lnTo>
                    <a:pt x="2527027" y="952499"/>
                  </a:lnTo>
                  <a:lnTo>
                    <a:pt x="2566855" y="965199"/>
                  </a:lnTo>
                  <a:lnTo>
                    <a:pt x="2645122" y="1015999"/>
                  </a:lnTo>
                  <a:lnTo>
                    <a:pt x="2721471" y="1066799"/>
                  </a:lnTo>
                  <a:lnTo>
                    <a:pt x="2758903" y="1079499"/>
                  </a:lnTo>
                  <a:lnTo>
                    <a:pt x="2795827" y="1104899"/>
                  </a:lnTo>
                  <a:lnTo>
                    <a:pt x="2832234" y="1142999"/>
                  </a:lnTo>
                  <a:lnTo>
                    <a:pt x="2868115" y="1168399"/>
                  </a:lnTo>
                  <a:lnTo>
                    <a:pt x="2903459" y="1193799"/>
                  </a:lnTo>
                  <a:lnTo>
                    <a:pt x="2938259" y="1219199"/>
                  </a:lnTo>
                  <a:lnTo>
                    <a:pt x="2972503" y="1244599"/>
                  </a:lnTo>
                  <a:lnTo>
                    <a:pt x="3006183" y="1282699"/>
                  </a:lnTo>
                  <a:lnTo>
                    <a:pt x="3039289" y="1308099"/>
                  </a:lnTo>
                  <a:lnTo>
                    <a:pt x="3071812" y="1333499"/>
                  </a:lnTo>
                  <a:lnTo>
                    <a:pt x="3103743" y="1371599"/>
                  </a:lnTo>
                  <a:lnTo>
                    <a:pt x="3135071" y="1396999"/>
                  </a:lnTo>
                  <a:lnTo>
                    <a:pt x="3165788" y="1435099"/>
                  </a:lnTo>
                  <a:lnTo>
                    <a:pt x="3195885" y="1460499"/>
                  </a:lnTo>
                  <a:lnTo>
                    <a:pt x="3225350" y="1498599"/>
                  </a:lnTo>
                  <a:lnTo>
                    <a:pt x="3254176" y="1536699"/>
                  </a:lnTo>
                  <a:lnTo>
                    <a:pt x="3282353" y="1574799"/>
                  </a:lnTo>
                  <a:lnTo>
                    <a:pt x="3309871" y="1600199"/>
                  </a:lnTo>
                  <a:lnTo>
                    <a:pt x="3336721" y="1638299"/>
                  </a:lnTo>
                  <a:lnTo>
                    <a:pt x="3362894" y="1676399"/>
                  </a:lnTo>
                  <a:lnTo>
                    <a:pt x="3388379" y="1714499"/>
                  </a:lnTo>
                  <a:lnTo>
                    <a:pt x="3413168" y="1752599"/>
                  </a:lnTo>
                  <a:lnTo>
                    <a:pt x="3437251" y="1790699"/>
                  </a:lnTo>
                  <a:lnTo>
                    <a:pt x="3460619" y="1828799"/>
                  </a:lnTo>
                  <a:lnTo>
                    <a:pt x="3483263" y="1866899"/>
                  </a:lnTo>
                  <a:lnTo>
                    <a:pt x="3505172" y="1904999"/>
                  </a:lnTo>
                  <a:lnTo>
                    <a:pt x="3526337" y="1943099"/>
                  </a:lnTo>
                  <a:lnTo>
                    <a:pt x="3546750" y="1981199"/>
                  </a:lnTo>
                  <a:lnTo>
                    <a:pt x="3566400" y="2019299"/>
                  </a:lnTo>
                  <a:lnTo>
                    <a:pt x="3585278" y="2070099"/>
                  </a:lnTo>
                  <a:lnTo>
                    <a:pt x="3603374" y="2108199"/>
                  </a:lnTo>
                  <a:lnTo>
                    <a:pt x="3620680" y="2146299"/>
                  </a:lnTo>
                  <a:lnTo>
                    <a:pt x="3637186" y="2197099"/>
                  </a:lnTo>
                  <a:lnTo>
                    <a:pt x="3652882" y="2235199"/>
                  </a:lnTo>
                  <a:lnTo>
                    <a:pt x="3667759" y="2273299"/>
                  </a:lnTo>
                  <a:lnTo>
                    <a:pt x="3681808" y="2324099"/>
                  </a:lnTo>
                  <a:lnTo>
                    <a:pt x="3695018" y="2362199"/>
                  </a:lnTo>
                  <a:lnTo>
                    <a:pt x="3707381" y="2412999"/>
                  </a:lnTo>
                  <a:lnTo>
                    <a:pt x="3718888" y="2451099"/>
                  </a:lnTo>
                  <a:lnTo>
                    <a:pt x="3729528" y="2501899"/>
                  </a:lnTo>
                  <a:lnTo>
                    <a:pt x="3739292" y="2539999"/>
                  </a:lnTo>
                  <a:lnTo>
                    <a:pt x="3748171" y="2590799"/>
                  </a:lnTo>
                  <a:lnTo>
                    <a:pt x="3756156" y="2628899"/>
                  </a:lnTo>
                  <a:lnTo>
                    <a:pt x="3763236" y="2679699"/>
                  </a:lnTo>
                  <a:lnTo>
                    <a:pt x="3769403" y="2730499"/>
                  </a:lnTo>
                  <a:lnTo>
                    <a:pt x="3774648" y="2768599"/>
                  </a:lnTo>
                  <a:lnTo>
                    <a:pt x="3778960" y="2819399"/>
                  </a:lnTo>
                  <a:lnTo>
                    <a:pt x="3782330" y="2870199"/>
                  </a:lnTo>
                  <a:lnTo>
                    <a:pt x="3784749" y="2920999"/>
                  </a:lnTo>
                  <a:lnTo>
                    <a:pt x="3786207" y="2959099"/>
                  </a:lnTo>
                  <a:lnTo>
                    <a:pt x="3786695" y="3009899"/>
                  </a:lnTo>
                  <a:lnTo>
                    <a:pt x="3786207" y="3060699"/>
                  </a:lnTo>
                  <a:lnTo>
                    <a:pt x="3784749" y="3111499"/>
                  </a:lnTo>
                  <a:lnTo>
                    <a:pt x="3782330" y="3149599"/>
                  </a:lnTo>
                  <a:lnTo>
                    <a:pt x="3778960" y="3200399"/>
                  </a:lnTo>
                  <a:lnTo>
                    <a:pt x="3774648" y="3251199"/>
                  </a:lnTo>
                  <a:lnTo>
                    <a:pt x="3769403" y="3289299"/>
                  </a:lnTo>
                  <a:lnTo>
                    <a:pt x="3763236" y="3340099"/>
                  </a:lnTo>
                  <a:lnTo>
                    <a:pt x="3756156" y="3390899"/>
                  </a:lnTo>
                  <a:lnTo>
                    <a:pt x="3748171" y="3428999"/>
                  </a:lnTo>
                  <a:lnTo>
                    <a:pt x="3739292" y="3479799"/>
                  </a:lnTo>
                  <a:lnTo>
                    <a:pt x="3729528" y="3517899"/>
                  </a:lnTo>
                  <a:lnTo>
                    <a:pt x="3718888" y="3568699"/>
                  </a:lnTo>
                  <a:lnTo>
                    <a:pt x="3707381" y="3619499"/>
                  </a:lnTo>
                  <a:lnTo>
                    <a:pt x="3695018" y="3657599"/>
                  </a:lnTo>
                  <a:lnTo>
                    <a:pt x="3681808" y="3695699"/>
                  </a:lnTo>
                  <a:lnTo>
                    <a:pt x="3667759" y="3746499"/>
                  </a:lnTo>
                  <a:lnTo>
                    <a:pt x="3652882" y="3784599"/>
                  </a:lnTo>
                  <a:lnTo>
                    <a:pt x="3637186" y="3835399"/>
                  </a:lnTo>
                  <a:lnTo>
                    <a:pt x="3620680" y="3873499"/>
                  </a:lnTo>
                  <a:lnTo>
                    <a:pt x="3603374" y="3911599"/>
                  </a:lnTo>
                  <a:lnTo>
                    <a:pt x="3585278" y="3962399"/>
                  </a:lnTo>
                  <a:lnTo>
                    <a:pt x="3566400" y="4000499"/>
                  </a:lnTo>
                  <a:lnTo>
                    <a:pt x="3546750" y="4038599"/>
                  </a:lnTo>
                  <a:lnTo>
                    <a:pt x="3526337" y="4076699"/>
                  </a:lnTo>
                  <a:lnTo>
                    <a:pt x="3505172" y="4114799"/>
                  </a:lnTo>
                  <a:lnTo>
                    <a:pt x="3483263" y="4152899"/>
                  </a:lnTo>
                  <a:lnTo>
                    <a:pt x="3460619" y="4190999"/>
                  </a:lnTo>
                  <a:lnTo>
                    <a:pt x="3437251" y="4229099"/>
                  </a:lnTo>
                  <a:lnTo>
                    <a:pt x="3413168" y="4267199"/>
                  </a:lnTo>
                  <a:lnTo>
                    <a:pt x="3388379" y="4305299"/>
                  </a:lnTo>
                  <a:lnTo>
                    <a:pt x="3362894" y="4343399"/>
                  </a:lnTo>
                  <a:lnTo>
                    <a:pt x="3336721" y="4381499"/>
                  </a:lnTo>
                  <a:lnTo>
                    <a:pt x="3309871" y="4419599"/>
                  </a:lnTo>
                  <a:lnTo>
                    <a:pt x="3282353" y="4457699"/>
                  </a:lnTo>
                  <a:lnTo>
                    <a:pt x="3254176" y="4483099"/>
                  </a:lnTo>
                  <a:lnTo>
                    <a:pt x="3225350" y="4521199"/>
                  </a:lnTo>
                  <a:lnTo>
                    <a:pt x="3195885" y="4559299"/>
                  </a:lnTo>
                  <a:lnTo>
                    <a:pt x="3165788" y="4584699"/>
                  </a:lnTo>
                  <a:lnTo>
                    <a:pt x="3135071" y="4622799"/>
                  </a:lnTo>
                  <a:lnTo>
                    <a:pt x="3103743" y="4648199"/>
                  </a:lnTo>
                  <a:lnTo>
                    <a:pt x="3071812" y="4686299"/>
                  </a:lnTo>
                  <a:lnTo>
                    <a:pt x="3039289" y="4711699"/>
                  </a:lnTo>
                  <a:lnTo>
                    <a:pt x="3006183" y="4749799"/>
                  </a:lnTo>
                  <a:lnTo>
                    <a:pt x="2972503" y="4775199"/>
                  </a:lnTo>
                  <a:lnTo>
                    <a:pt x="2938259" y="4800599"/>
                  </a:lnTo>
                  <a:lnTo>
                    <a:pt x="2903459" y="4825999"/>
                  </a:lnTo>
                  <a:lnTo>
                    <a:pt x="2868115" y="4864099"/>
                  </a:lnTo>
                  <a:lnTo>
                    <a:pt x="2832234" y="4889499"/>
                  </a:lnTo>
                  <a:lnTo>
                    <a:pt x="2758903" y="4940299"/>
                  </a:lnTo>
                  <a:lnTo>
                    <a:pt x="2683541" y="4991099"/>
                  </a:lnTo>
                  <a:lnTo>
                    <a:pt x="2645122" y="5003799"/>
                  </a:lnTo>
                  <a:lnTo>
                    <a:pt x="2606224" y="5029199"/>
                  </a:lnTo>
                  <a:lnTo>
                    <a:pt x="2527027" y="5079999"/>
                  </a:lnTo>
                  <a:lnTo>
                    <a:pt x="2486747" y="5092699"/>
                  </a:lnTo>
                  <a:lnTo>
                    <a:pt x="2446025" y="5118099"/>
                  </a:lnTo>
                  <a:lnTo>
                    <a:pt x="2404872" y="5130799"/>
                  </a:lnTo>
                  <a:lnTo>
                    <a:pt x="2363296" y="5156199"/>
                  </a:lnTo>
                  <a:lnTo>
                    <a:pt x="2278913" y="5181599"/>
                  </a:lnTo>
                  <a:lnTo>
                    <a:pt x="2236125" y="5206999"/>
                  </a:lnTo>
                  <a:lnTo>
                    <a:pt x="1971643" y="5283199"/>
                  </a:lnTo>
                  <a:lnTo>
                    <a:pt x="1926358" y="5283199"/>
                  </a:lnTo>
                  <a:lnTo>
                    <a:pt x="1834842" y="5308599"/>
                  </a:lnTo>
                  <a:lnTo>
                    <a:pt x="1788629" y="5308599"/>
                  </a:lnTo>
                  <a:lnTo>
                    <a:pt x="1742125" y="5321299"/>
                  </a:lnTo>
                  <a:lnTo>
                    <a:pt x="1648283" y="5321299"/>
                  </a:lnTo>
                  <a:lnTo>
                    <a:pt x="1600964" y="5333999"/>
                  </a:lnTo>
                  <a:lnTo>
                    <a:pt x="3376968" y="5333999"/>
                  </a:lnTo>
                  <a:lnTo>
                    <a:pt x="3445741" y="5283199"/>
                  </a:lnTo>
                  <a:lnTo>
                    <a:pt x="3479462" y="5245099"/>
                  </a:lnTo>
                  <a:lnTo>
                    <a:pt x="3512732" y="5219699"/>
                  </a:lnTo>
                  <a:lnTo>
                    <a:pt x="3545545" y="5194299"/>
                  </a:lnTo>
                  <a:lnTo>
                    <a:pt x="3577895" y="5156199"/>
                  </a:lnTo>
                  <a:lnTo>
                    <a:pt x="3609777" y="5130799"/>
                  </a:lnTo>
                  <a:lnTo>
                    <a:pt x="3641184" y="5092699"/>
                  </a:lnTo>
                  <a:lnTo>
                    <a:pt x="3672111" y="5067299"/>
                  </a:lnTo>
                  <a:lnTo>
                    <a:pt x="3702553" y="5029199"/>
                  </a:lnTo>
                  <a:lnTo>
                    <a:pt x="3732504" y="4991099"/>
                  </a:lnTo>
                  <a:lnTo>
                    <a:pt x="3761957" y="4965699"/>
                  </a:lnTo>
                  <a:lnTo>
                    <a:pt x="3790907" y="4927599"/>
                  </a:lnTo>
                  <a:lnTo>
                    <a:pt x="3819349" y="4889499"/>
                  </a:lnTo>
                  <a:lnTo>
                    <a:pt x="3847276" y="4851399"/>
                  </a:lnTo>
                  <a:lnTo>
                    <a:pt x="3874683" y="4813299"/>
                  </a:lnTo>
                  <a:lnTo>
                    <a:pt x="3901565" y="4787899"/>
                  </a:lnTo>
                  <a:lnTo>
                    <a:pt x="3927914" y="4749799"/>
                  </a:lnTo>
                  <a:lnTo>
                    <a:pt x="3953727" y="4711699"/>
                  </a:lnTo>
                  <a:lnTo>
                    <a:pt x="3978996" y="4673599"/>
                  </a:lnTo>
                  <a:lnTo>
                    <a:pt x="4003717" y="4635499"/>
                  </a:lnTo>
                  <a:lnTo>
                    <a:pt x="4027883" y="4597399"/>
                  </a:lnTo>
                  <a:lnTo>
                    <a:pt x="4051489" y="4559299"/>
                  </a:lnTo>
                  <a:lnTo>
                    <a:pt x="4074529" y="4521199"/>
                  </a:lnTo>
                  <a:lnTo>
                    <a:pt x="4096997" y="4483099"/>
                  </a:lnTo>
                  <a:lnTo>
                    <a:pt x="4118887" y="4444999"/>
                  </a:lnTo>
                  <a:lnTo>
                    <a:pt x="4140195" y="4394199"/>
                  </a:lnTo>
                  <a:lnTo>
                    <a:pt x="4160913" y="4356099"/>
                  </a:lnTo>
                  <a:lnTo>
                    <a:pt x="4181037" y="4317999"/>
                  </a:lnTo>
                  <a:lnTo>
                    <a:pt x="4200561" y="4279899"/>
                  </a:lnTo>
                  <a:lnTo>
                    <a:pt x="4219478" y="4241799"/>
                  </a:lnTo>
                  <a:lnTo>
                    <a:pt x="4237783" y="4190999"/>
                  </a:lnTo>
                  <a:lnTo>
                    <a:pt x="4255471" y="4152899"/>
                  </a:lnTo>
                  <a:lnTo>
                    <a:pt x="4272535" y="4114799"/>
                  </a:lnTo>
                  <a:lnTo>
                    <a:pt x="4288970" y="4063999"/>
                  </a:lnTo>
                  <a:lnTo>
                    <a:pt x="4304771" y="4025899"/>
                  </a:lnTo>
                  <a:lnTo>
                    <a:pt x="4319931" y="3975099"/>
                  </a:lnTo>
                  <a:lnTo>
                    <a:pt x="4334444" y="3936999"/>
                  </a:lnTo>
                  <a:lnTo>
                    <a:pt x="4348306" y="3898899"/>
                  </a:lnTo>
                  <a:lnTo>
                    <a:pt x="4361509" y="3848099"/>
                  </a:lnTo>
                  <a:lnTo>
                    <a:pt x="4374049" y="3809999"/>
                  </a:lnTo>
                  <a:lnTo>
                    <a:pt x="4385920" y="3759199"/>
                  </a:lnTo>
                  <a:lnTo>
                    <a:pt x="4397116" y="3708399"/>
                  </a:lnTo>
                  <a:lnTo>
                    <a:pt x="4407631" y="3670299"/>
                  </a:lnTo>
                  <a:lnTo>
                    <a:pt x="4417460" y="3619499"/>
                  </a:lnTo>
                  <a:lnTo>
                    <a:pt x="4426596" y="3581399"/>
                  </a:lnTo>
                  <a:lnTo>
                    <a:pt x="4435035" y="3530599"/>
                  </a:lnTo>
                  <a:lnTo>
                    <a:pt x="4442770" y="3479799"/>
                  </a:lnTo>
                  <a:lnTo>
                    <a:pt x="4449795" y="3441699"/>
                  </a:lnTo>
                  <a:lnTo>
                    <a:pt x="4456105" y="3390899"/>
                  </a:lnTo>
                  <a:lnTo>
                    <a:pt x="4461695" y="3340099"/>
                  </a:lnTo>
                  <a:lnTo>
                    <a:pt x="4466557" y="3301999"/>
                  </a:lnTo>
                  <a:lnTo>
                    <a:pt x="4470688" y="3251199"/>
                  </a:lnTo>
                  <a:lnTo>
                    <a:pt x="4474080" y="3200399"/>
                  </a:lnTo>
                  <a:lnTo>
                    <a:pt x="4476728" y="3149599"/>
                  </a:lnTo>
                  <a:lnTo>
                    <a:pt x="4478627" y="3111499"/>
                  </a:lnTo>
                  <a:lnTo>
                    <a:pt x="4479771" y="3060699"/>
                  </a:lnTo>
                  <a:lnTo>
                    <a:pt x="4480153" y="3009899"/>
                  </a:lnTo>
                  <a:lnTo>
                    <a:pt x="4479771" y="2959099"/>
                  </a:lnTo>
                  <a:lnTo>
                    <a:pt x="4478627" y="2920999"/>
                  </a:lnTo>
                  <a:lnTo>
                    <a:pt x="4476728" y="2870199"/>
                  </a:lnTo>
                  <a:lnTo>
                    <a:pt x="4474079" y="2819399"/>
                  </a:lnTo>
                  <a:lnTo>
                    <a:pt x="4470686" y="2768599"/>
                  </a:lnTo>
                  <a:lnTo>
                    <a:pt x="4466555" y="2730499"/>
                  </a:lnTo>
                  <a:lnTo>
                    <a:pt x="4461692" y="2679699"/>
                  </a:lnTo>
                  <a:lnTo>
                    <a:pt x="4456102" y="2628899"/>
                  </a:lnTo>
                  <a:lnTo>
                    <a:pt x="4449791" y="2578099"/>
                  </a:lnTo>
                  <a:lnTo>
                    <a:pt x="4442765" y="2539999"/>
                  </a:lnTo>
                  <a:lnTo>
                    <a:pt x="4435029" y="2489199"/>
                  </a:lnTo>
                  <a:lnTo>
                    <a:pt x="4426589" y="2438399"/>
                  </a:lnTo>
                  <a:lnTo>
                    <a:pt x="4417451" y="2400299"/>
                  </a:lnTo>
                  <a:lnTo>
                    <a:pt x="4407622" y="2349499"/>
                  </a:lnTo>
                  <a:lnTo>
                    <a:pt x="4397105" y="2311399"/>
                  </a:lnTo>
                  <a:lnTo>
                    <a:pt x="4385908" y="2260599"/>
                  </a:lnTo>
                  <a:lnTo>
                    <a:pt x="4374036" y="2222499"/>
                  </a:lnTo>
                  <a:lnTo>
                    <a:pt x="4361494" y="2171699"/>
                  </a:lnTo>
                  <a:lnTo>
                    <a:pt x="4348289" y="2133599"/>
                  </a:lnTo>
                  <a:lnTo>
                    <a:pt x="4334426" y="2082799"/>
                  </a:lnTo>
                  <a:lnTo>
                    <a:pt x="4319910" y="2044699"/>
                  </a:lnTo>
                  <a:lnTo>
                    <a:pt x="4304749" y="1993899"/>
                  </a:lnTo>
                  <a:lnTo>
                    <a:pt x="4288947" y="1955799"/>
                  </a:lnTo>
                  <a:lnTo>
                    <a:pt x="4272510" y="1917699"/>
                  </a:lnTo>
                  <a:lnTo>
                    <a:pt x="4255444" y="1866899"/>
                  </a:lnTo>
                  <a:lnTo>
                    <a:pt x="4237754" y="1828799"/>
                  </a:lnTo>
                  <a:lnTo>
                    <a:pt x="4219447" y="1790699"/>
                  </a:lnTo>
                  <a:lnTo>
                    <a:pt x="4200528" y="1739899"/>
                  </a:lnTo>
                  <a:lnTo>
                    <a:pt x="4181003" y="1701799"/>
                  </a:lnTo>
                  <a:lnTo>
                    <a:pt x="4160877" y="1663699"/>
                  </a:lnTo>
                  <a:lnTo>
                    <a:pt x="4140156" y="1625599"/>
                  </a:lnTo>
                  <a:lnTo>
                    <a:pt x="4118847" y="1587499"/>
                  </a:lnTo>
                  <a:lnTo>
                    <a:pt x="4096954" y="1549399"/>
                  </a:lnTo>
                  <a:lnTo>
                    <a:pt x="4074484" y="1498599"/>
                  </a:lnTo>
                  <a:lnTo>
                    <a:pt x="4051442" y="1460499"/>
                  </a:lnTo>
                  <a:lnTo>
                    <a:pt x="4027835" y="1422399"/>
                  </a:lnTo>
                  <a:lnTo>
                    <a:pt x="4003667" y="1384299"/>
                  </a:lnTo>
                  <a:lnTo>
                    <a:pt x="3978944" y="1346199"/>
                  </a:lnTo>
                  <a:lnTo>
                    <a:pt x="3953673" y="1308099"/>
                  </a:lnTo>
                  <a:lnTo>
                    <a:pt x="3927858" y="1269999"/>
                  </a:lnTo>
                  <a:lnTo>
                    <a:pt x="3901506" y="1244599"/>
                  </a:lnTo>
                  <a:lnTo>
                    <a:pt x="3874623" y="1206499"/>
                  </a:lnTo>
                  <a:lnTo>
                    <a:pt x="3847214" y="1168399"/>
                  </a:lnTo>
                  <a:lnTo>
                    <a:pt x="3819285" y="1130299"/>
                  </a:lnTo>
                  <a:lnTo>
                    <a:pt x="3790842" y="1092199"/>
                  </a:lnTo>
                  <a:lnTo>
                    <a:pt x="3761889" y="1066799"/>
                  </a:lnTo>
                  <a:lnTo>
                    <a:pt x="3732435" y="1028699"/>
                  </a:lnTo>
                  <a:lnTo>
                    <a:pt x="3702482" y="990599"/>
                  </a:lnTo>
                  <a:lnTo>
                    <a:pt x="3672039" y="965199"/>
                  </a:lnTo>
                  <a:lnTo>
                    <a:pt x="3641110" y="927099"/>
                  </a:lnTo>
                  <a:lnTo>
                    <a:pt x="3609701" y="901699"/>
                  </a:lnTo>
                  <a:lnTo>
                    <a:pt x="3577818" y="863599"/>
                  </a:lnTo>
                  <a:lnTo>
                    <a:pt x="3545467" y="838199"/>
                  </a:lnTo>
                  <a:lnTo>
                    <a:pt x="3512652" y="800099"/>
                  </a:lnTo>
                  <a:lnTo>
                    <a:pt x="3479381" y="774699"/>
                  </a:lnTo>
                  <a:lnTo>
                    <a:pt x="3445659" y="736599"/>
                  </a:lnTo>
                  <a:lnTo>
                    <a:pt x="3376884" y="685799"/>
                  </a:lnTo>
                  <a:close/>
                </a:path>
                <a:path w="4480560" h="6019800">
                  <a:moveTo>
                    <a:pt x="2117276" y="63499"/>
                  </a:moveTo>
                  <a:lnTo>
                    <a:pt x="797779" y="63499"/>
                  </a:lnTo>
                  <a:lnTo>
                    <a:pt x="442300" y="165099"/>
                  </a:lnTo>
                  <a:lnTo>
                    <a:pt x="399164" y="190499"/>
                  </a:lnTo>
                  <a:lnTo>
                    <a:pt x="313819" y="215899"/>
                  </a:lnTo>
                  <a:lnTo>
                    <a:pt x="271623" y="241299"/>
                  </a:lnTo>
                  <a:lnTo>
                    <a:pt x="229752" y="253999"/>
                  </a:lnTo>
                  <a:lnTo>
                    <a:pt x="188211" y="279399"/>
                  </a:lnTo>
                  <a:lnTo>
                    <a:pt x="147007" y="292099"/>
                  </a:lnTo>
                  <a:lnTo>
                    <a:pt x="106145" y="317499"/>
                  </a:lnTo>
                  <a:lnTo>
                    <a:pt x="65631" y="330199"/>
                  </a:lnTo>
                  <a:lnTo>
                    <a:pt x="25470" y="355599"/>
                  </a:lnTo>
                  <a:lnTo>
                    <a:pt x="0" y="368299"/>
                  </a:lnTo>
                  <a:lnTo>
                    <a:pt x="0" y="1206499"/>
                  </a:lnTo>
                  <a:lnTo>
                    <a:pt x="11596" y="1193799"/>
                  </a:lnTo>
                  <a:lnTo>
                    <a:pt x="46941" y="1168399"/>
                  </a:lnTo>
                  <a:lnTo>
                    <a:pt x="82821" y="1142999"/>
                  </a:lnTo>
                  <a:lnTo>
                    <a:pt x="119228" y="1104899"/>
                  </a:lnTo>
                  <a:lnTo>
                    <a:pt x="156153" y="1079499"/>
                  </a:lnTo>
                  <a:lnTo>
                    <a:pt x="193584" y="1066799"/>
                  </a:lnTo>
                  <a:lnTo>
                    <a:pt x="269934" y="1015999"/>
                  </a:lnTo>
                  <a:lnTo>
                    <a:pt x="348200" y="965199"/>
                  </a:lnTo>
                  <a:lnTo>
                    <a:pt x="388029" y="952499"/>
                  </a:lnTo>
                  <a:lnTo>
                    <a:pt x="469030" y="901699"/>
                  </a:lnTo>
                  <a:lnTo>
                    <a:pt x="551760" y="876299"/>
                  </a:lnTo>
                  <a:lnTo>
                    <a:pt x="593749" y="850899"/>
                  </a:lnTo>
                  <a:lnTo>
                    <a:pt x="722104" y="812799"/>
                  </a:lnTo>
                  <a:lnTo>
                    <a:pt x="765652" y="787399"/>
                  </a:lnTo>
                  <a:lnTo>
                    <a:pt x="898456" y="749299"/>
                  </a:lnTo>
                  <a:lnTo>
                    <a:pt x="943412" y="749299"/>
                  </a:lnTo>
                  <a:lnTo>
                    <a:pt x="1034301" y="723899"/>
                  </a:lnTo>
                  <a:lnTo>
                    <a:pt x="1080214" y="723899"/>
                  </a:lnTo>
                  <a:lnTo>
                    <a:pt x="1126427" y="711199"/>
                  </a:lnTo>
                  <a:lnTo>
                    <a:pt x="1172931" y="711199"/>
                  </a:lnTo>
                  <a:lnTo>
                    <a:pt x="1219716" y="698499"/>
                  </a:lnTo>
                  <a:lnTo>
                    <a:pt x="1314091" y="698499"/>
                  </a:lnTo>
                  <a:lnTo>
                    <a:pt x="1361663" y="685799"/>
                  </a:lnTo>
                  <a:lnTo>
                    <a:pt x="3376884" y="685799"/>
                  </a:lnTo>
                  <a:lnTo>
                    <a:pt x="3341842" y="660399"/>
                  </a:lnTo>
                  <a:lnTo>
                    <a:pt x="3306373" y="622299"/>
                  </a:lnTo>
                  <a:lnTo>
                    <a:pt x="3234172" y="571499"/>
                  </a:lnTo>
                  <a:lnTo>
                    <a:pt x="3160327" y="520699"/>
                  </a:lnTo>
                  <a:lnTo>
                    <a:pt x="3084884" y="469899"/>
                  </a:lnTo>
                  <a:lnTo>
                    <a:pt x="3007888" y="419099"/>
                  </a:lnTo>
                  <a:lnTo>
                    <a:pt x="2968823" y="406399"/>
                  </a:lnTo>
                  <a:lnTo>
                    <a:pt x="2849425" y="330199"/>
                  </a:lnTo>
                  <a:lnTo>
                    <a:pt x="2808910" y="317499"/>
                  </a:lnTo>
                  <a:lnTo>
                    <a:pt x="2768048" y="292099"/>
                  </a:lnTo>
                  <a:lnTo>
                    <a:pt x="2726844" y="279399"/>
                  </a:lnTo>
                  <a:lnTo>
                    <a:pt x="2685303" y="253999"/>
                  </a:lnTo>
                  <a:lnTo>
                    <a:pt x="2643432" y="241299"/>
                  </a:lnTo>
                  <a:lnTo>
                    <a:pt x="2601236" y="215899"/>
                  </a:lnTo>
                  <a:lnTo>
                    <a:pt x="2515892" y="190499"/>
                  </a:lnTo>
                  <a:lnTo>
                    <a:pt x="2472755" y="165099"/>
                  </a:lnTo>
                  <a:lnTo>
                    <a:pt x="2117276" y="63499"/>
                  </a:lnTo>
                  <a:close/>
                </a:path>
                <a:path w="4480560" h="6019800">
                  <a:moveTo>
                    <a:pt x="1979589" y="38099"/>
                  </a:moveTo>
                  <a:lnTo>
                    <a:pt x="935466" y="38099"/>
                  </a:lnTo>
                  <a:lnTo>
                    <a:pt x="843427" y="63499"/>
                  </a:lnTo>
                  <a:lnTo>
                    <a:pt x="2071629" y="63499"/>
                  </a:lnTo>
                  <a:lnTo>
                    <a:pt x="1979589" y="38099"/>
                  </a:lnTo>
                  <a:close/>
                </a:path>
                <a:path w="4480560" h="6019800">
                  <a:moveTo>
                    <a:pt x="1886594" y="25399"/>
                  </a:moveTo>
                  <a:lnTo>
                    <a:pt x="1028461" y="25399"/>
                  </a:lnTo>
                  <a:lnTo>
                    <a:pt x="981847" y="38099"/>
                  </a:lnTo>
                  <a:lnTo>
                    <a:pt x="1933208" y="38099"/>
                  </a:lnTo>
                  <a:lnTo>
                    <a:pt x="1886594" y="25399"/>
                  </a:lnTo>
                  <a:close/>
                </a:path>
                <a:path w="4480560" h="6019800">
                  <a:moveTo>
                    <a:pt x="1792690" y="12699"/>
                  </a:moveTo>
                  <a:lnTo>
                    <a:pt x="1122366" y="12699"/>
                  </a:lnTo>
                  <a:lnTo>
                    <a:pt x="1075303" y="25399"/>
                  </a:lnTo>
                  <a:lnTo>
                    <a:pt x="1839753" y="25399"/>
                  </a:lnTo>
                  <a:lnTo>
                    <a:pt x="1792690" y="12699"/>
                  </a:lnTo>
                  <a:close/>
                </a:path>
                <a:path w="4480560" h="6019800">
                  <a:moveTo>
                    <a:pt x="1697922" y="0"/>
                  </a:moveTo>
                  <a:lnTo>
                    <a:pt x="1217133" y="0"/>
                  </a:lnTo>
                  <a:lnTo>
                    <a:pt x="1169644" y="12699"/>
                  </a:lnTo>
                  <a:lnTo>
                    <a:pt x="1745411" y="12699"/>
                  </a:lnTo>
                  <a:lnTo>
                    <a:pt x="1697922" y="0"/>
                  </a:lnTo>
                  <a:close/>
                </a:path>
              </a:pathLst>
            </a:custGeom>
            <a:solidFill>
              <a:srgbClr val="FFFFFF">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4104" name="object 9">
              <a:extLst>
                <a:ext uri="{FF2B5EF4-FFF2-40B4-BE49-F238E27FC236}">
                  <a16:creationId xmlns:a16="http://schemas.microsoft.com/office/drawing/2014/main" id="{ABE6A02C-6478-2EC7-CA3B-2738F4448BE5}"/>
                </a:ext>
              </a:extLst>
            </p:cNvPr>
            <p:cNvSpPr>
              <a:spLocks/>
            </p:cNvSpPr>
            <p:nvPr/>
          </p:nvSpPr>
          <p:spPr bwMode="auto">
            <a:xfrm>
              <a:off x="0" y="3500869"/>
              <a:ext cx="3180080" cy="2029460"/>
            </a:xfrm>
            <a:custGeom>
              <a:avLst/>
              <a:gdLst>
                <a:gd name="T0" fmla="*/ 859231 w 3180080"/>
                <a:gd name="T1" fmla="*/ 157924 h 2029460"/>
                <a:gd name="T2" fmla="*/ 651611 w 3180080"/>
                <a:gd name="T3" fmla="*/ 12 h 2029460"/>
                <a:gd name="T4" fmla="*/ 0 w 3180080"/>
                <a:gd name="T5" fmla="*/ 41490 h 2029460"/>
                <a:gd name="T6" fmla="*/ 0 w 3180080"/>
                <a:gd name="T7" fmla="*/ 129578 h 2029460"/>
                <a:gd name="T8" fmla="*/ 159994 w 3180080"/>
                <a:gd name="T9" fmla="*/ 202920 h 2029460"/>
                <a:gd name="T10" fmla="*/ 859231 w 3180080"/>
                <a:gd name="T11" fmla="*/ 157924 h 2029460"/>
                <a:gd name="T12" fmla="*/ 1294828 w 3180080"/>
                <a:gd name="T13" fmla="*/ 582333 h 2029460"/>
                <a:gd name="T14" fmla="*/ 164744 w 3180080"/>
                <a:gd name="T15" fmla="*/ 292722 h 2029460"/>
                <a:gd name="T16" fmla="*/ 0 w 3180080"/>
                <a:gd name="T17" fmla="*/ 481025 h 2029460"/>
                <a:gd name="T18" fmla="*/ 0 w 3180080"/>
                <a:gd name="T19" fmla="*/ 868997 h 2029460"/>
                <a:gd name="T20" fmla="*/ 885380 w 3180080"/>
                <a:gd name="T21" fmla="*/ 1153718 h 2029460"/>
                <a:gd name="T22" fmla="*/ 1294828 w 3180080"/>
                <a:gd name="T23" fmla="*/ 582333 h 2029460"/>
                <a:gd name="T24" fmla="*/ 1401305 w 3180080"/>
                <a:gd name="T25" fmla="*/ 615353 h 2029460"/>
                <a:gd name="T26" fmla="*/ 942632 w 3180080"/>
                <a:gd name="T27" fmla="*/ 1286446 h 2029460"/>
                <a:gd name="T28" fmla="*/ 128282 w 3180080"/>
                <a:gd name="T29" fmla="*/ 1012317 h 2029460"/>
                <a:gd name="T30" fmla="*/ 128282 w 3180080"/>
                <a:gd name="T31" fmla="*/ 1526311 h 2029460"/>
                <a:gd name="T32" fmla="*/ 1401305 w 3180080"/>
                <a:gd name="T33" fmla="*/ 2028952 h 2029460"/>
                <a:gd name="T34" fmla="*/ 1401305 w 3180080"/>
                <a:gd name="T35" fmla="*/ 615353 h 2029460"/>
                <a:gd name="T36" fmla="*/ 2786773 w 3180080"/>
                <a:gd name="T37" fmla="*/ 1012317 h 2029460"/>
                <a:gd name="T38" fmla="*/ 1972411 w 3180080"/>
                <a:gd name="T39" fmla="*/ 1286446 h 2029460"/>
                <a:gd name="T40" fmla="*/ 1513751 w 3180080"/>
                <a:gd name="T41" fmla="*/ 615353 h 2029460"/>
                <a:gd name="T42" fmla="*/ 1513751 w 3180080"/>
                <a:gd name="T43" fmla="*/ 2028952 h 2029460"/>
                <a:gd name="T44" fmla="*/ 2786773 w 3180080"/>
                <a:gd name="T45" fmla="*/ 1526311 h 2029460"/>
                <a:gd name="T46" fmla="*/ 2786773 w 3180080"/>
                <a:gd name="T47" fmla="*/ 1012317 h 2029460"/>
                <a:gd name="T48" fmla="*/ 3083763 w 3180080"/>
                <a:gd name="T49" fmla="*/ 52222 h 2029460"/>
                <a:gd name="T50" fmla="*/ 2260549 w 3180080"/>
                <a:gd name="T51" fmla="*/ 0 h 2029460"/>
                <a:gd name="T52" fmla="*/ 2060359 w 3180080"/>
                <a:gd name="T53" fmla="*/ 148628 h 2029460"/>
                <a:gd name="T54" fmla="*/ 2755049 w 3180080"/>
                <a:gd name="T55" fmla="*/ 202920 h 2029460"/>
                <a:gd name="T56" fmla="*/ 3083763 w 3180080"/>
                <a:gd name="T57" fmla="*/ 52222 h 2029460"/>
                <a:gd name="T58" fmla="*/ 3179940 w 3180080"/>
                <a:gd name="T59" fmla="*/ 783805 h 2029460"/>
                <a:gd name="T60" fmla="*/ 2750312 w 3180080"/>
                <a:gd name="T61" fmla="*/ 292722 h 2029460"/>
                <a:gd name="T62" fmla="*/ 1620227 w 3180080"/>
                <a:gd name="T63" fmla="*/ 582333 h 2029460"/>
                <a:gd name="T64" fmla="*/ 2029663 w 3180080"/>
                <a:gd name="T65" fmla="*/ 1153718 h 2029460"/>
                <a:gd name="T66" fmla="*/ 3179940 w 3180080"/>
                <a:gd name="T67" fmla="*/ 783805 h 2029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180080" h="2029460">
                  <a:moveTo>
                    <a:pt x="859231" y="157924"/>
                  </a:moveTo>
                  <a:lnTo>
                    <a:pt x="651611" y="12"/>
                  </a:lnTo>
                  <a:lnTo>
                    <a:pt x="0" y="41490"/>
                  </a:lnTo>
                  <a:lnTo>
                    <a:pt x="0" y="129578"/>
                  </a:lnTo>
                  <a:lnTo>
                    <a:pt x="159994" y="202920"/>
                  </a:lnTo>
                  <a:lnTo>
                    <a:pt x="859231" y="157924"/>
                  </a:lnTo>
                  <a:close/>
                </a:path>
                <a:path w="3180080" h="2029460">
                  <a:moveTo>
                    <a:pt x="1294828" y="582333"/>
                  </a:moveTo>
                  <a:lnTo>
                    <a:pt x="164744" y="292722"/>
                  </a:lnTo>
                  <a:lnTo>
                    <a:pt x="0" y="481025"/>
                  </a:lnTo>
                  <a:lnTo>
                    <a:pt x="0" y="868997"/>
                  </a:lnTo>
                  <a:lnTo>
                    <a:pt x="885380" y="1153718"/>
                  </a:lnTo>
                  <a:lnTo>
                    <a:pt x="1294828" y="582333"/>
                  </a:lnTo>
                  <a:close/>
                </a:path>
                <a:path w="3180080" h="2029460">
                  <a:moveTo>
                    <a:pt x="1401305" y="615353"/>
                  </a:moveTo>
                  <a:lnTo>
                    <a:pt x="942632" y="1286446"/>
                  </a:lnTo>
                  <a:lnTo>
                    <a:pt x="128282" y="1012317"/>
                  </a:lnTo>
                  <a:lnTo>
                    <a:pt x="128282" y="1526311"/>
                  </a:lnTo>
                  <a:lnTo>
                    <a:pt x="1401305" y="2028952"/>
                  </a:lnTo>
                  <a:lnTo>
                    <a:pt x="1401305" y="615353"/>
                  </a:lnTo>
                  <a:close/>
                </a:path>
                <a:path w="3180080" h="2029460">
                  <a:moveTo>
                    <a:pt x="2786773" y="1012317"/>
                  </a:moveTo>
                  <a:lnTo>
                    <a:pt x="1972411" y="1286446"/>
                  </a:lnTo>
                  <a:lnTo>
                    <a:pt x="1513751" y="615353"/>
                  </a:lnTo>
                  <a:lnTo>
                    <a:pt x="1513751" y="2028952"/>
                  </a:lnTo>
                  <a:lnTo>
                    <a:pt x="2786773" y="1526311"/>
                  </a:lnTo>
                  <a:lnTo>
                    <a:pt x="2786773" y="1012317"/>
                  </a:lnTo>
                  <a:close/>
                </a:path>
                <a:path w="3180080" h="2029460">
                  <a:moveTo>
                    <a:pt x="3083763" y="52222"/>
                  </a:moveTo>
                  <a:lnTo>
                    <a:pt x="2260549" y="0"/>
                  </a:lnTo>
                  <a:lnTo>
                    <a:pt x="2060359" y="148628"/>
                  </a:lnTo>
                  <a:lnTo>
                    <a:pt x="2755049" y="202920"/>
                  </a:lnTo>
                  <a:lnTo>
                    <a:pt x="3083763" y="52222"/>
                  </a:lnTo>
                  <a:close/>
                </a:path>
                <a:path w="3180080" h="2029460">
                  <a:moveTo>
                    <a:pt x="3179940" y="783805"/>
                  </a:moveTo>
                  <a:lnTo>
                    <a:pt x="2750312" y="292722"/>
                  </a:lnTo>
                  <a:lnTo>
                    <a:pt x="1620227" y="582333"/>
                  </a:lnTo>
                  <a:lnTo>
                    <a:pt x="2029663" y="1153718"/>
                  </a:lnTo>
                  <a:lnTo>
                    <a:pt x="3179940" y="783805"/>
                  </a:lnTo>
                  <a:close/>
                </a:path>
              </a:pathLst>
            </a:custGeom>
            <a:solidFill>
              <a:srgbClr val="EEC402">
                <a:alpha val="80391"/>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4105" name="object 10">
              <a:extLst>
                <a:ext uri="{FF2B5EF4-FFF2-40B4-BE49-F238E27FC236}">
                  <a16:creationId xmlns:a16="http://schemas.microsoft.com/office/drawing/2014/main" id="{630012F6-CE42-775F-9D56-E630EB81EAD3}"/>
                </a:ext>
              </a:extLst>
            </p:cNvPr>
            <p:cNvSpPr>
              <a:spLocks/>
            </p:cNvSpPr>
            <p:nvPr/>
          </p:nvSpPr>
          <p:spPr bwMode="auto">
            <a:xfrm>
              <a:off x="109514" y="1423986"/>
              <a:ext cx="2696210" cy="2552700"/>
            </a:xfrm>
            <a:custGeom>
              <a:avLst/>
              <a:gdLst>
                <a:gd name="T0" fmla="*/ 407842 w 2696210"/>
                <a:gd name="T1" fmla="*/ 114299 h 2552700"/>
                <a:gd name="T2" fmla="*/ 161806 w 2696210"/>
                <a:gd name="T3" fmla="*/ 342899 h 2552700"/>
                <a:gd name="T4" fmla="*/ 27867 w 2696210"/>
                <a:gd name="T5" fmla="*/ 647699 h 2552700"/>
                <a:gd name="T6" fmla="*/ 3408 w 2696210"/>
                <a:gd name="T7" fmla="*/ 990599 h 2552700"/>
                <a:gd name="T8" fmla="*/ 75141 w 2696210"/>
                <a:gd name="T9" fmla="*/ 1320799 h 2552700"/>
                <a:gd name="T10" fmla="*/ 231484 w 2696210"/>
                <a:gd name="T11" fmla="*/ 1612899 h 2552700"/>
                <a:gd name="T12" fmla="*/ 454985 w 2696210"/>
                <a:gd name="T13" fmla="*/ 1866899 h 2552700"/>
                <a:gd name="T14" fmla="*/ 722987 w 2696210"/>
                <a:gd name="T15" fmla="*/ 2095499 h 2552700"/>
                <a:gd name="T16" fmla="*/ 1098293 w 2696210"/>
                <a:gd name="T17" fmla="*/ 2374899 h 2552700"/>
                <a:gd name="T18" fmla="*/ 1389469 w 2696210"/>
                <a:gd name="T19" fmla="*/ 2527299 h 2552700"/>
                <a:gd name="T20" fmla="*/ 1724020 w 2696210"/>
                <a:gd name="T21" fmla="*/ 2273299 h 2552700"/>
                <a:gd name="T22" fmla="*/ 864761 w 2696210"/>
                <a:gd name="T23" fmla="*/ 2070099 h 2552700"/>
                <a:gd name="T24" fmla="*/ 744286 w 2696210"/>
                <a:gd name="T25" fmla="*/ 1663699 h 2552700"/>
                <a:gd name="T26" fmla="*/ 677344 w 2696210"/>
                <a:gd name="T27" fmla="*/ 838199 h 2552700"/>
                <a:gd name="T28" fmla="*/ 820352 w 2696210"/>
                <a:gd name="T29" fmla="*/ 622299 h 2552700"/>
                <a:gd name="T30" fmla="*/ 849708 w 2696210"/>
                <a:gd name="T31" fmla="*/ 482599 h 2552700"/>
                <a:gd name="T32" fmla="*/ 1601005 w 2696210"/>
                <a:gd name="T33" fmla="*/ 266699 h 2552700"/>
                <a:gd name="T34" fmla="*/ 1181884 w 2696210"/>
                <a:gd name="T35" fmla="*/ 101599 h 2552700"/>
                <a:gd name="T36" fmla="*/ 1084385 w 2696210"/>
                <a:gd name="T37" fmla="*/ 2082799 h 2552700"/>
                <a:gd name="T38" fmla="*/ 1625817 w 2696210"/>
                <a:gd name="T39" fmla="*/ 2070099 h 2552700"/>
                <a:gd name="T40" fmla="*/ 2000487 w 2696210"/>
                <a:gd name="T41" fmla="*/ 711199 h 2552700"/>
                <a:gd name="T42" fmla="*/ 2038150 w 2696210"/>
                <a:gd name="T43" fmla="*/ 1384299 h 2552700"/>
                <a:gd name="T44" fmla="*/ 1992925 w 2696210"/>
                <a:gd name="T45" fmla="*/ 2082799 h 2552700"/>
                <a:gd name="T46" fmla="*/ 2240830 w 2696210"/>
                <a:gd name="T47" fmla="*/ 1866899 h 2552700"/>
                <a:gd name="T48" fmla="*/ 2464333 w 2696210"/>
                <a:gd name="T49" fmla="*/ 1612899 h 2552700"/>
                <a:gd name="T50" fmla="*/ 2620679 w 2696210"/>
                <a:gd name="T51" fmla="*/ 1320799 h 2552700"/>
                <a:gd name="T52" fmla="*/ 2692412 w 2696210"/>
                <a:gd name="T53" fmla="*/ 990599 h 2552700"/>
                <a:gd name="T54" fmla="*/ 2667953 w 2696210"/>
                <a:gd name="T55" fmla="*/ 647699 h 2552700"/>
                <a:gd name="T56" fmla="*/ 1155879 w 2696210"/>
                <a:gd name="T57" fmla="*/ 1028699 h 2552700"/>
                <a:gd name="T58" fmla="*/ 1123730 w 2696210"/>
                <a:gd name="T59" fmla="*/ 1231899 h 2552700"/>
                <a:gd name="T60" fmla="*/ 1003245 w 2696210"/>
                <a:gd name="T61" fmla="*/ 1498599 h 2552700"/>
                <a:gd name="T62" fmla="*/ 1060907 w 2696210"/>
                <a:gd name="T63" fmla="*/ 1854199 h 2552700"/>
                <a:gd name="T64" fmla="*/ 1189427 w 2696210"/>
                <a:gd name="T65" fmla="*/ 1765299 h 2552700"/>
                <a:gd name="T66" fmla="*/ 1115028 w 2696210"/>
                <a:gd name="T67" fmla="*/ 1447799 h 2552700"/>
                <a:gd name="T68" fmla="*/ 1303633 w 2696210"/>
                <a:gd name="T69" fmla="*/ 1282699 h 2552700"/>
                <a:gd name="T70" fmla="*/ 1558731 w 2696210"/>
                <a:gd name="T71" fmla="*/ 1041399 h 2552700"/>
                <a:gd name="T72" fmla="*/ 1558731 w 2696210"/>
                <a:gd name="T73" fmla="*/ 1041399 h 2552700"/>
                <a:gd name="T74" fmla="*/ 1406526 w 2696210"/>
                <a:gd name="T75" fmla="*/ 1282699 h 2552700"/>
                <a:gd name="T76" fmla="*/ 1594812 w 2696210"/>
                <a:gd name="T77" fmla="*/ 1447799 h 2552700"/>
                <a:gd name="T78" fmla="*/ 1519982 w 2696210"/>
                <a:gd name="T79" fmla="*/ 2057399 h 2552700"/>
                <a:gd name="T80" fmla="*/ 1657588 w 2696210"/>
                <a:gd name="T81" fmla="*/ 1841499 h 2552700"/>
                <a:gd name="T82" fmla="*/ 1703342 w 2696210"/>
                <a:gd name="T83" fmla="*/ 1460499 h 2552700"/>
                <a:gd name="T84" fmla="*/ 1591867 w 2696210"/>
                <a:gd name="T85" fmla="*/ 1193799 h 2552700"/>
                <a:gd name="T86" fmla="*/ 1239681 w 2696210"/>
                <a:gd name="T87" fmla="*/ 1308099 h 2552700"/>
                <a:gd name="T88" fmla="*/ 1486827 w 2696210"/>
                <a:gd name="T89" fmla="*/ 1295399 h 2552700"/>
                <a:gd name="T90" fmla="*/ 1248789 w 2696210"/>
                <a:gd name="T91" fmla="*/ 647699 h 2552700"/>
                <a:gd name="T92" fmla="*/ 1349663 w 2696210"/>
                <a:gd name="T93" fmla="*/ 787399 h 2552700"/>
                <a:gd name="T94" fmla="*/ 1457318 w 2696210"/>
                <a:gd name="T95" fmla="*/ 622299 h 2552700"/>
                <a:gd name="T96" fmla="*/ 1043046 w 2696210"/>
                <a:gd name="T97" fmla="*/ 698499 h 2552700"/>
                <a:gd name="T98" fmla="*/ 1570403 w 2696210"/>
                <a:gd name="T99" fmla="*/ 634999 h 2552700"/>
                <a:gd name="T100" fmla="*/ 1601005 w 2696210"/>
                <a:gd name="T101" fmla="*/ 266699 h 2552700"/>
                <a:gd name="T102" fmla="*/ 1189118 w 2696210"/>
                <a:gd name="T103" fmla="*/ 482599 h 2552700"/>
                <a:gd name="T104" fmla="*/ 2655831 w 2696210"/>
                <a:gd name="T105" fmla="*/ 596899 h 2552700"/>
                <a:gd name="T106" fmla="*/ 1512362 w 2696210"/>
                <a:gd name="T107" fmla="*/ 419099 h 2552700"/>
                <a:gd name="T108" fmla="*/ 1522003 w 2696210"/>
                <a:gd name="T109" fmla="*/ 609599 h 2552700"/>
                <a:gd name="T110" fmla="*/ 1552394 w 2696210"/>
                <a:gd name="T111" fmla="*/ 76199 h 2552700"/>
                <a:gd name="T112" fmla="*/ 1738927 w 2696210"/>
                <a:gd name="T113" fmla="*/ 241299 h 2552700"/>
                <a:gd name="T114" fmla="*/ 1845890 w 2696210"/>
                <a:gd name="T115" fmla="*/ 507999 h 2552700"/>
                <a:gd name="T116" fmla="*/ 2605674 w 2696210"/>
                <a:gd name="T117" fmla="*/ 469899 h 2552700"/>
                <a:gd name="T118" fmla="*/ 2439971 w 2696210"/>
                <a:gd name="T119" fmla="*/ 228599 h 2552700"/>
                <a:gd name="T120" fmla="*/ 2161876 w 2696210"/>
                <a:gd name="T121" fmla="*/ 63499 h 2552700"/>
                <a:gd name="T122" fmla="*/ 891188 w 2696210"/>
                <a:gd name="T123" fmla="*/ 0 h 255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96210" h="2552700">
                  <a:moveTo>
                    <a:pt x="978738" y="12699"/>
                  </a:moveTo>
                  <a:lnTo>
                    <a:pt x="666775" y="12699"/>
                  </a:lnTo>
                  <a:lnTo>
                    <a:pt x="577850" y="38099"/>
                  </a:lnTo>
                  <a:lnTo>
                    <a:pt x="534149" y="63499"/>
                  </a:lnTo>
                  <a:lnTo>
                    <a:pt x="491151" y="76199"/>
                  </a:lnTo>
                  <a:lnTo>
                    <a:pt x="449000" y="101599"/>
                  </a:lnTo>
                  <a:lnTo>
                    <a:pt x="407842" y="114299"/>
                  </a:lnTo>
                  <a:lnTo>
                    <a:pt x="367823" y="139699"/>
                  </a:lnTo>
                  <a:lnTo>
                    <a:pt x="329088" y="177799"/>
                  </a:lnTo>
                  <a:lnTo>
                    <a:pt x="291782" y="203199"/>
                  </a:lnTo>
                  <a:lnTo>
                    <a:pt x="256052" y="228599"/>
                  </a:lnTo>
                  <a:lnTo>
                    <a:pt x="222042" y="266699"/>
                  </a:lnTo>
                  <a:lnTo>
                    <a:pt x="190652" y="304799"/>
                  </a:lnTo>
                  <a:lnTo>
                    <a:pt x="161806" y="342899"/>
                  </a:lnTo>
                  <a:lnTo>
                    <a:pt x="135466" y="380999"/>
                  </a:lnTo>
                  <a:lnTo>
                    <a:pt x="111592" y="419099"/>
                  </a:lnTo>
                  <a:lnTo>
                    <a:pt x="90146" y="469899"/>
                  </a:lnTo>
                  <a:lnTo>
                    <a:pt x="71089" y="507999"/>
                  </a:lnTo>
                  <a:lnTo>
                    <a:pt x="54383" y="558799"/>
                  </a:lnTo>
                  <a:lnTo>
                    <a:pt x="39989" y="596899"/>
                  </a:lnTo>
                  <a:lnTo>
                    <a:pt x="27867" y="647699"/>
                  </a:lnTo>
                  <a:lnTo>
                    <a:pt x="17980" y="698499"/>
                  </a:lnTo>
                  <a:lnTo>
                    <a:pt x="10288" y="749299"/>
                  </a:lnTo>
                  <a:lnTo>
                    <a:pt x="4754" y="787399"/>
                  </a:lnTo>
                  <a:lnTo>
                    <a:pt x="1337" y="838199"/>
                  </a:lnTo>
                  <a:lnTo>
                    <a:pt x="0" y="888999"/>
                  </a:lnTo>
                  <a:lnTo>
                    <a:pt x="703" y="939799"/>
                  </a:lnTo>
                  <a:lnTo>
                    <a:pt x="3408" y="990599"/>
                  </a:lnTo>
                  <a:lnTo>
                    <a:pt x="8076" y="1041399"/>
                  </a:lnTo>
                  <a:lnTo>
                    <a:pt x="14668" y="1079499"/>
                  </a:lnTo>
                  <a:lnTo>
                    <a:pt x="23146" y="1130299"/>
                  </a:lnTo>
                  <a:lnTo>
                    <a:pt x="33472" y="1181099"/>
                  </a:lnTo>
                  <a:lnTo>
                    <a:pt x="45605" y="1231899"/>
                  </a:lnTo>
                  <a:lnTo>
                    <a:pt x="59507" y="1282699"/>
                  </a:lnTo>
                  <a:lnTo>
                    <a:pt x="75141" y="1320799"/>
                  </a:lnTo>
                  <a:lnTo>
                    <a:pt x="92466" y="1371599"/>
                  </a:lnTo>
                  <a:lnTo>
                    <a:pt x="111444" y="1409699"/>
                  </a:lnTo>
                  <a:lnTo>
                    <a:pt x="132037" y="1460499"/>
                  </a:lnTo>
                  <a:lnTo>
                    <a:pt x="154658" y="1498599"/>
                  </a:lnTo>
                  <a:lnTo>
                    <a:pt x="178814" y="1536699"/>
                  </a:lnTo>
                  <a:lnTo>
                    <a:pt x="204444" y="1574799"/>
                  </a:lnTo>
                  <a:lnTo>
                    <a:pt x="231484" y="1612899"/>
                  </a:lnTo>
                  <a:lnTo>
                    <a:pt x="259872" y="1650999"/>
                  </a:lnTo>
                  <a:lnTo>
                    <a:pt x="289544" y="1689099"/>
                  </a:lnTo>
                  <a:lnTo>
                    <a:pt x="320439" y="1727199"/>
                  </a:lnTo>
                  <a:lnTo>
                    <a:pt x="352494" y="1765299"/>
                  </a:lnTo>
                  <a:lnTo>
                    <a:pt x="385645" y="1803399"/>
                  </a:lnTo>
                  <a:lnTo>
                    <a:pt x="419829" y="1841499"/>
                  </a:lnTo>
                  <a:lnTo>
                    <a:pt x="454985" y="1866899"/>
                  </a:lnTo>
                  <a:lnTo>
                    <a:pt x="491049" y="1904999"/>
                  </a:lnTo>
                  <a:lnTo>
                    <a:pt x="527958" y="1943099"/>
                  </a:lnTo>
                  <a:lnTo>
                    <a:pt x="565650" y="1968499"/>
                  </a:lnTo>
                  <a:lnTo>
                    <a:pt x="604061" y="2006599"/>
                  </a:lnTo>
                  <a:lnTo>
                    <a:pt x="643130" y="2031999"/>
                  </a:lnTo>
                  <a:lnTo>
                    <a:pt x="682793" y="2070099"/>
                  </a:lnTo>
                  <a:lnTo>
                    <a:pt x="722987" y="2095499"/>
                  </a:lnTo>
                  <a:lnTo>
                    <a:pt x="763650" y="2133599"/>
                  </a:lnTo>
                  <a:lnTo>
                    <a:pt x="846131" y="2184399"/>
                  </a:lnTo>
                  <a:lnTo>
                    <a:pt x="887824" y="2222499"/>
                  </a:lnTo>
                  <a:lnTo>
                    <a:pt x="971798" y="2273299"/>
                  </a:lnTo>
                  <a:lnTo>
                    <a:pt x="1013955" y="2311399"/>
                  </a:lnTo>
                  <a:lnTo>
                    <a:pt x="1056141" y="2336799"/>
                  </a:lnTo>
                  <a:lnTo>
                    <a:pt x="1098293" y="2374899"/>
                  </a:lnTo>
                  <a:lnTo>
                    <a:pt x="1182245" y="2425699"/>
                  </a:lnTo>
                  <a:lnTo>
                    <a:pt x="1223919" y="2463799"/>
                  </a:lnTo>
                  <a:lnTo>
                    <a:pt x="1265309" y="2489199"/>
                  </a:lnTo>
                  <a:lnTo>
                    <a:pt x="1306351" y="2527299"/>
                  </a:lnTo>
                  <a:lnTo>
                    <a:pt x="1346983" y="2552699"/>
                  </a:lnTo>
                  <a:lnTo>
                    <a:pt x="1347808" y="2552699"/>
                  </a:lnTo>
                  <a:lnTo>
                    <a:pt x="1389469" y="2527299"/>
                  </a:lnTo>
                  <a:lnTo>
                    <a:pt x="1430511" y="2489199"/>
                  </a:lnTo>
                  <a:lnTo>
                    <a:pt x="1471900" y="2463799"/>
                  </a:lnTo>
                  <a:lnTo>
                    <a:pt x="1513575" y="2425699"/>
                  </a:lnTo>
                  <a:lnTo>
                    <a:pt x="1597526" y="2374899"/>
                  </a:lnTo>
                  <a:lnTo>
                    <a:pt x="1639678" y="2336799"/>
                  </a:lnTo>
                  <a:lnTo>
                    <a:pt x="1681863" y="2311399"/>
                  </a:lnTo>
                  <a:lnTo>
                    <a:pt x="1724020" y="2273299"/>
                  </a:lnTo>
                  <a:lnTo>
                    <a:pt x="1807993" y="2222499"/>
                  </a:lnTo>
                  <a:lnTo>
                    <a:pt x="1849685" y="2184399"/>
                  </a:lnTo>
                  <a:lnTo>
                    <a:pt x="1932166" y="2133599"/>
                  </a:lnTo>
                  <a:lnTo>
                    <a:pt x="1972828" y="2095499"/>
                  </a:lnTo>
                  <a:lnTo>
                    <a:pt x="1992925" y="2082799"/>
                  </a:lnTo>
                  <a:lnTo>
                    <a:pt x="874771" y="2082799"/>
                  </a:lnTo>
                  <a:lnTo>
                    <a:pt x="864761" y="2070099"/>
                  </a:lnTo>
                  <a:lnTo>
                    <a:pt x="858031" y="2057399"/>
                  </a:lnTo>
                  <a:lnTo>
                    <a:pt x="855569" y="2044699"/>
                  </a:lnTo>
                  <a:lnTo>
                    <a:pt x="855569" y="1689099"/>
                  </a:lnTo>
                  <a:lnTo>
                    <a:pt x="769895" y="1689099"/>
                  </a:lnTo>
                  <a:lnTo>
                    <a:pt x="758219" y="1676399"/>
                  </a:lnTo>
                  <a:lnTo>
                    <a:pt x="749399" y="1676399"/>
                  </a:lnTo>
                  <a:lnTo>
                    <a:pt x="744286" y="1663699"/>
                  </a:lnTo>
                  <a:lnTo>
                    <a:pt x="743733" y="1650999"/>
                  </a:lnTo>
                  <a:lnTo>
                    <a:pt x="785960" y="1384299"/>
                  </a:lnTo>
                  <a:lnTo>
                    <a:pt x="683927" y="1384299"/>
                  </a:lnTo>
                  <a:lnTo>
                    <a:pt x="677196" y="1371599"/>
                  </a:lnTo>
                  <a:lnTo>
                    <a:pt x="674734" y="1358899"/>
                  </a:lnTo>
                  <a:lnTo>
                    <a:pt x="674734" y="876299"/>
                  </a:lnTo>
                  <a:lnTo>
                    <a:pt x="677344" y="838199"/>
                  </a:lnTo>
                  <a:lnTo>
                    <a:pt x="684956" y="800099"/>
                  </a:lnTo>
                  <a:lnTo>
                    <a:pt x="697242" y="761999"/>
                  </a:lnTo>
                  <a:lnTo>
                    <a:pt x="713875" y="736599"/>
                  </a:lnTo>
                  <a:lnTo>
                    <a:pt x="735088" y="698499"/>
                  </a:lnTo>
                  <a:lnTo>
                    <a:pt x="760160" y="673099"/>
                  </a:lnTo>
                  <a:lnTo>
                    <a:pt x="788710" y="647699"/>
                  </a:lnTo>
                  <a:lnTo>
                    <a:pt x="820352" y="622299"/>
                  </a:lnTo>
                  <a:lnTo>
                    <a:pt x="1457318" y="622299"/>
                  </a:lnTo>
                  <a:lnTo>
                    <a:pt x="1489502" y="609599"/>
                  </a:lnTo>
                  <a:lnTo>
                    <a:pt x="972713" y="609599"/>
                  </a:lnTo>
                  <a:lnTo>
                    <a:pt x="930650" y="584199"/>
                  </a:lnTo>
                  <a:lnTo>
                    <a:pt x="895007" y="558799"/>
                  </a:lnTo>
                  <a:lnTo>
                    <a:pt x="867466" y="533399"/>
                  </a:lnTo>
                  <a:lnTo>
                    <a:pt x="849708" y="482599"/>
                  </a:lnTo>
                  <a:lnTo>
                    <a:pt x="843415" y="444499"/>
                  </a:lnTo>
                  <a:lnTo>
                    <a:pt x="849708" y="393699"/>
                  </a:lnTo>
                  <a:lnTo>
                    <a:pt x="867466" y="355599"/>
                  </a:lnTo>
                  <a:lnTo>
                    <a:pt x="895007" y="317499"/>
                  </a:lnTo>
                  <a:lnTo>
                    <a:pt x="930650" y="292099"/>
                  </a:lnTo>
                  <a:lnTo>
                    <a:pt x="972713" y="266699"/>
                  </a:lnTo>
                  <a:lnTo>
                    <a:pt x="1601005" y="266699"/>
                  </a:lnTo>
                  <a:lnTo>
                    <a:pt x="1643760" y="241299"/>
                  </a:lnTo>
                  <a:lnTo>
                    <a:pt x="1348012" y="241299"/>
                  </a:lnTo>
                  <a:lnTo>
                    <a:pt x="1318621" y="215899"/>
                  </a:lnTo>
                  <a:lnTo>
                    <a:pt x="1287167" y="177799"/>
                  </a:lnTo>
                  <a:lnTo>
                    <a:pt x="1253796" y="152399"/>
                  </a:lnTo>
                  <a:lnTo>
                    <a:pt x="1218653" y="126999"/>
                  </a:lnTo>
                  <a:lnTo>
                    <a:pt x="1181884" y="101599"/>
                  </a:lnTo>
                  <a:lnTo>
                    <a:pt x="1143634" y="76199"/>
                  </a:lnTo>
                  <a:lnTo>
                    <a:pt x="1104049" y="63499"/>
                  </a:lnTo>
                  <a:lnTo>
                    <a:pt x="1063274" y="38099"/>
                  </a:lnTo>
                  <a:lnTo>
                    <a:pt x="978738" y="12699"/>
                  </a:lnTo>
                  <a:close/>
                </a:path>
                <a:path w="2696210" h="2552700">
                  <a:moveTo>
                    <a:pt x="1197383" y="2070099"/>
                  </a:moveTo>
                  <a:lnTo>
                    <a:pt x="1083270" y="2070099"/>
                  </a:lnTo>
                  <a:lnTo>
                    <a:pt x="1084385" y="2082799"/>
                  </a:lnTo>
                  <a:lnTo>
                    <a:pt x="1206025" y="2082799"/>
                  </a:lnTo>
                  <a:lnTo>
                    <a:pt x="1197383" y="2070099"/>
                  </a:lnTo>
                  <a:close/>
                </a:path>
                <a:path w="2696210" h="2552700">
                  <a:moveTo>
                    <a:pt x="1625817" y="2070099"/>
                  </a:moveTo>
                  <a:lnTo>
                    <a:pt x="1512032" y="2070099"/>
                  </a:lnTo>
                  <a:lnTo>
                    <a:pt x="1503394" y="2082799"/>
                  </a:lnTo>
                  <a:lnTo>
                    <a:pt x="1624618" y="2082799"/>
                  </a:lnTo>
                  <a:lnTo>
                    <a:pt x="1625817" y="2070099"/>
                  </a:lnTo>
                  <a:close/>
                </a:path>
                <a:path w="2696210" h="2552700">
                  <a:moveTo>
                    <a:pt x="2655831" y="596899"/>
                  </a:moveTo>
                  <a:lnTo>
                    <a:pt x="1881173" y="596899"/>
                  </a:lnTo>
                  <a:lnTo>
                    <a:pt x="1892156" y="609599"/>
                  </a:lnTo>
                  <a:lnTo>
                    <a:pt x="1924374" y="622299"/>
                  </a:lnTo>
                  <a:lnTo>
                    <a:pt x="1953427" y="647699"/>
                  </a:lnTo>
                  <a:lnTo>
                    <a:pt x="1978927" y="673099"/>
                  </a:lnTo>
                  <a:lnTo>
                    <a:pt x="2000487" y="711199"/>
                  </a:lnTo>
                  <a:lnTo>
                    <a:pt x="2017264" y="749299"/>
                  </a:lnTo>
                  <a:lnTo>
                    <a:pt x="2029681" y="774699"/>
                  </a:lnTo>
                  <a:lnTo>
                    <a:pt x="2037388" y="812799"/>
                  </a:lnTo>
                  <a:lnTo>
                    <a:pt x="2040035" y="850899"/>
                  </a:lnTo>
                  <a:lnTo>
                    <a:pt x="2040035" y="1371599"/>
                  </a:lnTo>
                  <a:lnTo>
                    <a:pt x="2040644" y="1371599"/>
                  </a:lnTo>
                  <a:lnTo>
                    <a:pt x="2038150" y="1384299"/>
                  </a:lnTo>
                  <a:lnTo>
                    <a:pt x="2031351" y="1396999"/>
                  </a:lnTo>
                  <a:lnTo>
                    <a:pt x="1922013" y="1396999"/>
                  </a:lnTo>
                  <a:lnTo>
                    <a:pt x="1922013" y="2044699"/>
                  </a:lnTo>
                  <a:lnTo>
                    <a:pt x="1919520" y="2057399"/>
                  </a:lnTo>
                  <a:lnTo>
                    <a:pt x="1912720" y="2070099"/>
                  </a:lnTo>
                  <a:lnTo>
                    <a:pt x="1902640" y="2082799"/>
                  </a:lnTo>
                  <a:lnTo>
                    <a:pt x="1992925" y="2082799"/>
                  </a:lnTo>
                  <a:lnTo>
                    <a:pt x="2013022" y="2070099"/>
                  </a:lnTo>
                  <a:lnTo>
                    <a:pt x="2052685" y="2031999"/>
                  </a:lnTo>
                  <a:lnTo>
                    <a:pt x="2091754" y="2006599"/>
                  </a:lnTo>
                  <a:lnTo>
                    <a:pt x="2130165" y="1968499"/>
                  </a:lnTo>
                  <a:lnTo>
                    <a:pt x="2167857" y="1943099"/>
                  </a:lnTo>
                  <a:lnTo>
                    <a:pt x="2204766" y="1904999"/>
                  </a:lnTo>
                  <a:lnTo>
                    <a:pt x="2240830" y="1866899"/>
                  </a:lnTo>
                  <a:lnTo>
                    <a:pt x="2275985" y="1841499"/>
                  </a:lnTo>
                  <a:lnTo>
                    <a:pt x="2310170" y="1803399"/>
                  </a:lnTo>
                  <a:lnTo>
                    <a:pt x="2343321" y="1765299"/>
                  </a:lnTo>
                  <a:lnTo>
                    <a:pt x="2375376" y="1727199"/>
                  </a:lnTo>
                  <a:lnTo>
                    <a:pt x="2406271" y="1689099"/>
                  </a:lnTo>
                  <a:lnTo>
                    <a:pt x="2435944" y="1650999"/>
                  </a:lnTo>
                  <a:lnTo>
                    <a:pt x="2464333" y="1612899"/>
                  </a:lnTo>
                  <a:lnTo>
                    <a:pt x="2491373" y="1574799"/>
                  </a:lnTo>
                  <a:lnTo>
                    <a:pt x="2517004" y="1536699"/>
                  </a:lnTo>
                  <a:lnTo>
                    <a:pt x="2541161" y="1498599"/>
                  </a:lnTo>
                  <a:lnTo>
                    <a:pt x="2563783" y="1460499"/>
                  </a:lnTo>
                  <a:lnTo>
                    <a:pt x="2584376" y="1409699"/>
                  </a:lnTo>
                  <a:lnTo>
                    <a:pt x="2603354" y="1371599"/>
                  </a:lnTo>
                  <a:lnTo>
                    <a:pt x="2620679" y="1320799"/>
                  </a:lnTo>
                  <a:lnTo>
                    <a:pt x="2636313" y="1282699"/>
                  </a:lnTo>
                  <a:lnTo>
                    <a:pt x="2650215" y="1231899"/>
                  </a:lnTo>
                  <a:lnTo>
                    <a:pt x="2662348" y="1181099"/>
                  </a:lnTo>
                  <a:lnTo>
                    <a:pt x="2672674" y="1130299"/>
                  </a:lnTo>
                  <a:lnTo>
                    <a:pt x="2681152" y="1079499"/>
                  </a:lnTo>
                  <a:lnTo>
                    <a:pt x="2687744" y="1041399"/>
                  </a:lnTo>
                  <a:lnTo>
                    <a:pt x="2692412" y="990599"/>
                  </a:lnTo>
                  <a:lnTo>
                    <a:pt x="2695117" y="939799"/>
                  </a:lnTo>
                  <a:lnTo>
                    <a:pt x="2695820" y="888999"/>
                  </a:lnTo>
                  <a:lnTo>
                    <a:pt x="2694483" y="838199"/>
                  </a:lnTo>
                  <a:lnTo>
                    <a:pt x="2691066" y="787399"/>
                  </a:lnTo>
                  <a:lnTo>
                    <a:pt x="2685531" y="749299"/>
                  </a:lnTo>
                  <a:lnTo>
                    <a:pt x="2677840" y="698499"/>
                  </a:lnTo>
                  <a:lnTo>
                    <a:pt x="2667953" y="647699"/>
                  </a:lnTo>
                  <a:lnTo>
                    <a:pt x="2655831" y="596899"/>
                  </a:lnTo>
                  <a:close/>
                </a:path>
                <a:path w="2696210" h="2552700">
                  <a:moveTo>
                    <a:pt x="1354400" y="927099"/>
                  </a:moveTo>
                  <a:lnTo>
                    <a:pt x="1306050" y="939799"/>
                  </a:lnTo>
                  <a:lnTo>
                    <a:pt x="1261099" y="952499"/>
                  </a:lnTo>
                  <a:lnTo>
                    <a:pt x="1220472" y="965199"/>
                  </a:lnTo>
                  <a:lnTo>
                    <a:pt x="1185096" y="1003299"/>
                  </a:lnTo>
                  <a:lnTo>
                    <a:pt x="1155879" y="1028699"/>
                  </a:lnTo>
                  <a:lnTo>
                    <a:pt x="1133764" y="1079499"/>
                  </a:lnTo>
                  <a:lnTo>
                    <a:pt x="1119757" y="1117599"/>
                  </a:lnTo>
                  <a:lnTo>
                    <a:pt x="1114865" y="1168399"/>
                  </a:lnTo>
                  <a:lnTo>
                    <a:pt x="1115439" y="1181099"/>
                  </a:lnTo>
                  <a:lnTo>
                    <a:pt x="1117135" y="1193799"/>
                  </a:lnTo>
                  <a:lnTo>
                    <a:pt x="1119912" y="1219199"/>
                  </a:lnTo>
                  <a:lnTo>
                    <a:pt x="1123730" y="1231899"/>
                  </a:lnTo>
                  <a:lnTo>
                    <a:pt x="1098627" y="1257299"/>
                  </a:lnTo>
                  <a:lnTo>
                    <a:pt x="1076482" y="1282699"/>
                  </a:lnTo>
                  <a:lnTo>
                    <a:pt x="1041141" y="1333499"/>
                  </a:lnTo>
                  <a:lnTo>
                    <a:pt x="1024703" y="1371599"/>
                  </a:lnTo>
                  <a:lnTo>
                    <a:pt x="1012844" y="1409699"/>
                  </a:lnTo>
                  <a:lnTo>
                    <a:pt x="1005660" y="1460499"/>
                  </a:lnTo>
                  <a:lnTo>
                    <a:pt x="1003245" y="1498599"/>
                  </a:lnTo>
                  <a:lnTo>
                    <a:pt x="1003245" y="1739899"/>
                  </a:lnTo>
                  <a:lnTo>
                    <a:pt x="1005972" y="1765299"/>
                  </a:lnTo>
                  <a:lnTo>
                    <a:pt x="1013795" y="1790699"/>
                  </a:lnTo>
                  <a:lnTo>
                    <a:pt x="1026176" y="1816099"/>
                  </a:lnTo>
                  <a:lnTo>
                    <a:pt x="1042577" y="1828799"/>
                  </a:lnTo>
                  <a:lnTo>
                    <a:pt x="1051414" y="1841499"/>
                  </a:lnTo>
                  <a:lnTo>
                    <a:pt x="1060907" y="1854199"/>
                  </a:lnTo>
                  <a:lnTo>
                    <a:pt x="1081705" y="1854199"/>
                  </a:lnTo>
                  <a:lnTo>
                    <a:pt x="1081705" y="2057399"/>
                  </a:lnTo>
                  <a:lnTo>
                    <a:pt x="1081892" y="2057399"/>
                  </a:lnTo>
                  <a:lnTo>
                    <a:pt x="1082426" y="2070099"/>
                  </a:lnTo>
                  <a:lnTo>
                    <a:pt x="1191561" y="2070099"/>
                  </a:lnTo>
                  <a:lnTo>
                    <a:pt x="1189427" y="2057399"/>
                  </a:lnTo>
                  <a:lnTo>
                    <a:pt x="1189427" y="1765299"/>
                  </a:lnTo>
                  <a:lnTo>
                    <a:pt x="1127349" y="1765299"/>
                  </a:lnTo>
                  <a:lnTo>
                    <a:pt x="1118707" y="1752599"/>
                  </a:lnTo>
                  <a:lnTo>
                    <a:pt x="1112884" y="1752599"/>
                  </a:lnTo>
                  <a:lnTo>
                    <a:pt x="1110750" y="1739899"/>
                  </a:lnTo>
                  <a:lnTo>
                    <a:pt x="1110750" y="1498599"/>
                  </a:lnTo>
                  <a:lnTo>
                    <a:pt x="1111157" y="1498599"/>
                  </a:lnTo>
                  <a:lnTo>
                    <a:pt x="1115028" y="1447799"/>
                  </a:lnTo>
                  <a:lnTo>
                    <a:pt x="1126503" y="1409699"/>
                  </a:lnTo>
                  <a:lnTo>
                    <a:pt x="1145373" y="1371599"/>
                  </a:lnTo>
                  <a:lnTo>
                    <a:pt x="1171429" y="1333499"/>
                  </a:lnTo>
                  <a:lnTo>
                    <a:pt x="1204463" y="1308099"/>
                  </a:lnTo>
                  <a:lnTo>
                    <a:pt x="1213872" y="1295399"/>
                  </a:lnTo>
                  <a:lnTo>
                    <a:pt x="1355022" y="1295399"/>
                  </a:lnTo>
                  <a:lnTo>
                    <a:pt x="1303633" y="1282699"/>
                  </a:lnTo>
                  <a:lnTo>
                    <a:pt x="1261666" y="1257299"/>
                  </a:lnTo>
                  <a:lnTo>
                    <a:pt x="1233369" y="1219199"/>
                  </a:lnTo>
                  <a:lnTo>
                    <a:pt x="1222993" y="1168399"/>
                  </a:lnTo>
                  <a:lnTo>
                    <a:pt x="1233369" y="1117599"/>
                  </a:lnTo>
                  <a:lnTo>
                    <a:pt x="1261666" y="1079499"/>
                  </a:lnTo>
                  <a:lnTo>
                    <a:pt x="1303633" y="1041399"/>
                  </a:lnTo>
                  <a:lnTo>
                    <a:pt x="1558731" y="1041399"/>
                  </a:lnTo>
                  <a:lnTo>
                    <a:pt x="1553204" y="1028699"/>
                  </a:lnTo>
                  <a:lnTo>
                    <a:pt x="1523894" y="1003299"/>
                  </a:lnTo>
                  <a:lnTo>
                    <a:pt x="1488408" y="965199"/>
                  </a:lnTo>
                  <a:lnTo>
                    <a:pt x="1447724" y="952499"/>
                  </a:lnTo>
                  <a:lnTo>
                    <a:pt x="1402752" y="939799"/>
                  </a:lnTo>
                  <a:lnTo>
                    <a:pt x="1354400" y="927099"/>
                  </a:lnTo>
                  <a:close/>
                </a:path>
                <a:path w="2696210" h="2552700">
                  <a:moveTo>
                    <a:pt x="1558731" y="1041399"/>
                  </a:moveTo>
                  <a:lnTo>
                    <a:pt x="1406435" y="1041399"/>
                  </a:lnTo>
                  <a:lnTo>
                    <a:pt x="1448469" y="1079499"/>
                  </a:lnTo>
                  <a:lnTo>
                    <a:pt x="1476834" y="1117599"/>
                  </a:lnTo>
                  <a:lnTo>
                    <a:pt x="1487242" y="1168399"/>
                  </a:lnTo>
                  <a:lnTo>
                    <a:pt x="1476864" y="1219199"/>
                  </a:lnTo>
                  <a:lnTo>
                    <a:pt x="1448550" y="1257299"/>
                  </a:lnTo>
                  <a:lnTo>
                    <a:pt x="1406526" y="1282699"/>
                  </a:lnTo>
                  <a:lnTo>
                    <a:pt x="1355022" y="1295399"/>
                  </a:lnTo>
                  <a:lnTo>
                    <a:pt x="1496474" y="1295399"/>
                  </a:lnTo>
                  <a:lnTo>
                    <a:pt x="1505771" y="1308099"/>
                  </a:lnTo>
                  <a:lnTo>
                    <a:pt x="1538684" y="1333499"/>
                  </a:lnTo>
                  <a:lnTo>
                    <a:pt x="1564627" y="1371599"/>
                  </a:lnTo>
                  <a:lnTo>
                    <a:pt x="1583402" y="1409699"/>
                  </a:lnTo>
                  <a:lnTo>
                    <a:pt x="1594812" y="1447799"/>
                  </a:lnTo>
                  <a:lnTo>
                    <a:pt x="1598659" y="1498599"/>
                  </a:lnTo>
                  <a:lnTo>
                    <a:pt x="1598659" y="1739899"/>
                  </a:lnTo>
                  <a:lnTo>
                    <a:pt x="1596525" y="1752599"/>
                  </a:lnTo>
                  <a:lnTo>
                    <a:pt x="1590704" y="1752599"/>
                  </a:lnTo>
                  <a:lnTo>
                    <a:pt x="1582066" y="1765299"/>
                  </a:lnTo>
                  <a:lnTo>
                    <a:pt x="1519982" y="1765299"/>
                  </a:lnTo>
                  <a:lnTo>
                    <a:pt x="1519982" y="2057399"/>
                  </a:lnTo>
                  <a:lnTo>
                    <a:pt x="1517850" y="2070099"/>
                  </a:lnTo>
                  <a:lnTo>
                    <a:pt x="1626646" y="2070099"/>
                  </a:lnTo>
                  <a:lnTo>
                    <a:pt x="1627129" y="2057399"/>
                  </a:lnTo>
                  <a:lnTo>
                    <a:pt x="1627285" y="2057399"/>
                  </a:lnTo>
                  <a:lnTo>
                    <a:pt x="1627285" y="1854199"/>
                  </a:lnTo>
                  <a:lnTo>
                    <a:pt x="1648094" y="1854199"/>
                  </a:lnTo>
                  <a:lnTo>
                    <a:pt x="1657588" y="1841499"/>
                  </a:lnTo>
                  <a:lnTo>
                    <a:pt x="1666426" y="1828799"/>
                  </a:lnTo>
                  <a:lnTo>
                    <a:pt x="1682821" y="1816099"/>
                  </a:lnTo>
                  <a:lnTo>
                    <a:pt x="1695203" y="1790699"/>
                  </a:lnTo>
                  <a:lnTo>
                    <a:pt x="1703029" y="1765299"/>
                  </a:lnTo>
                  <a:lnTo>
                    <a:pt x="1705758" y="1739899"/>
                  </a:lnTo>
                  <a:lnTo>
                    <a:pt x="1705758" y="1498599"/>
                  </a:lnTo>
                  <a:lnTo>
                    <a:pt x="1703342" y="1460499"/>
                  </a:lnTo>
                  <a:lnTo>
                    <a:pt x="1696158" y="1409699"/>
                  </a:lnTo>
                  <a:lnTo>
                    <a:pt x="1684300" y="1371599"/>
                  </a:lnTo>
                  <a:lnTo>
                    <a:pt x="1667861" y="1333499"/>
                  </a:lnTo>
                  <a:lnTo>
                    <a:pt x="1632358" y="1282699"/>
                  </a:lnTo>
                  <a:lnTo>
                    <a:pt x="1585273" y="1231899"/>
                  </a:lnTo>
                  <a:lnTo>
                    <a:pt x="1589091" y="1219199"/>
                  </a:lnTo>
                  <a:lnTo>
                    <a:pt x="1591867" y="1193799"/>
                  </a:lnTo>
                  <a:lnTo>
                    <a:pt x="1593563" y="1181099"/>
                  </a:lnTo>
                  <a:lnTo>
                    <a:pt x="1594138" y="1168399"/>
                  </a:lnTo>
                  <a:lnTo>
                    <a:pt x="1589273" y="1117599"/>
                  </a:lnTo>
                  <a:lnTo>
                    <a:pt x="1575313" y="1079499"/>
                  </a:lnTo>
                  <a:lnTo>
                    <a:pt x="1558731" y="1041399"/>
                  </a:lnTo>
                  <a:close/>
                </a:path>
                <a:path w="2696210" h="2552700">
                  <a:moveTo>
                    <a:pt x="1470351" y="1308099"/>
                  </a:moveTo>
                  <a:lnTo>
                    <a:pt x="1239681" y="1308099"/>
                  </a:lnTo>
                  <a:lnTo>
                    <a:pt x="1271543" y="1333499"/>
                  </a:lnTo>
                  <a:lnTo>
                    <a:pt x="1310242" y="1346199"/>
                  </a:lnTo>
                  <a:lnTo>
                    <a:pt x="1352625" y="1358899"/>
                  </a:lnTo>
                  <a:lnTo>
                    <a:pt x="1395539" y="1346199"/>
                  </a:lnTo>
                  <a:lnTo>
                    <a:pt x="1435831" y="1333499"/>
                  </a:lnTo>
                  <a:lnTo>
                    <a:pt x="1470351" y="1308099"/>
                  </a:lnTo>
                  <a:close/>
                </a:path>
                <a:path w="2696210" h="2552700">
                  <a:moveTo>
                    <a:pt x="1486827" y="1295399"/>
                  </a:moveTo>
                  <a:lnTo>
                    <a:pt x="1223534" y="1295399"/>
                  </a:lnTo>
                  <a:lnTo>
                    <a:pt x="1232465" y="1308099"/>
                  </a:lnTo>
                  <a:lnTo>
                    <a:pt x="1477798" y="1308099"/>
                  </a:lnTo>
                  <a:lnTo>
                    <a:pt x="1486827" y="1295399"/>
                  </a:lnTo>
                  <a:close/>
                </a:path>
                <a:path w="2696210" h="2552700">
                  <a:moveTo>
                    <a:pt x="1457318" y="622299"/>
                  </a:moveTo>
                  <a:lnTo>
                    <a:pt x="1217024" y="622299"/>
                  </a:lnTo>
                  <a:lnTo>
                    <a:pt x="1248789" y="647699"/>
                  </a:lnTo>
                  <a:lnTo>
                    <a:pt x="1277425" y="673099"/>
                  </a:lnTo>
                  <a:lnTo>
                    <a:pt x="1302584" y="698499"/>
                  </a:lnTo>
                  <a:lnTo>
                    <a:pt x="1323920" y="736599"/>
                  </a:lnTo>
                  <a:lnTo>
                    <a:pt x="1331446" y="749299"/>
                  </a:lnTo>
                  <a:lnTo>
                    <a:pt x="1338258" y="761999"/>
                  </a:lnTo>
                  <a:lnTo>
                    <a:pt x="1344337" y="774699"/>
                  </a:lnTo>
                  <a:lnTo>
                    <a:pt x="1349663" y="787399"/>
                  </a:lnTo>
                  <a:lnTo>
                    <a:pt x="1355486" y="774699"/>
                  </a:lnTo>
                  <a:lnTo>
                    <a:pt x="1362737" y="749299"/>
                  </a:lnTo>
                  <a:lnTo>
                    <a:pt x="1371380" y="723899"/>
                  </a:lnTo>
                  <a:lnTo>
                    <a:pt x="1381374" y="711199"/>
                  </a:lnTo>
                  <a:lnTo>
                    <a:pt x="1402908" y="673099"/>
                  </a:lnTo>
                  <a:lnTo>
                    <a:pt x="1428337" y="647699"/>
                  </a:lnTo>
                  <a:lnTo>
                    <a:pt x="1457318" y="622299"/>
                  </a:lnTo>
                  <a:close/>
                </a:path>
                <a:path w="2696210" h="2552700">
                  <a:moveTo>
                    <a:pt x="1184471" y="622299"/>
                  </a:moveTo>
                  <a:lnTo>
                    <a:pt x="852845" y="622299"/>
                  </a:lnTo>
                  <a:lnTo>
                    <a:pt x="861538" y="634999"/>
                  </a:lnTo>
                  <a:lnTo>
                    <a:pt x="899257" y="660399"/>
                  </a:lnTo>
                  <a:lnTo>
                    <a:pt x="943883" y="685799"/>
                  </a:lnTo>
                  <a:lnTo>
                    <a:pt x="992713" y="698499"/>
                  </a:lnTo>
                  <a:lnTo>
                    <a:pt x="1043046" y="698499"/>
                  </a:lnTo>
                  <a:lnTo>
                    <a:pt x="1092180" y="685799"/>
                  </a:lnTo>
                  <a:lnTo>
                    <a:pt x="1137412" y="660399"/>
                  </a:lnTo>
                  <a:lnTo>
                    <a:pt x="1176041" y="634999"/>
                  </a:lnTo>
                  <a:lnTo>
                    <a:pt x="1184471" y="622299"/>
                  </a:lnTo>
                  <a:close/>
                </a:path>
                <a:path w="2696210" h="2552700">
                  <a:moveTo>
                    <a:pt x="1851160" y="609599"/>
                  </a:moveTo>
                  <a:lnTo>
                    <a:pt x="1530701" y="609599"/>
                  </a:lnTo>
                  <a:lnTo>
                    <a:pt x="1570403" y="634999"/>
                  </a:lnTo>
                  <a:lnTo>
                    <a:pt x="1616714" y="660399"/>
                  </a:lnTo>
                  <a:lnTo>
                    <a:pt x="1666882" y="673099"/>
                  </a:lnTo>
                  <a:lnTo>
                    <a:pt x="1718161" y="673099"/>
                  </a:lnTo>
                  <a:lnTo>
                    <a:pt x="1767799" y="660399"/>
                  </a:lnTo>
                  <a:lnTo>
                    <a:pt x="1813049" y="634999"/>
                  </a:lnTo>
                  <a:lnTo>
                    <a:pt x="1851160" y="609599"/>
                  </a:lnTo>
                  <a:close/>
                </a:path>
                <a:path w="2696210" h="2552700">
                  <a:moveTo>
                    <a:pt x="1601005" y="266699"/>
                  </a:moveTo>
                  <a:lnTo>
                    <a:pt x="1066294" y="266699"/>
                  </a:lnTo>
                  <a:lnTo>
                    <a:pt x="1108315" y="292099"/>
                  </a:lnTo>
                  <a:lnTo>
                    <a:pt x="1143907" y="317499"/>
                  </a:lnTo>
                  <a:lnTo>
                    <a:pt x="1171398" y="355599"/>
                  </a:lnTo>
                  <a:lnTo>
                    <a:pt x="1189118" y="393699"/>
                  </a:lnTo>
                  <a:lnTo>
                    <a:pt x="1195396" y="444499"/>
                  </a:lnTo>
                  <a:lnTo>
                    <a:pt x="1189118" y="482599"/>
                  </a:lnTo>
                  <a:lnTo>
                    <a:pt x="1171398" y="533399"/>
                  </a:lnTo>
                  <a:lnTo>
                    <a:pt x="1143907" y="558799"/>
                  </a:lnTo>
                  <a:lnTo>
                    <a:pt x="1108315" y="584199"/>
                  </a:lnTo>
                  <a:lnTo>
                    <a:pt x="1066294" y="609599"/>
                  </a:lnTo>
                  <a:lnTo>
                    <a:pt x="1489502" y="609599"/>
                  </a:lnTo>
                  <a:lnTo>
                    <a:pt x="1500287" y="596899"/>
                  </a:lnTo>
                  <a:lnTo>
                    <a:pt x="2655831" y="596899"/>
                  </a:lnTo>
                  <a:lnTo>
                    <a:pt x="2651033" y="584199"/>
                  </a:lnTo>
                  <a:lnTo>
                    <a:pt x="1643760" y="584199"/>
                  </a:lnTo>
                  <a:lnTo>
                    <a:pt x="1601005" y="571499"/>
                  </a:lnTo>
                  <a:lnTo>
                    <a:pt x="1564782" y="533399"/>
                  </a:lnTo>
                  <a:lnTo>
                    <a:pt x="1536797" y="507999"/>
                  </a:lnTo>
                  <a:lnTo>
                    <a:pt x="1518755" y="457199"/>
                  </a:lnTo>
                  <a:lnTo>
                    <a:pt x="1512362" y="419099"/>
                  </a:lnTo>
                  <a:lnTo>
                    <a:pt x="1518755" y="368299"/>
                  </a:lnTo>
                  <a:lnTo>
                    <a:pt x="1536797" y="330199"/>
                  </a:lnTo>
                  <a:lnTo>
                    <a:pt x="1564782" y="292099"/>
                  </a:lnTo>
                  <a:lnTo>
                    <a:pt x="1601005" y="266699"/>
                  </a:lnTo>
                  <a:close/>
                </a:path>
                <a:path w="2696210" h="2552700">
                  <a:moveTo>
                    <a:pt x="1869958" y="596899"/>
                  </a:moveTo>
                  <a:lnTo>
                    <a:pt x="1511492" y="596899"/>
                  </a:lnTo>
                  <a:lnTo>
                    <a:pt x="1522003" y="609599"/>
                  </a:lnTo>
                  <a:lnTo>
                    <a:pt x="1859593" y="609599"/>
                  </a:lnTo>
                  <a:lnTo>
                    <a:pt x="1869958" y="596899"/>
                  </a:lnTo>
                  <a:close/>
                </a:path>
                <a:path w="2696210" h="2552700">
                  <a:moveTo>
                    <a:pt x="2029251" y="12699"/>
                  </a:moveTo>
                  <a:lnTo>
                    <a:pt x="1717291" y="12699"/>
                  </a:lnTo>
                  <a:lnTo>
                    <a:pt x="1632755" y="38099"/>
                  </a:lnTo>
                  <a:lnTo>
                    <a:pt x="1591980" y="63499"/>
                  </a:lnTo>
                  <a:lnTo>
                    <a:pt x="1552394" y="76199"/>
                  </a:lnTo>
                  <a:lnTo>
                    <a:pt x="1514144" y="101599"/>
                  </a:lnTo>
                  <a:lnTo>
                    <a:pt x="1477374" y="126999"/>
                  </a:lnTo>
                  <a:lnTo>
                    <a:pt x="1442231" y="152399"/>
                  </a:lnTo>
                  <a:lnTo>
                    <a:pt x="1408859" y="177799"/>
                  </a:lnTo>
                  <a:lnTo>
                    <a:pt x="1377404" y="215899"/>
                  </a:lnTo>
                  <a:lnTo>
                    <a:pt x="1348012" y="241299"/>
                  </a:lnTo>
                  <a:lnTo>
                    <a:pt x="1738927" y="241299"/>
                  </a:lnTo>
                  <a:lnTo>
                    <a:pt x="1781682" y="266699"/>
                  </a:lnTo>
                  <a:lnTo>
                    <a:pt x="1817905" y="292099"/>
                  </a:lnTo>
                  <a:lnTo>
                    <a:pt x="1845890" y="330199"/>
                  </a:lnTo>
                  <a:lnTo>
                    <a:pt x="1863932" y="368299"/>
                  </a:lnTo>
                  <a:lnTo>
                    <a:pt x="1870324" y="419099"/>
                  </a:lnTo>
                  <a:lnTo>
                    <a:pt x="1863932" y="457199"/>
                  </a:lnTo>
                  <a:lnTo>
                    <a:pt x="1845890" y="507999"/>
                  </a:lnTo>
                  <a:lnTo>
                    <a:pt x="1817905" y="533399"/>
                  </a:lnTo>
                  <a:lnTo>
                    <a:pt x="1781682" y="571499"/>
                  </a:lnTo>
                  <a:lnTo>
                    <a:pt x="1738927" y="584199"/>
                  </a:lnTo>
                  <a:lnTo>
                    <a:pt x="2651033" y="584199"/>
                  </a:lnTo>
                  <a:lnTo>
                    <a:pt x="2641437" y="558799"/>
                  </a:lnTo>
                  <a:lnTo>
                    <a:pt x="2624731" y="507999"/>
                  </a:lnTo>
                  <a:lnTo>
                    <a:pt x="2605674" y="469899"/>
                  </a:lnTo>
                  <a:lnTo>
                    <a:pt x="2584228" y="419099"/>
                  </a:lnTo>
                  <a:lnTo>
                    <a:pt x="2560354" y="380999"/>
                  </a:lnTo>
                  <a:lnTo>
                    <a:pt x="2534014" y="342899"/>
                  </a:lnTo>
                  <a:lnTo>
                    <a:pt x="2505168" y="304799"/>
                  </a:lnTo>
                  <a:lnTo>
                    <a:pt x="2473778" y="266699"/>
                  </a:lnTo>
                  <a:lnTo>
                    <a:pt x="2473981" y="266699"/>
                  </a:lnTo>
                  <a:lnTo>
                    <a:pt x="2439971" y="228599"/>
                  </a:lnTo>
                  <a:lnTo>
                    <a:pt x="2404241" y="203199"/>
                  </a:lnTo>
                  <a:lnTo>
                    <a:pt x="2366936" y="177799"/>
                  </a:lnTo>
                  <a:lnTo>
                    <a:pt x="2328201" y="139699"/>
                  </a:lnTo>
                  <a:lnTo>
                    <a:pt x="2288182" y="114299"/>
                  </a:lnTo>
                  <a:lnTo>
                    <a:pt x="2247025" y="101599"/>
                  </a:lnTo>
                  <a:lnTo>
                    <a:pt x="2204874" y="76199"/>
                  </a:lnTo>
                  <a:lnTo>
                    <a:pt x="2161876" y="63499"/>
                  </a:lnTo>
                  <a:lnTo>
                    <a:pt x="2118176" y="38099"/>
                  </a:lnTo>
                  <a:lnTo>
                    <a:pt x="2029251" y="12699"/>
                  </a:lnTo>
                  <a:close/>
                </a:path>
                <a:path w="2696210" h="2552700">
                  <a:moveTo>
                    <a:pt x="891188" y="0"/>
                  </a:moveTo>
                  <a:lnTo>
                    <a:pt x="756763" y="0"/>
                  </a:lnTo>
                  <a:lnTo>
                    <a:pt x="711709" y="12699"/>
                  </a:lnTo>
                  <a:lnTo>
                    <a:pt x="935267" y="12699"/>
                  </a:lnTo>
                  <a:lnTo>
                    <a:pt x="891188" y="0"/>
                  </a:lnTo>
                  <a:close/>
                </a:path>
                <a:path w="2696210" h="2552700">
                  <a:moveTo>
                    <a:pt x="1939265" y="0"/>
                  </a:moveTo>
                  <a:lnTo>
                    <a:pt x="1804840" y="0"/>
                  </a:lnTo>
                  <a:lnTo>
                    <a:pt x="1760762" y="12699"/>
                  </a:lnTo>
                  <a:lnTo>
                    <a:pt x="1984318" y="12699"/>
                  </a:lnTo>
                  <a:lnTo>
                    <a:pt x="1939265" y="0"/>
                  </a:lnTo>
                  <a:close/>
                </a:path>
              </a:pathLst>
            </a:custGeom>
            <a:solidFill>
              <a:srgbClr val="B5C53A">
                <a:alpha val="80391"/>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4106" name="object 11">
              <a:extLst>
                <a:ext uri="{FF2B5EF4-FFF2-40B4-BE49-F238E27FC236}">
                  <a16:creationId xmlns:a16="http://schemas.microsoft.com/office/drawing/2014/main" id="{993E245A-9963-4B95-7BAD-9CB8076074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7373" y="5546934"/>
              <a:ext cx="837010" cy="837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7" name="object 12">
              <a:extLst>
                <a:ext uri="{FF2B5EF4-FFF2-40B4-BE49-F238E27FC236}">
                  <a16:creationId xmlns:a16="http://schemas.microsoft.com/office/drawing/2014/main" id="{90385D2B-B93D-A2C3-4EA7-612B02E47EDE}"/>
                </a:ext>
              </a:extLst>
            </p:cNvPr>
            <p:cNvSpPr>
              <a:spLocks/>
            </p:cNvSpPr>
            <p:nvPr/>
          </p:nvSpPr>
          <p:spPr bwMode="auto">
            <a:xfrm>
              <a:off x="8862181" y="5630903"/>
              <a:ext cx="0" cy="753110"/>
            </a:xfrm>
            <a:custGeom>
              <a:avLst/>
              <a:gdLst>
                <a:gd name="T0" fmla="*/ 0 h 753110"/>
                <a:gd name="T1" fmla="*/ 753046 h 753110"/>
              </a:gdLst>
              <a:ahLst/>
              <a:cxnLst>
                <a:cxn ang="0">
                  <a:pos x="0" y="T0"/>
                </a:cxn>
                <a:cxn ang="0">
                  <a:pos x="0" y="T1"/>
                </a:cxn>
              </a:cxnLst>
              <a:rect l="0" t="0" r="r" b="b"/>
              <a:pathLst>
                <a:path h="753110">
                  <a:moveTo>
                    <a:pt x="0" y="0"/>
                  </a:moveTo>
                  <a:lnTo>
                    <a:pt x="0" y="753046"/>
                  </a:lnTo>
                </a:path>
              </a:pathLst>
            </a:custGeom>
            <a:noFill/>
            <a:ln w="19050">
              <a:solidFill>
                <a:srgbClr val="EEC40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sp>
        <p:nvSpPr>
          <p:cNvPr id="13" name="object 13">
            <a:extLst>
              <a:ext uri="{FF2B5EF4-FFF2-40B4-BE49-F238E27FC236}">
                <a16:creationId xmlns:a16="http://schemas.microsoft.com/office/drawing/2014/main" id="{05322AE9-D653-5844-49F1-94E34BA66800}"/>
              </a:ext>
            </a:extLst>
          </p:cNvPr>
          <p:cNvSpPr txBox="1"/>
          <p:nvPr/>
        </p:nvSpPr>
        <p:spPr>
          <a:xfrm>
            <a:off x="9059863" y="5703888"/>
            <a:ext cx="2820987" cy="628650"/>
          </a:xfrm>
          <a:prstGeom prst="rect">
            <a:avLst/>
          </a:prstGeom>
        </p:spPr>
        <p:txBody>
          <a:bodyPr lIns="0" tIns="12700" rIns="0" bIns="0">
            <a:spAutoFit/>
          </a:bodyPr>
          <a:lstStyle>
            <a:lvl1pPr marL="127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100"/>
              </a:spcBef>
            </a:pPr>
            <a:r>
              <a:rPr lang="en-US" altLang="en-US" sz="1200" b="1">
                <a:solidFill>
                  <a:srgbClr val="FFFFFF"/>
                </a:solidFill>
                <a:cs typeface="Arial" panose="020B0604020202020204" pitchFamily="34" charset="0"/>
              </a:rPr>
              <a:t>Florida Department of Agriculture and Consumer Services</a:t>
            </a:r>
            <a:endParaRPr lang="en-US" altLang="en-US" sz="1200">
              <a:solidFill>
                <a:srgbClr val="000000"/>
              </a:solidFill>
              <a:cs typeface="Arial" panose="020B0604020202020204" pitchFamily="34" charset="0"/>
            </a:endParaRPr>
          </a:p>
          <a:p>
            <a:pPr eaLnBrk="1" hangingPunct="1">
              <a:spcBef>
                <a:spcPts val="600"/>
              </a:spcBef>
            </a:pPr>
            <a:r>
              <a:rPr lang="en-US" altLang="en-US" sz="1000" i="1">
                <a:solidFill>
                  <a:srgbClr val="FFFFFF"/>
                </a:solidFill>
                <a:cs typeface="Arial" panose="020B0604020202020204" pitchFamily="34" charset="0"/>
              </a:rPr>
              <a:t>This institution is an equal opportunity provider.</a:t>
            </a:r>
            <a:endParaRPr lang="en-US" altLang="en-US" sz="1000">
              <a:solidFill>
                <a:srgbClr val="000000"/>
              </a:solidFill>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2358D47A-64FB-DA18-97D5-56DDA0CB0667}"/>
              </a:ext>
            </a:extLst>
          </p:cNvPr>
          <p:cNvSpPr txBox="1"/>
          <p:nvPr/>
        </p:nvSpPr>
        <p:spPr>
          <a:xfrm>
            <a:off x="1052513" y="709613"/>
            <a:ext cx="10010775" cy="950912"/>
          </a:xfrm>
          <a:prstGeom prst="rect">
            <a:avLst/>
          </a:prstGeom>
          <a:solidFill>
            <a:srgbClr val="F1F1F1"/>
          </a:solidFill>
          <a:ln w="9525">
            <a:solidFill>
              <a:srgbClr val="000000"/>
            </a:solidFill>
          </a:ln>
        </p:spPr>
        <p:txBody>
          <a:bodyPr lIns="0" tIns="26670" rIns="0" bIns="0">
            <a:spAutoFit/>
          </a:bodyPr>
          <a:lstStyle/>
          <a:p>
            <a:pPr algn="ctr" eaLnBrk="1" fontAlgn="auto" hangingPunct="1">
              <a:lnSpc>
                <a:spcPts val="2945"/>
              </a:lnSpc>
              <a:spcBef>
                <a:spcPts val="210"/>
              </a:spcBef>
              <a:spcAft>
                <a:spcPts val="0"/>
              </a:spcAft>
              <a:defRPr/>
            </a:pPr>
            <a:r>
              <a:rPr sz="2500" b="1" kern="0" spc="-25" dirty="0">
                <a:solidFill>
                  <a:srgbClr val="005478"/>
                </a:solidFill>
                <a:latin typeface="Arial"/>
                <a:cs typeface="Arial"/>
              </a:rPr>
              <a:t>NONDISCRIMINATION</a:t>
            </a:r>
            <a:r>
              <a:rPr sz="2500" b="1" kern="0" spc="-35" dirty="0">
                <a:solidFill>
                  <a:srgbClr val="005478"/>
                </a:solidFill>
                <a:latin typeface="Arial"/>
                <a:cs typeface="Arial"/>
              </a:rPr>
              <a:t> </a:t>
            </a:r>
            <a:r>
              <a:rPr sz="2500" b="1" kern="0" spc="-10" dirty="0">
                <a:solidFill>
                  <a:srgbClr val="005478"/>
                </a:solidFill>
                <a:latin typeface="Arial"/>
                <a:cs typeface="Arial"/>
              </a:rPr>
              <a:t>STATEMENT</a:t>
            </a:r>
            <a:endParaRPr sz="2500" kern="0">
              <a:solidFill>
                <a:sysClr val="windowText" lastClr="000000"/>
              </a:solidFill>
              <a:latin typeface="Arial"/>
              <a:cs typeface="Arial"/>
            </a:endParaRPr>
          </a:p>
          <a:p>
            <a:pPr algn="ctr" eaLnBrk="1" fontAlgn="auto" hangingPunct="1">
              <a:lnSpc>
                <a:spcPts val="3785"/>
              </a:lnSpc>
              <a:spcBef>
                <a:spcPts val="0"/>
              </a:spcBef>
              <a:spcAft>
                <a:spcPts val="0"/>
              </a:spcAft>
              <a:defRPr/>
            </a:pPr>
            <a:r>
              <a:rPr sz="3200" kern="0" dirty="0">
                <a:solidFill>
                  <a:srgbClr val="005478"/>
                </a:solidFill>
                <a:latin typeface="Arial Black"/>
                <a:cs typeface="Arial Black"/>
              </a:rPr>
              <a:t>LONG</a:t>
            </a:r>
            <a:r>
              <a:rPr sz="3200" kern="0" spc="-95" dirty="0">
                <a:solidFill>
                  <a:srgbClr val="005478"/>
                </a:solidFill>
                <a:latin typeface="Arial Black"/>
                <a:cs typeface="Arial Black"/>
              </a:rPr>
              <a:t> </a:t>
            </a:r>
            <a:r>
              <a:rPr sz="3200" kern="0" spc="-10" dirty="0">
                <a:solidFill>
                  <a:srgbClr val="005478"/>
                </a:solidFill>
                <a:latin typeface="Arial Black"/>
                <a:cs typeface="Arial Black"/>
              </a:rPr>
              <a:t>VERSION</a:t>
            </a:r>
            <a:endParaRPr sz="3200" kern="0">
              <a:solidFill>
                <a:sysClr val="windowText" lastClr="000000"/>
              </a:solidFill>
              <a:latin typeface="Arial Black"/>
              <a:cs typeface="Arial Black"/>
            </a:endParaRPr>
          </a:p>
        </p:txBody>
      </p:sp>
      <p:sp>
        <p:nvSpPr>
          <p:cNvPr id="3" name="object 3">
            <a:extLst>
              <a:ext uri="{FF2B5EF4-FFF2-40B4-BE49-F238E27FC236}">
                <a16:creationId xmlns:a16="http://schemas.microsoft.com/office/drawing/2014/main" id="{59C5D0F2-A89A-5F7F-F9CB-DB2C01FE5234}"/>
              </a:ext>
            </a:extLst>
          </p:cNvPr>
          <p:cNvSpPr txBox="1"/>
          <p:nvPr/>
        </p:nvSpPr>
        <p:spPr>
          <a:xfrm>
            <a:off x="1130300" y="1925638"/>
            <a:ext cx="9769475" cy="3592512"/>
          </a:xfrm>
          <a:prstGeom prst="rect">
            <a:avLst/>
          </a:prstGeom>
        </p:spPr>
        <p:txBody>
          <a:bodyPr lIns="0" tIns="41275" rIns="0" bIns="0">
            <a:spAutoFit/>
          </a:bodyPr>
          <a:lstStyle>
            <a:lvl1pPr marL="127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963"/>
              </a:lnSpc>
              <a:spcBef>
                <a:spcPts val="325"/>
              </a:spcBef>
            </a:pPr>
            <a:r>
              <a:rPr lang="en-US" altLang="en-US" sz="1000">
                <a:solidFill>
                  <a:srgbClr val="000000"/>
                </a:solidFill>
                <a:cs typeface="Arial" panose="020B0604020202020204" pitchFamily="34" charset="0"/>
              </a:rPr>
              <a:t>In accordance with federal civil rights law and U.S. Department of Agriculture (USDA) civil rights regulations and policies, this institution is prohibited from discriminating on the basis of race, color, national origin, sex, disability, age, or reprisal or retaliation for prior civil rights activity.</a:t>
            </a:r>
          </a:p>
          <a:p>
            <a:pPr eaLnBrk="1" hangingPunct="1"/>
            <a:endParaRPr lang="en-US" altLang="en-US" sz="1200">
              <a:solidFill>
                <a:srgbClr val="000000"/>
              </a:solidFill>
              <a:cs typeface="Arial" panose="020B0604020202020204" pitchFamily="34" charset="0"/>
            </a:endParaRPr>
          </a:p>
          <a:p>
            <a:pPr eaLnBrk="1" hangingPunct="1">
              <a:lnSpc>
                <a:spcPts val="963"/>
              </a:lnSpc>
            </a:pPr>
            <a:r>
              <a:rPr lang="en-US" altLang="en-US" sz="1000">
                <a:solidFill>
                  <a:srgbClr val="000000"/>
                </a:solidFill>
                <a:cs typeface="Arial" panose="020B0604020202020204" pitchFamily="34" charset="0"/>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eaLnBrk="1" hangingPunct="1">
              <a:spcBef>
                <a:spcPts val="13"/>
              </a:spcBef>
            </a:pPr>
            <a:endParaRPr lang="en-US" altLang="en-US" sz="1200">
              <a:solidFill>
                <a:srgbClr val="000000"/>
              </a:solidFill>
              <a:cs typeface="Arial" panose="020B0604020202020204" pitchFamily="34" charset="0"/>
            </a:endParaRPr>
          </a:p>
          <a:p>
            <a:pPr algn="just" eaLnBrk="1" hangingPunct="1">
              <a:lnSpc>
                <a:spcPct val="80000"/>
              </a:lnSpc>
            </a:pPr>
            <a:r>
              <a:rPr lang="en-US" altLang="en-US" sz="1000">
                <a:solidFill>
                  <a:srgbClr val="000000"/>
                </a:solidFill>
                <a:cs typeface="Arial" panose="020B0604020202020204" pitchFamily="34" charset="0"/>
              </a:rPr>
              <a:t>To file a program discrimination complaint, a Complainant should complete a Form AD-3027, USDA Program Discrimination Complaint Form which can be obtained online at </a:t>
            </a:r>
            <a:r>
              <a:rPr lang="en-US" altLang="en-US" sz="1000" u="sng">
                <a:solidFill>
                  <a:srgbClr val="0000FF"/>
                </a:solidFill>
                <a:cs typeface="Arial" panose="020B0604020202020204" pitchFamily="34" charset="0"/>
                <a:hlinkClick r:id="rId2"/>
              </a:rPr>
              <a:t>Program Discrimination Complaint Form English</a:t>
            </a:r>
            <a:r>
              <a:rPr lang="en-US" altLang="en-US" sz="1000" u="sng">
                <a:solidFill>
                  <a:srgbClr val="0000FF"/>
                </a:solidFill>
                <a:cs typeface="Arial" panose="020B0604020202020204" pitchFamily="34" charset="0"/>
              </a:rPr>
              <a:t> </a:t>
            </a:r>
            <a:r>
              <a:rPr lang="en-US" altLang="en-US" sz="1000">
                <a:solidFill>
                  <a:srgbClr val="000000"/>
                </a:solidFill>
                <a:cs typeface="Arial" panose="020B0604020202020204" pitchFamily="34" charset="0"/>
              </a:rPr>
              <a:t>[ 409.6 kB] , </a:t>
            </a:r>
            <a:r>
              <a:rPr lang="en-US" altLang="en-US" sz="1000" u="sng">
                <a:solidFill>
                  <a:srgbClr val="0000FF"/>
                </a:solidFill>
                <a:cs typeface="Arial" panose="020B0604020202020204" pitchFamily="34" charset="0"/>
                <a:hlinkClick r:id="rId3"/>
              </a:rPr>
              <a:t>Program Discrimination Complaint Form Spanish</a:t>
            </a:r>
            <a:r>
              <a:rPr lang="en-US" altLang="en-US" sz="1000" u="sng">
                <a:solidFill>
                  <a:srgbClr val="0000FF"/>
                </a:solidFill>
                <a:cs typeface="Arial" panose="020B0604020202020204" pitchFamily="34" charset="0"/>
              </a:rPr>
              <a:t> </a:t>
            </a:r>
            <a:r>
              <a:rPr lang="en-US" altLang="en-US" sz="1000">
                <a:solidFill>
                  <a:srgbClr val="000000"/>
                </a:solidFill>
                <a:cs typeface="Arial" panose="020B0604020202020204" pitchFamily="34" charset="0"/>
              </a:rPr>
              <a:t>[389.3 kB] and, </a:t>
            </a:r>
            <a:r>
              <a:rPr lang="en-US" altLang="en-US" sz="1000" u="sng">
                <a:solidFill>
                  <a:srgbClr val="0000FF"/>
                </a:solidFill>
                <a:cs typeface="Arial" panose="020B0604020202020204" pitchFamily="34" charset="0"/>
                <a:hlinkClick r:id="rId4"/>
              </a:rPr>
              <a:t>Program Discrimination Complaint Form</a:t>
            </a:r>
            <a:r>
              <a:rPr lang="en-US" altLang="en-US" sz="1000">
                <a:solidFill>
                  <a:srgbClr val="0000FF"/>
                </a:solidFill>
                <a:cs typeface="Arial" panose="020B0604020202020204" pitchFamily="34" charset="0"/>
              </a:rPr>
              <a:t> </a:t>
            </a:r>
            <a:r>
              <a:rPr lang="en-US" altLang="en-US" sz="1000" u="sng">
                <a:solidFill>
                  <a:srgbClr val="0000FF"/>
                </a:solidFill>
                <a:cs typeface="Arial" panose="020B0604020202020204" pitchFamily="34" charset="0"/>
                <a:hlinkClick r:id="rId4"/>
              </a:rPr>
              <a:t>Haitian Creol</a:t>
            </a:r>
            <a:r>
              <a:rPr lang="en-US" altLang="en-US" sz="1000" u="sng">
                <a:solidFill>
                  <a:srgbClr val="0000FF"/>
                </a:solidFill>
                <a:cs typeface="Arial" panose="020B0604020202020204" pitchFamily="34" charset="0"/>
              </a:rPr>
              <a:t> </a:t>
            </a:r>
            <a:r>
              <a:rPr lang="en-US" altLang="en-US" sz="1000">
                <a:solidFill>
                  <a:srgbClr val="000000"/>
                </a:solidFill>
                <a:cs typeface="Arial" panose="020B0604020202020204" pitchFamily="34" charset="0"/>
              </a:rPr>
              <a:t>[185.2 kB] e , from any USDA office, by calling (866) 632-9992, or by writing a letter addressed to USDA. The letter must contain the complainant’s name,</a:t>
            </a:r>
          </a:p>
          <a:p>
            <a:pPr algn="just" eaLnBrk="1" hangingPunct="1">
              <a:lnSpc>
                <a:spcPct val="80000"/>
              </a:lnSpc>
            </a:pPr>
            <a:r>
              <a:rPr lang="en-US" altLang="en-US" sz="1000">
                <a:solidFill>
                  <a:srgbClr val="000000"/>
                </a:solidFill>
                <a:cs typeface="Arial" panose="020B0604020202020204" pitchFamily="34" charset="0"/>
              </a:rPr>
              <a:t>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eaLnBrk="1" hangingPunct="1">
              <a:spcBef>
                <a:spcPts val="50"/>
              </a:spcBef>
            </a:pPr>
            <a:endParaRPr lang="en-US" altLang="en-US" sz="1000">
              <a:solidFill>
                <a:srgbClr val="000000"/>
              </a:solidFill>
              <a:cs typeface="Arial" panose="020B0604020202020204" pitchFamily="34" charset="0"/>
            </a:endParaRPr>
          </a:p>
          <a:p>
            <a:pPr eaLnBrk="1" hangingPunct="1">
              <a:lnSpc>
                <a:spcPts val="1075"/>
              </a:lnSpc>
            </a:pPr>
            <a:r>
              <a:rPr lang="en-US" altLang="en-US" sz="1000">
                <a:solidFill>
                  <a:srgbClr val="000000"/>
                </a:solidFill>
                <a:cs typeface="Arial" panose="020B0604020202020204" pitchFamily="34" charset="0"/>
              </a:rPr>
              <a:t>1.</a:t>
            </a:r>
            <a:r>
              <a:rPr lang="en-US" altLang="en-US" sz="1000" b="1">
                <a:solidFill>
                  <a:srgbClr val="000000"/>
                </a:solidFill>
                <a:cs typeface="Arial" panose="020B0604020202020204" pitchFamily="34" charset="0"/>
              </a:rPr>
              <a:t>mail:</a:t>
            </a:r>
            <a:endParaRPr lang="en-US" altLang="en-US" sz="1000">
              <a:solidFill>
                <a:srgbClr val="000000"/>
              </a:solidFill>
              <a:cs typeface="Arial" panose="020B0604020202020204" pitchFamily="34" charset="0"/>
            </a:endParaRPr>
          </a:p>
          <a:p>
            <a:pPr eaLnBrk="1" hangingPunct="1">
              <a:lnSpc>
                <a:spcPts val="963"/>
              </a:lnSpc>
            </a:pPr>
            <a:r>
              <a:rPr lang="en-US" altLang="en-US" sz="1000" b="1">
                <a:solidFill>
                  <a:srgbClr val="000000"/>
                </a:solidFill>
                <a:cs typeface="Arial" panose="020B0604020202020204" pitchFamily="34" charset="0"/>
              </a:rPr>
              <a:t>U.S. Department of Agriculture</a:t>
            </a:r>
            <a:endParaRPr lang="en-US" altLang="en-US" sz="1000">
              <a:solidFill>
                <a:srgbClr val="000000"/>
              </a:solidFill>
              <a:cs typeface="Arial" panose="020B0604020202020204" pitchFamily="34" charset="0"/>
            </a:endParaRPr>
          </a:p>
          <a:p>
            <a:pPr eaLnBrk="1" hangingPunct="1">
              <a:lnSpc>
                <a:spcPts val="963"/>
              </a:lnSpc>
              <a:spcBef>
                <a:spcPts val="113"/>
              </a:spcBef>
            </a:pPr>
            <a:r>
              <a:rPr lang="en-US" altLang="en-US" sz="1000" b="1">
                <a:solidFill>
                  <a:srgbClr val="000000"/>
                </a:solidFill>
                <a:cs typeface="Arial" panose="020B0604020202020204" pitchFamily="34" charset="0"/>
              </a:rPr>
              <a:t>Office of the Assistant Secretary for Civil Rights 1400 Independence Avenue, SW</a:t>
            </a:r>
            <a:endParaRPr lang="en-US" altLang="en-US" sz="1000">
              <a:solidFill>
                <a:srgbClr val="000000"/>
              </a:solidFill>
              <a:cs typeface="Arial" panose="020B0604020202020204" pitchFamily="34" charset="0"/>
            </a:endParaRPr>
          </a:p>
          <a:p>
            <a:pPr eaLnBrk="1" hangingPunct="1">
              <a:lnSpc>
                <a:spcPts val="975"/>
              </a:lnSpc>
            </a:pPr>
            <a:r>
              <a:rPr lang="en-US" altLang="en-US" sz="1000" b="1">
                <a:solidFill>
                  <a:srgbClr val="000000"/>
                </a:solidFill>
                <a:cs typeface="Arial" panose="020B0604020202020204" pitchFamily="34" charset="0"/>
              </a:rPr>
              <a:t>Washington, D.C. 20250-9410; or</a:t>
            </a:r>
            <a:endParaRPr lang="en-US" altLang="en-US" sz="1000">
              <a:solidFill>
                <a:srgbClr val="000000"/>
              </a:solidFill>
              <a:cs typeface="Arial" panose="020B0604020202020204" pitchFamily="34" charset="0"/>
            </a:endParaRPr>
          </a:p>
          <a:p>
            <a:pPr eaLnBrk="1" hangingPunct="1">
              <a:spcBef>
                <a:spcPts val="50"/>
              </a:spcBef>
            </a:pPr>
            <a:endParaRPr lang="en-US" altLang="en-US" sz="1000">
              <a:solidFill>
                <a:srgbClr val="000000"/>
              </a:solidFill>
              <a:cs typeface="Arial" panose="020B0604020202020204" pitchFamily="34" charset="0"/>
            </a:endParaRPr>
          </a:p>
          <a:p>
            <a:pPr eaLnBrk="1" hangingPunct="1">
              <a:lnSpc>
                <a:spcPts val="1075"/>
              </a:lnSpc>
            </a:pPr>
            <a:r>
              <a:rPr lang="en-US" altLang="en-US" sz="1000">
                <a:solidFill>
                  <a:srgbClr val="000000"/>
                </a:solidFill>
                <a:cs typeface="Arial" panose="020B0604020202020204" pitchFamily="34" charset="0"/>
              </a:rPr>
              <a:t>2.</a:t>
            </a:r>
            <a:r>
              <a:rPr lang="en-US" altLang="en-US" sz="1000" b="1">
                <a:solidFill>
                  <a:srgbClr val="000000"/>
                </a:solidFill>
                <a:cs typeface="Arial" panose="020B0604020202020204" pitchFamily="34" charset="0"/>
              </a:rPr>
              <a:t>fax:</a:t>
            </a:r>
            <a:endParaRPr lang="en-US" altLang="en-US" sz="1000">
              <a:solidFill>
                <a:srgbClr val="000000"/>
              </a:solidFill>
              <a:cs typeface="Arial" panose="020B0604020202020204" pitchFamily="34" charset="0"/>
            </a:endParaRPr>
          </a:p>
          <a:p>
            <a:pPr eaLnBrk="1" hangingPunct="1">
              <a:lnSpc>
                <a:spcPts val="1075"/>
              </a:lnSpc>
            </a:pPr>
            <a:r>
              <a:rPr lang="en-US" altLang="en-US" sz="1000" b="1">
                <a:solidFill>
                  <a:srgbClr val="000000"/>
                </a:solidFill>
                <a:cs typeface="Arial" panose="020B0604020202020204" pitchFamily="34" charset="0"/>
              </a:rPr>
              <a:t>(833) 256-1665 or (202) 690-7442; or</a:t>
            </a:r>
            <a:endParaRPr lang="en-US" altLang="en-US" sz="1000">
              <a:solidFill>
                <a:srgbClr val="000000"/>
              </a:solidFill>
              <a:cs typeface="Arial" panose="020B0604020202020204" pitchFamily="34" charset="0"/>
            </a:endParaRPr>
          </a:p>
          <a:p>
            <a:pPr eaLnBrk="1" hangingPunct="1">
              <a:spcBef>
                <a:spcPts val="50"/>
              </a:spcBef>
            </a:pPr>
            <a:endParaRPr lang="en-US" altLang="en-US" sz="1200">
              <a:solidFill>
                <a:srgbClr val="000000"/>
              </a:solidFill>
              <a:cs typeface="Arial" panose="020B0604020202020204" pitchFamily="34" charset="0"/>
            </a:endParaRPr>
          </a:p>
          <a:p>
            <a:pPr eaLnBrk="1" hangingPunct="1">
              <a:lnSpc>
                <a:spcPts val="963"/>
              </a:lnSpc>
            </a:pPr>
            <a:r>
              <a:rPr lang="en-US" altLang="en-US" sz="1000">
                <a:solidFill>
                  <a:srgbClr val="000000"/>
                </a:solidFill>
                <a:cs typeface="Arial" panose="020B0604020202020204" pitchFamily="34" charset="0"/>
              </a:rPr>
              <a:t>3.</a:t>
            </a:r>
            <a:r>
              <a:rPr lang="en-US" altLang="en-US" sz="1000" b="1">
                <a:solidFill>
                  <a:srgbClr val="000000"/>
                </a:solidFill>
                <a:cs typeface="Arial" panose="020B0604020202020204" pitchFamily="34" charset="0"/>
              </a:rPr>
              <a:t>email: </a:t>
            </a:r>
            <a:r>
              <a:rPr lang="en-US" altLang="en-US" sz="1000" b="1" u="sng">
                <a:solidFill>
                  <a:srgbClr val="0000FF"/>
                </a:solidFill>
                <a:cs typeface="Arial" panose="020B0604020202020204" pitchFamily="34" charset="0"/>
                <a:hlinkClick r:id="rId5"/>
              </a:rPr>
              <a:t>program.intake@usda.gov</a:t>
            </a:r>
            <a:endParaRPr lang="en-US" altLang="en-US" sz="1000">
              <a:solidFill>
                <a:srgbClr val="000000"/>
              </a:solidFill>
              <a:cs typeface="Arial" panose="020B0604020202020204" pitchFamily="34" charset="0"/>
            </a:endParaRPr>
          </a:p>
          <a:p>
            <a:pPr eaLnBrk="1" hangingPunct="1"/>
            <a:endParaRPr lang="en-US" altLang="en-US" sz="1000">
              <a:solidFill>
                <a:srgbClr val="000000"/>
              </a:solidFill>
              <a:cs typeface="Arial" panose="020B0604020202020204" pitchFamily="34" charset="0"/>
            </a:endParaRPr>
          </a:p>
          <a:p>
            <a:pPr algn="just" eaLnBrk="1" hangingPunct="1"/>
            <a:r>
              <a:rPr lang="en-US" altLang="en-US" sz="1000">
                <a:solidFill>
                  <a:srgbClr val="1B1B1B"/>
                </a:solidFill>
                <a:cs typeface="Arial" panose="020B0604020202020204" pitchFamily="34" charset="0"/>
              </a:rPr>
              <a:t>This institution is an equal opportunity provider.</a:t>
            </a:r>
            <a:endParaRPr lang="en-US" altLang="en-US" sz="1000">
              <a:solidFill>
                <a:srgbClr val="000000"/>
              </a:solidFill>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F5CE5300-EBC7-7A7B-C440-6640B3EBB5B9}"/>
              </a:ext>
            </a:extLst>
          </p:cNvPr>
          <p:cNvSpPr txBox="1"/>
          <p:nvPr/>
        </p:nvSpPr>
        <p:spPr>
          <a:xfrm>
            <a:off x="1052513" y="709613"/>
            <a:ext cx="10010775" cy="950912"/>
          </a:xfrm>
          <a:prstGeom prst="rect">
            <a:avLst/>
          </a:prstGeom>
          <a:solidFill>
            <a:srgbClr val="F1F1F1"/>
          </a:solidFill>
          <a:ln w="9525">
            <a:solidFill>
              <a:srgbClr val="000000"/>
            </a:solidFill>
          </a:ln>
        </p:spPr>
        <p:txBody>
          <a:bodyPr lIns="0" tIns="26670" rIns="0" bIns="0">
            <a:spAutoFit/>
          </a:bodyPr>
          <a:lstStyle/>
          <a:p>
            <a:pPr algn="ctr" eaLnBrk="1" fontAlgn="auto" hangingPunct="1">
              <a:lnSpc>
                <a:spcPts val="2945"/>
              </a:lnSpc>
              <a:spcBef>
                <a:spcPts val="210"/>
              </a:spcBef>
              <a:spcAft>
                <a:spcPts val="0"/>
              </a:spcAft>
              <a:defRPr/>
            </a:pPr>
            <a:r>
              <a:rPr sz="2500" b="1" kern="0" spc="-25" dirty="0">
                <a:solidFill>
                  <a:srgbClr val="005478"/>
                </a:solidFill>
                <a:latin typeface="Arial"/>
                <a:cs typeface="Arial"/>
              </a:rPr>
              <a:t>NONDISCRIMINATION</a:t>
            </a:r>
            <a:r>
              <a:rPr sz="2500" b="1" kern="0" spc="-35" dirty="0">
                <a:solidFill>
                  <a:srgbClr val="005478"/>
                </a:solidFill>
                <a:latin typeface="Arial"/>
                <a:cs typeface="Arial"/>
              </a:rPr>
              <a:t> </a:t>
            </a:r>
            <a:r>
              <a:rPr sz="2500" b="1" kern="0" spc="-10" dirty="0">
                <a:solidFill>
                  <a:srgbClr val="005478"/>
                </a:solidFill>
                <a:latin typeface="Arial"/>
                <a:cs typeface="Arial"/>
              </a:rPr>
              <a:t>STATEMENT</a:t>
            </a:r>
            <a:endParaRPr sz="2500" kern="0">
              <a:solidFill>
                <a:sysClr val="windowText" lastClr="000000"/>
              </a:solidFill>
              <a:latin typeface="Arial"/>
              <a:cs typeface="Arial"/>
            </a:endParaRPr>
          </a:p>
          <a:p>
            <a:pPr algn="ctr" eaLnBrk="1" fontAlgn="auto" hangingPunct="1">
              <a:lnSpc>
                <a:spcPts val="3785"/>
              </a:lnSpc>
              <a:spcBef>
                <a:spcPts val="0"/>
              </a:spcBef>
              <a:spcAft>
                <a:spcPts val="0"/>
              </a:spcAft>
              <a:defRPr/>
            </a:pPr>
            <a:r>
              <a:rPr sz="3200" kern="0" dirty="0">
                <a:solidFill>
                  <a:srgbClr val="005478"/>
                </a:solidFill>
                <a:latin typeface="Arial Black"/>
                <a:cs typeface="Arial Black"/>
              </a:rPr>
              <a:t>SHORT</a:t>
            </a:r>
            <a:r>
              <a:rPr sz="3200" kern="0" spc="-65" dirty="0">
                <a:solidFill>
                  <a:srgbClr val="005478"/>
                </a:solidFill>
                <a:latin typeface="Arial Black"/>
                <a:cs typeface="Arial Black"/>
              </a:rPr>
              <a:t> </a:t>
            </a:r>
            <a:r>
              <a:rPr sz="3200" kern="0" spc="-10" dirty="0">
                <a:solidFill>
                  <a:srgbClr val="005478"/>
                </a:solidFill>
                <a:latin typeface="Arial Black"/>
                <a:cs typeface="Arial Black"/>
              </a:rPr>
              <a:t>VERSION</a:t>
            </a:r>
            <a:endParaRPr sz="3200" kern="0">
              <a:solidFill>
                <a:sysClr val="windowText" lastClr="000000"/>
              </a:solidFill>
              <a:latin typeface="Arial Black"/>
              <a:cs typeface="Arial Black"/>
            </a:endParaRPr>
          </a:p>
        </p:txBody>
      </p:sp>
      <p:sp>
        <p:nvSpPr>
          <p:cNvPr id="3" name="object 3">
            <a:extLst>
              <a:ext uri="{FF2B5EF4-FFF2-40B4-BE49-F238E27FC236}">
                <a16:creationId xmlns:a16="http://schemas.microsoft.com/office/drawing/2014/main" id="{CED1D226-D87D-DBA3-F482-198FB8E8B6FA}"/>
              </a:ext>
            </a:extLst>
          </p:cNvPr>
          <p:cNvSpPr txBox="1"/>
          <p:nvPr/>
        </p:nvSpPr>
        <p:spPr>
          <a:xfrm>
            <a:off x="1130300" y="2443163"/>
            <a:ext cx="8513763" cy="2525712"/>
          </a:xfrm>
          <a:prstGeom prst="rect">
            <a:avLst/>
          </a:prstGeom>
        </p:spPr>
        <p:txBody>
          <a:bodyPr lIns="0" tIns="13335" rIns="0" bIns="0">
            <a:spAutoFit/>
          </a:bodyPr>
          <a:lstStyle/>
          <a:p>
            <a:pPr marL="2193290" eaLnBrk="1" fontAlgn="auto" hangingPunct="1">
              <a:spcBef>
                <a:spcPts val="105"/>
              </a:spcBef>
              <a:spcAft>
                <a:spcPts val="0"/>
              </a:spcAft>
              <a:defRPr/>
            </a:pPr>
            <a:r>
              <a:rPr sz="2000" i="1" kern="0" dirty="0">
                <a:solidFill>
                  <a:sysClr val="windowText" lastClr="000000"/>
                </a:solidFill>
                <a:latin typeface="Arial"/>
                <a:cs typeface="Arial"/>
              </a:rPr>
              <a:t>“This</a:t>
            </a:r>
            <a:r>
              <a:rPr sz="2000" i="1" kern="0" spc="-35" dirty="0">
                <a:solidFill>
                  <a:sysClr val="windowText" lastClr="000000"/>
                </a:solidFill>
                <a:latin typeface="Arial"/>
                <a:cs typeface="Arial"/>
              </a:rPr>
              <a:t> </a:t>
            </a:r>
            <a:r>
              <a:rPr sz="2000" i="1" kern="0" dirty="0">
                <a:solidFill>
                  <a:sysClr val="windowText" lastClr="000000"/>
                </a:solidFill>
                <a:latin typeface="Arial"/>
                <a:cs typeface="Arial"/>
              </a:rPr>
              <a:t>institution</a:t>
            </a:r>
            <a:r>
              <a:rPr sz="2000" i="1" kern="0" spc="-25" dirty="0">
                <a:solidFill>
                  <a:sysClr val="windowText" lastClr="000000"/>
                </a:solidFill>
                <a:latin typeface="Arial"/>
                <a:cs typeface="Arial"/>
              </a:rPr>
              <a:t> </a:t>
            </a:r>
            <a:r>
              <a:rPr sz="2000" i="1" kern="0" dirty="0">
                <a:solidFill>
                  <a:sysClr val="windowText" lastClr="000000"/>
                </a:solidFill>
                <a:latin typeface="Arial"/>
                <a:cs typeface="Arial"/>
              </a:rPr>
              <a:t>is</a:t>
            </a:r>
            <a:r>
              <a:rPr sz="2000" i="1" kern="0" spc="-20" dirty="0">
                <a:solidFill>
                  <a:sysClr val="windowText" lastClr="000000"/>
                </a:solidFill>
                <a:latin typeface="Arial"/>
                <a:cs typeface="Arial"/>
              </a:rPr>
              <a:t> </a:t>
            </a:r>
            <a:r>
              <a:rPr sz="2000" i="1" kern="0" dirty="0">
                <a:solidFill>
                  <a:sysClr val="windowText" lastClr="000000"/>
                </a:solidFill>
                <a:latin typeface="Arial"/>
                <a:cs typeface="Arial"/>
              </a:rPr>
              <a:t>an</a:t>
            </a:r>
            <a:r>
              <a:rPr sz="2000" i="1" kern="0" spc="-15" dirty="0">
                <a:solidFill>
                  <a:sysClr val="windowText" lastClr="000000"/>
                </a:solidFill>
                <a:latin typeface="Arial"/>
                <a:cs typeface="Arial"/>
              </a:rPr>
              <a:t> </a:t>
            </a:r>
            <a:r>
              <a:rPr sz="2000" i="1" kern="0" dirty="0">
                <a:solidFill>
                  <a:sysClr val="windowText" lastClr="000000"/>
                </a:solidFill>
                <a:latin typeface="Arial"/>
                <a:cs typeface="Arial"/>
              </a:rPr>
              <a:t>equal</a:t>
            </a:r>
            <a:r>
              <a:rPr sz="2000" i="1" kern="0" spc="-30" dirty="0">
                <a:solidFill>
                  <a:sysClr val="windowText" lastClr="000000"/>
                </a:solidFill>
                <a:latin typeface="Arial"/>
                <a:cs typeface="Arial"/>
              </a:rPr>
              <a:t> </a:t>
            </a:r>
            <a:r>
              <a:rPr sz="2000" i="1" kern="0" dirty="0">
                <a:solidFill>
                  <a:sysClr val="windowText" lastClr="000000"/>
                </a:solidFill>
                <a:latin typeface="Arial"/>
                <a:cs typeface="Arial"/>
              </a:rPr>
              <a:t>opportunity</a:t>
            </a:r>
            <a:r>
              <a:rPr sz="2000" i="1" kern="0" spc="-40" dirty="0">
                <a:solidFill>
                  <a:sysClr val="windowText" lastClr="000000"/>
                </a:solidFill>
                <a:latin typeface="Arial"/>
                <a:cs typeface="Arial"/>
              </a:rPr>
              <a:t> </a:t>
            </a:r>
            <a:r>
              <a:rPr sz="2000" i="1" kern="0" spc="-10" dirty="0">
                <a:solidFill>
                  <a:sysClr val="windowText" lastClr="000000"/>
                </a:solidFill>
                <a:latin typeface="Arial"/>
                <a:cs typeface="Arial"/>
              </a:rPr>
              <a:t>provider.”</a:t>
            </a:r>
            <a:endParaRPr sz="2000" kern="0">
              <a:solidFill>
                <a:sysClr val="windowText" lastClr="000000"/>
              </a:solidFill>
              <a:latin typeface="Arial"/>
              <a:cs typeface="Arial"/>
            </a:endParaRPr>
          </a:p>
          <a:p>
            <a:pPr eaLnBrk="1" fontAlgn="auto" hangingPunct="1">
              <a:spcBef>
                <a:spcPts val="20"/>
              </a:spcBef>
              <a:spcAft>
                <a:spcPts val="0"/>
              </a:spcAft>
              <a:defRPr/>
            </a:pPr>
            <a:endParaRPr sz="2900" kern="0">
              <a:solidFill>
                <a:sysClr val="windowText" lastClr="000000"/>
              </a:solidFill>
              <a:latin typeface="Arial"/>
              <a:cs typeface="Arial"/>
            </a:endParaRPr>
          </a:p>
          <a:p>
            <a:pPr marL="102235" indent="-90170" eaLnBrk="1" fontAlgn="auto" hangingPunct="1">
              <a:spcBef>
                <a:spcPts val="0"/>
              </a:spcBef>
              <a:spcAft>
                <a:spcPts val="0"/>
              </a:spcAft>
              <a:buSzPct val="95000"/>
              <a:buFontTx/>
              <a:buChar char="•"/>
              <a:tabLst>
                <a:tab pos="102870" algn="l"/>
              </a:tabLst>
              <a:defRPr/>
            </a:pPr>
            <a:r>
              <a:rPr sz="2000" kern="0" dirty="0">
                <a:solidFill>
                  <a:sysClr val="windowText" lastClr="000000"/>
                </a:solidFill>
                <a:latin typeface="Arial"/>
                <a:cs typeface="Arial"/>
              </a:rPr>
              <a:t>May</a:t>
            </a:r>
            <a:r>
              <a:rPr sz="2000" kern="0" spc="-15" dirty="0">
                <a:solidFill>
                  <a:sysClr val="windowText" lastClr="000000"/>
                </a:solidFill>
                <a:latin typeface="Arial"/>
                <a:cs typeface="Arial"/>
              </a:rPr>
              <a:t> </a:t>
            </a:r>
            <a:r>
              <a:rPr sz="2000" kern="0" dirty="0">
                <a:solidFill>
                  <a:sysClr val="windowText" lastClr="000000"/>
                </a:solidFill>
                <a:latin typeface="Arial"/>
                <a:cs typeface="Arial"/>
              </a:rPr>
              <a:t>be</a:t>
            </a:r>
            <a:r>
              <a:rPr sz="2000" kern="0" spc="-20" dirty="0">
                <a:solidFill>
                  <a:sysClr val="windowText" lastClr="000000"/>
                </a:solidFill>
                <a:latin typeface="Arial"/>
                <a:cs typeface="Arial"/>
              </a:rPr>
              <a:t> </a:t>
            </a:r>
            <a:r>
              <a:rPr sz="2000" kern="0" dirty="0">
                <a:solidFill>
                  <a:sysClr val="windowText" lastClr="000000"/>
                </a:solidFill>
                <a:latin typeface="Arial"/>
                <a:cs typeface="Arial"/>
              </a:rPr>
              <a:t>used</a:t>
            </a:r>
            <a:r>
              <a:rPr sz="2000" kern="0" spc="-35" dirty="0">
                <a:solidFill>
                  <a:sysClr val="windowText" lastClr="000000"/>
                </a:solidFill>
                <a:latin typeface="Arial"/>
                <a:cs typeface="Arial"/>
              </a:rPr>
              <a:t> </a:t>
            </a:r>
            <a:r>
              <a:rPr sz="2000" kern="0" dirty="0">
                <a:solidFill>
                  <a:sysClr val="windowText" lastClr="000000"/>
                </a:solidFill>
                <a:latin typeface="Arial"/>
                <a:cs typeface="Arial"/>
              </a:rPr>
              <a:t>in</a:t>
            </a:r>
            <a:r>
              <a:rPr sz="2000" kern="0" spc="-10" dirty="0">
                <a:solidFill>
                  <a:sysClr val="windowText" lastClr="000000"/>
                </a:solidFill>
                <a:latin typeface="Arial"/>
                <a:cs typeface="Arial"/>
              </a:rPr>
              <a:t> </a:t>
            </a:r>
            <a:r>
              <a:rPr sz="2000" kern="0" dirty="0">
                <a:solidFill>
                  <a:sysClr val="windowText" lastClr="000000"/>
                </a:solidFill>
                <a:latin typeface="Arial"/>
                <a:cs typeface="Arial"/>
              </a:rPr>
              <a:t>special</a:t>
            </a:r>
            <a:r>
              <a:rPr sz="2000" kern="0" spc="-25" dirty="0">
                <a:solidFill>
                  <a:sysClr val="windowText" lastClr="000000"/>
                </a:solidFill>
                <a:latin typeface="Arial"/>
                <a:cs typeface="Arial"/>
              </a:rPr>
              <a:t> </a:t>
            </a:r>
            <a:r>
              <a:rPr sz="2000" kern="0" dirty="0">
                <a:solidFill>
                  <a:sysClr val="windowText" lastClr="000000"/>
                </a:solidFill>
                <a:latin typeface="Arial"/>
                <a:cs typeface="Arial"/>
              </a:rPr>
              <a:t>circumstances</a:t>
            </a:r>
            <a:r>
              <a:rPr sz="2000" kern="0" spc="-50" dirty="0">
                <a:solidFill>
                  <a:sysClr val="windowText" lastClr="000000"/>
                </a:solidFill>
                <a:latin typeface="Arial"/>
                <a:cs typeface="Arial"/>
              </a:rPr>
              <a:t> </a:t>
            </a:r>
            <a:r>
              <a:rPr sz="2000" kern="0" spc="-20" dirty="0">
                <a:solidFill>
                  <a:sysClr val="windowText" lastClr="000000"/>
                </a:solidFill>
                <a:latin typeface="Arial"/>
                <a:cs typeface="Arial"/>
              </a:rPr>
              <a:t>only</a:t>
            </a:r>
            <a:endParaRPr sz="2000" kern="0">
              <a:solidFill>
                <a:sysClr val="windowText" lastClr="000000"/>
              </a:solidFill>
              <a:latin typeface="Arial"/>
              <a:cs typeface="Arial"/>
            </a:endParaRPr>
          </a:p>
          <a:p>
            <a:pPr eaLnBrk="1" fontAlgn="auto" hangingPunct="1">
              <a:spcBef>
                <a:spcPts val="25"/>
              </a:spcBef>
              <a:spcAft>
                <a:spcPts val="0"/>
              </a:spcAft>
              <a:buFont typeface="Arial"/>
              <a:buChar char="•"/>
              <a:defRPr/>
            </a:pPr>
            <a:endParaRPr sz="2900" kern="0">
              <a:solidFill>
                <a:sysClr val="windowText" lastClr="000000"/>
              </a:solidFill>
              <a:latin typeface="Arial"/>
              <a:cs typeface="Arial"/>
            </a:endParaRPr>
          </a:p>
          <a:p>
            <a:pPr marL="12700" eaLnBrk="1" fontAlgn="auto" hangingPunct="1">
              <a:spcBef>
                <a:spcPts val="5"/>
              </a:spcBef>
              <a:spcAft>
                <a:spcPts val="0"/>
              </a:spcAft>
              <a:defRPr/>
            </a:pPr>
            <a:r>
              <a:rPr sz="2000" kern="0" dirty="0">
                <a:solidFill>
                  <a:sysClr val="windowText" lastClr="000000"/>
                </a:solidFill>
                <a:latin typeface="Arial"/>
                <a:cs typeface="Arial"/>
              </a:rPr>
              <a:t>•May</a:t>
            </a:r>
            <a:r>
              <a:rPr sz="2000" kern="0" spc="-30" dirty="0">
                <a:solidFill>
                  <a:sysClr val="windowText" lastClr="000000"/>
                </a:solidFill>
                <a:latin typeface="Arial"/>
                <a:cs typeface="Arial"/>
              </a:rPr>
              <a:t> </a:t>
            </a:r>
            <a:r>
              <a:rPr sz="2000" u="sng" kern="0" dirty="0">
                <a:solidFill>
                  <a:sysClr val="windowText" lastClr="000000"/>
                </a:solidFill>
                <a:uFill>
                  <a:solidFill>
                    <a:srgbClr val="000000"/>
                  </a:solidFill>
                </a:uFill>
                <a:latin typeface="Arial"/>
                <a:cs typeface="Arial"/>
              </a:rPr>
              <a:t>not</a:t>
            </a:r>
            <a:r>
              <a:rPr sz="2000" kern="0" spc="-30" dirty="0">
                <a:solidFill>
                  <a:sysClr val="windowText" lastClr="000000"/>
                </a:solidFill>
                <a:latin typeface="Arial"/>
                <a:cs typeface="Arial"/>
              </a:rPr>
              <a:t> </a:t>
            </a:r>
            <a:r>
              <a:rPr sz="2000" kern="0" dirty="0">
                <a:solidFill>
                  <a:sysClr val="windowText" lastClr="000000"/>
                </a:solidFill>
                <a:latin typeface="Arial"/>
                <a:cs typeface="Arial"/>
              </a:rPr>
              <a:t>be</a:t>
            </a:r>
            <a:r>
              <a:rPr sz="2000" kern="0" spc="-20" dirty="0">
                <a:solidFill>
                  <a:sysClr val="windowText" lastClr="000000"/>
                </a:solidFill>
                <a:latin typeface="Arial"/>
                <a:cs typeface="Arial"/>
              </a:rPr>
              <a:t> </a:t>
            </a:r>
            <a:r>
              <a:rPr sz="2000" kern="0" dirty="0">
                <a:solidFill>
                  <a:sysClr val="windowText" lastClr="000000"/>
                </a:solidFill>
                <a:latin typeface="Arial"/>
                <a:cs typeface="Arial"/>
              </a:rPr>
              <a:t>used</a:t>
            </a:r>
            <a:r>
              <a:rPr sz="2000" kern="0" spc="-35" dirty="0">
                <a:solidFill>
                  <a:sysClr val="windowText" lastClr="000000"/>
                </a:solidFill>
                <a:latin typeface="Arial"/>
                <a:cs typeface="Arial"/>
              </a:rPr>
              <a:t> </a:t>
            </a:r>
            <a:r>
              <a:rPr sz="2000" kern="0" dirty="0">
                <a:solidFill>
                  <a:sysClr val="windowText" lastClr="000000"/>
                </a:solidFill>
                <a:latin typeface="Arial"/>
                <a:cs typeface="Arial"/>
              </a:rPr>
              <a:t>in</a:t>
            </a:r>
            <a:r>
              <a:rPr sz="2000" kern="0" spc="-10" dirty="0">
                <a:solidFill>
                  <a:sysClr val="windowText" lastClr="000000"/>
                </a:solidFill>
                <a:latin typeface="Arial"/>
                <a:cs typeface="Arial"/>
              </a:rPr>
              <a:t> </a:t>
            </a:r>
            <a:r>
              <a:rPr sz="2000" kern="0" dirty="0">
                <a:solidFill>
                  <a:sysClr val="windowText" lastClr="000000"/>
                </a:solidFill>
                <a:latin typeface="Arial"/>
                <a:cs typeface="Arial"/>
              </a:rPr>
              <a:t>place</a:t>
            </a:r>
            <a:r>
              <a:rPr sz="2000" kern="0" spc="-20" dirty="0">
                <a:solidFill>
                  <a:sysClr val="windowText" lastClr="000000"/>
                </a:solidFill>
                <a:latin typeface="Arial"/>
                <a:cs typeface="Arial"/>
              </a:rPr>
              <a:t> </a:t>
            </a:r>
            <a:r>
              <a:rPr sz="2000" kern="0" dirty="0">
                <a:solidFill>
                  <a:sysClr val="windowText" lastClr="000000"/>
                </a:solidFill>
                <a:latin typeface="Arial"/>
                <a:cs typeface="Arial"/>
              </a:rPr>
              <a:t>of</a:t>
            </a:r>
            <a:r>
              <a:rPr sz="2000" kern="0" spc="-15" dirty="0">
                <a:solidFill>
                  <a:sysClr val="windowText" lastClr="000000"/>
                </a:solidFill>
                <a:latin typeface="Arial"/>
                <a:cs typeface="Arial"/>
              </a:rPr>
              <a:t> </a:t>
            </a:r>
            <a:r>
              <a:rPr sz="2000" kern="0" dirty="0">
                <a:solidFill>
                  <a:sysClr val="windowText" lastClr="000000"/>
                </a:solidFill>
                <a:latin typeface="Arial"/>
                <a:cs typeface="Arial"/>
              </a:rPr>
              <a:t>long</a:t>
            </a:r>
            <a:r>
              <a:rPr sz="2000" kern="0" spc="-20" dirty="0">
                <a:solidFill>
                  <a:sysClr val="windowText" lastClr="000000"/>
                </a:solidFill>
                <a:latin typeface="Arial"/>
                <a:cs typeface="Arial"/>
              </a:rPr>
              <a:t> </a:t>
            </a:r>
            <a:r>
              <a:rPr sz="2000" kern="0" dirty="0">
                <a:solidFill>
                  <a:sysClr val="windowText" lastClr="000000"/>
                </a:solidFill>
                <a:latin typeface="Arial"/>
                <a:cs typeface="Arial"/>
              </a:rPr>
              <a:t>statement</a:t>
            </a:r>
            <a:r>
              <a:rPr sz="2000" kern="0" spc="-50" dirty="0">
                <a:solidFill>
                  <a:sysClr val="windowText" lastClr="000000"/>
                </a:solidFill>
                <a:latin typeface="Arial"/>
                <a:cs typeface="Arial"/>
              </a:rPr>
              <a:t> </a:t>
            </a:r>
            <a:r>
              <a:rPr sz="2000" kern="0" dirty="0">
                <a:solidFill>
                  <a:sysClr val="windowText" lastClr="000000"/>
                </a:solidFill>
                <a:latin typeface="Arial"/>
                <a:cs typeface="Arial"/>
              </a:rPr>
              <a:t>on</a:t>
            </a:r>
            <a:r>
              <a:rPr sz="2000" kern="0" spc="-20" dirty="0">
                <a:solidFill>
                  <a:sysClr val="windowText" lastClr="000000"/>
                </a:solidFill>
                <a:latin typeface="Arial"/>
                <a:cs typeface="Arial"/>
              </a:rPr>
              <a:t> </a:t>
            </a:r>
            <a:r>
              <a:rPr sz="2000" kern="0" dirty="0">
                <a:solidFill>
                  <a:sysClr val="windowText" lastClr="000000"/>
                </a:solidFill>
                <a:latin typeface="Arial"/>
                <a:cs typeface="Arial"/>
              </a:rPr>
              <a:t>recipients’</a:t>
            </a:r>
            <a:r>
              <a:rPr sz="2000" kern="0" spc="-105" dirty="0">
                <a:solidFill>
                  <a:sysClr val="windowText" lastClr="000000"/>
                </a:solidFill>
                <a:latin typeface="Arial"/>
                <a:cs typeface="Arial"/>
              </a:rPr>
              <a:t> </a:t>
            </a:r>
            <a:r>
              <a:rPr sz="2000" kern="0" dirty="0">
                <a:solidFill>
                  <a:sysClr val="windowText" lastClr="000000"/>
                </a:solidFill>
                <a:latin typeface="Arial"/>
                <a:cs typeface="Arial"/>
              </a:rPr>
              <a:t>rights</a:t>
            </a:r>
            <a:r>
              <a:rPr sz="2000" kern="0" spc="-30" dirty="0">
                <a:solidFill>
                  <a:sysClr val="windowText" lastClr="000000"/>
                </a:solidFill>
                <a:latin typeface="Arial"/>
                <a:cs typeface="Arial"/>
              </a:rPr>
              <a:t> </a:t>
            </a:r>
            <a:r>
              <a:rPr sz="2000" kern="0" spc="-10" dirty="0">
                <a:solidFill>
                  <a:sysClr val="windowText" lastClr="000000"/>
                </a:solidFill>
                <a:latin typeface="Arial"/>
                <a:cs typeface="Arial"/>
              </a:rPr>
              <a:t>documents</a:t>
            </a:r>
            <a:endParaRPr sz="2000" kern="0">
              <a:solidFill>
                <a:sysClr val="windowText" lastClr="000000"/>
              </a:solidFill>
              <a:latin typeface="Arial"/>
              <a:cs typeface="Arial"/>
            </a:endParaRPr>
          </a:p>
          <a:p>
            <a:pPr eaLnBrk="1" fontAlgn="auto" hangingPunct="1">
              <a:spcBef>
                <a:spcPts val="20"/>
              </a:spcBef>
              <a:spcAft>
                <a:spcPts val="0"/>
              </a:spcAft>
              <a:defRPr/>
            </a:pPr>
            <a:endParaRPr sz="2900" kern="0">
              <a:solidFill>
                <a:sysClr val="windowText" lastClr="000000"/>
              </a:solidFill>
              <a:latin typeface="Arial"/>
              <a:cs typeface="Arial"/>
            </a:endParaRPr>
          </a:p>
          <a:p>
            <a:pPr marL="102235" indent="-90170" eaLnBrk="1" fontAlgn="auto" hangingPunct="1">
              <a:spcBef>
                <a:spcPts val="5"/>
              </a:spcBef>
              <a:spcAft>
                <a:spcPts val="0"/>
              </a:spcAft>
              <a:buSzPct val="95000"/>
              <a:buFontTx/>
              <a:buChar char="•"/>
              <a:tabLst>
                <a:tab pos="102870" algn="l"/>
              </a:tabLst>
              <a:defRPr/>
            </a:pPr>
            <a:r>
              <a:rPr sz="2000" kern="0" dirty="0">
                <a:solidFill>
                  <a:sysClr val="windowText" lastClr="000000"/>
                </a:solidFill>
                <a:latin typeface="Arial"/>
                <a:cs typeface="Arial"/>
              </a:rPr>
              <a:t>Must</a:t>
            </a:r>
            <a:r>
              <a:rPr sz="2000" kern="0" spc="-40" dirty="0">
                <a:solidFill>
                  <a:sysClr val="windowText" lastClr="000000"/>
                </a:solidFill>
                <a:latin typeface="Arial"/>
                <a:cs typeface="Arial"/>
              </a:rPr>
              <a:t> </a:t>
            </a:r>
            <a:r>
              <a:rPr sz="2000" kern="0" dirty="0">
                <a:solidFill>
                  <a:sysClr val="windowText" lastClr="000000"/>
                </a:solidFill>
                <a:latin typeface="Arial"/>
                <a:cs typeface="Arial"/>
              </a:rPr>
              <a:t>be</a:t>
            </a:r>
            <a:r>
              <a:rPr sz="2000" kern="0" spc="-15" dirty="0">
                <a:solidFill>
                  <a:sysClr val="windowText" lastClr="000000"/>
                </a:solidFill>
                <a:latin typeface="Arial"/>
                <a:cs typeface="Arial"/>
              </a:rPr>
              <a:t> </a:t>
            </a:r>
            <a:r>
              <a:rPr sz="2000" kern="0" dirty="0">
                <a:solidFill>
                  <a:sysClr val="windowText" lastClr="000000"/>
                </a:solidFill>
                <a:latin typeface="Arial"/>
                <a:cs typeface="Arial"/>
              </a:rPr>
              <a:t>in</a:t>
            </a:r>
            <a:r>
              <a:rPr sz="2000" kern="0" spc="-5" dirty="0">
                <a:solidFill>
                  <a:sysClr val="windowText" lastClr="000000"/>
                </a:solidFill>
                <a:latin typeface="Arial"/>
                <a:cs typeface="Arial"/>
              </a:rPr>
              <a:t> </a:t>
            </a:r>
            <a:r>
              <a:rPr sz="2000" kern="0" dirty="0">
                <a:solidFill>
                  <a:sysClr val="windowText" lastClr="000000"/>
                </a:solidFill>
                <a:latin typeface="Arial"/>
                <a:cs typeface="Arial"/>
              </a:rPr>
              <a:t>font</a:t>
            </a:r>
            <a:r>
              <a:rPr sz="2000" kern="0" spc="-30" dirty="0">
                <a:solidFill>
                  <a:sysClr val="windowText" lastClr="000000"/>
                </a:solidFill>
                <a:latin typeface="Arial"/>
                <a:cs typeface="Arial"/>
              </a:rPr>
              <a:t> </a:t>
            </a:r>
            <a:r>
              <a:rPr sz="2000" kern="0" dirty="0">
                <a:solidFill>
                  <a:sysClr val="windowText" lastClr="000000"/>
                </a:solidFill>
                <a:latin typeface="Arial"/>
                <a:cs typeface="Arial"/>
              </a:rPr>
              <a:t>size</a:t>
            </a:r>
            <a:r>
              <a:rPr sz="2000" kern="0" spc="-15" dirty="0">
                <a:solidFill>
                  <a:sysClr val="windowText" lastClr="000000"/>
                </a:solidFill>
                <a:latin typeface="Arial"/>
                <a:cs typeface="Arial"/>
              </a:rPr>
              <a:t> </a:t>
            </a:r>
            <a:r>
              <a:rPr sz="2000" kern="0" dirty="0">
                <a:solidFill>
                  <a:sysClr val="windowText" lastClr="000000"/>
                </a:solidFill>
                <a:latin typeface="Arial"/>
                <a:cs typeface="Arial"/>
              </a:rPr>
              <a:t>no</a:t>
            </a:r>
            <a:r>
              <a:rPr sz="2000" kern="0" spc="-15" dirty="0">
                <a:solidFill>
                  <a:sysClr val="windowText" lastClr="000000"/>
                </a:solidFill>
                <a:latin typeface="Arial"/>
                <a:cs typeface="Arial"/>
              </a:rPr>
              <a:t> </a:t>
            </a:r>
            <a:r>
              <a:rPr sz="2000" kern="0" dirty="0">
                <a:solidFill>
                  <a:sysClr val="windowText" lastClr="000000"/>
                </a:solidFill>
                <a:latin typeface="Arial"/>
                <a:cs typeface="Arial"/>
              </a:rPr>
              <a:t>smaller</a:t>
            </a:r>
            <a:r>
              <a:rPr sz="2000" kern="0" spc="-25" dirty="0">
                <a:solidFill>
                  <a:sysClr val="windowText" lastClr="000000"/>
                </a:solidFill>
                <a:latin typeface="Arial"/>
                <a:cs typeface="Arial"/>
              </a:rPr>
              <a:t> </a:t>
            </a:r>
            <a:r>
              <a:rPr sz="2000" kern="0" dirty="0">
                <a:solidFill>
                  <a:sysClr val="windowText" lastClr="000000"/>
                </a:solidFill>
                <a:latin typeface="Arial"/>
                <a:cs typeface="Arial"/>
              </a:rPr>
              <a:t>than</a:t>
            </a:r>
            <a:r>
              <a:rPr sz="2000" kern="0" spc="-20" dirty="0">
                <a:solidFill>
                  <a:sysClr val="windowText" lastClr="000000"/>
                </a:solidFill>
                <a:latin typeface="Arial"/>
                <a:cs typeface="Arial"/>
              </a:rPr>
              <a:t> </a:t>
            </a:r>
            <a:r>
              <a:rPr sz="2000" kern="0" dirty="0">
                <a:solidFill>
                  <a:sysClr val="windowText" lastClr="000000"/>
                </a:solidFill>
                <a:latin typeface="Arial"/>
                <a:cs typeface="Arial"/>
              </a:rPr>
              <a:t>the</a:t>
            </a:r>
            <a:r>
              <a:rPr sz="2000" kern="0" spc="-15" dirty="0">
                <a:solidFill>
                  <a:sysClr val="windowText" lastClr="000000"/>
                </a:solidFill>
                <a:latin typeface="Arial"/>
                <a:cs typeface="Arial"/>
              </a:rPr>
              <a:t> </a:t>
            </a:r>
            <a:r>
              <a:rPr sz="2000" kern="0" dirty="0">
                <a:solidFill>
                  <a:sysClr val="windowText" lastClr="000000"/>
                </a:solidFill>
                <a:latin typeface="Arial"/>
                <a:cs typeface="Arial"/>
              </a:rPr>
              <a:t>font</a:t>
            </a:r>
            <a:r>
              <a:rPr sz="2000" kern="0" spc="-25" dirty="0">
                <a:solidFill>
                  <a:sysClr val="windowText" lastClr="000000"/>
                </a:solidFill>
                <a:latin typeface="Arial"/>
                <a:cs typeface="Arial"/>
              </a:rPr>
              <a:t> </a:t>
            </a:r>
            <a:r>
              <a:rPr sz="2000" kern="0" dirty="0">
                <a:solidFill>
                  <a:sysClr val="windowText" lastClr="000000"/>
                </a:solidFill>
                <a:latin typeface="Arial"/>
                <a:cs typeface="Arial"/>
              </a:rPr>
              <a:t>size</a:t>
            </a:r>
            <a:r>
              <a:rPr sz="2000" kern="0" spc="-15" dirty="0">
                <a:solidFill>
                  <a:sysClr val="windowText" lastClr="000000"/>
                </a:solidFill>
                <a:latin typeface="Arial"/>
                <a:cs typeface="Arial"/>
              </a:rPr>
              <a:t> </a:t>
            </a:r>
            <a:r>
              <a:rPr sz="2000" kern="0" dirty="0">
                <a:solidFill>
                  <a:sysClr val="windowText" lastClr="000000"/>
                </a:solidFill>
                <a:latin typeface="Arial"/>
                <a:cs typeface="Arial"/>
              </a:rPr>
              <a:t>used</a:t>
            </a:r>
            <a:r>
              <a:rPr sz="2000" kern="0" spc="-35" dirty="0">
                <a:solidFill>
                  <a:sysClr val="windowText" lastClr="000000"/>
                </a:solidFill>
                <a:latin typeface="Arial"/>
                <a:cs typeface="Arial"/>
              </a:rPr>
              <a:t> </a:t>
            </a:r>
            <a:r>
              <a:rPr sz="2000" kern="0" dirty="0">
                <a:solidFill>
                  <a:sysClr val="windowText" lastClr="000000"/>
                </a:solidFill>
                <a:latin typeface="Arial"/>
                <a:cs typeface="Arial"/>
              </a:rPr>
              <a:t>in</a:t>
            </a:r>
            <a:r>
              <a:rPr sz="2000" kern="0" spc="-5" dirty="0">
                <a:solidFill>
                  <a:sysClr val="windowText" lastClr="000000"/>
                </a:solidFill>
                <a:latin typeface="Arial"/>
                <a:cs typeface="Arial"/>
              </a:rPr>
              <a:t> </a:t>
            </a:r>
            <a:r>
              <a:rPr sz="2000" kern="0" dirty="0">
                <a:solidFill>
                  <a:sysClr val="windowText" lastClr="000000"/>
                </a:solidFill>
                <a:latin typeface="Arial"/>
                <a:cs typeface="Arial"/>
              </a:rPr>
              <a:t>rest</a:t>
            </a:r>
            <a:r>
              <a:rPr sz="2000" kern="0" spc="-35" dirty="0">
                <a:solidFill>
                  <a:sysClr val="windowText" lastClr="000000"/>
                </a:solidFill>
                <a:latin typeface="Arial"/>
                <a:cs typeface="Arial"/>
              </a:rPr>
              <a:t> </a:t>
            </a:r>
            <a:r>
              <a:rPr sz="2000" kern="0" dirty="0">
                <a:solidFill>
                  <a:sysClr val="windowText" lastClr="000000"/>
                </a:solidFill>
                <a:latin typeface="Arial"/>
                <a:cs typeface="Arial"/>
              </a:rPr>
              <a:t>of</a:t>
            </a:r>
            <a:r>
              <a:rPr sz="2000" kern="0" spc="-25" dirty="0">
                <a:solidFill>
                  <a:sysClr val="windowText" lastClr="000000"/>
                </a:solidFill>
                <a:latin typeface="Arial"/>
                <a:cs typeface="Arial"/>
              </a:rPr>
              <a:t> </a:t>
            </a:r>
            <a:r>
              <a:rPr sz="2000" kern="0" spc="-10" dirty="0">
                <a:solidFill>
                  <a:sysClr val="windowText" lastClr="000000"/>
                </a:solidFill>
                <a:latin typeface="Arial"/>
                <a:cs typeface="Arial"/>
              </a:rPr>
              <a:t>publication</a:t>
            </a:r>
            <a:endParaRPr sz="2000" kern="0">
              <a:solidFill>
                <a:sysClr val="windowText" lastClr="000000"/>
              </a:solidFill>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object 2">
            <a:extLst>
              <a:ext uri="{FF2B5EF4-FFF2-40B4-BE49-F238E27FC236}">
                <a16:creationId xmlns:a16="http://schemas.microsoft.com/office/drawing/2014/main" id="{6996EFAE-1AE2-2291-5E57-AACFBE7B6906}"/>
              </a:ext>
            </a:extLst>
          </p:cNvPr>
          <p:cNvSpPr>
            <a:spLocks/>
          </p:cNvSpPr>
          <p:nvPr/>
        </p:nvSpPr>
        <p:spPr bwMode="auto">
          <a:xfrm>
            <a:off x="0" y="0"/>
            <a:ext cx="12192000" cy="6600825"/>
          </a:xfrm>
          <a:custGeom>
            <a:avLst/>
            <a:gdLst>
              <a:gd name="T0" fmla="*/ 0 w 12192000"/>
              <a:gd name="T1" fmla="*/ 6600507 h 6600825"/>
              <a:gd name="T2" fmla="*/ 12192000 w 12192000"/>
              <a:gd name="T3" fmla="*/ 6600507 h 6600825"/>
              <a:gd name="T4" fmla="*/ 12192000 w 12192000"/>
              <a:gd name="T5" fmla="*/ 0 h 6600825"/>
              <a:gd name="T6" fmla="*/ 0 w 12192000"/>
              <a:gd name="T7" fmla="*/ 0 h 6600825"/>
              <a:gd name="T8" fmla="*/ 0 w 12192000"/>
              <a:gd name="T9" fmla="*/ 6600507 h 6600825"/>
            </a:gdLst>
            <a:ahLst/>
            <a:cxnLst>
              <a:cxn ang="0">
                <a:pos x="T0" y="T1"/>
              </a:cxn>
              <a:cxn ang="0">
                <a:pos x="T2" y="T3"/>
              </a:cxn>
              <a:cxn ang="0">
                <a:pos x="T4" y="T5"/>
              </a:cxn>
              <a:cxn ang="0">
                <a:pos x="T6" y="T7"/>
              </a:cxn>
              <a:cxn ang="0">
                <a:pos x="T8" y="T9"/>
              </a:cxn>
            </a:cxnLst>
            <a:rect l="0" t="0" r="r" b="b"/>
            <a:pathLst>
              <a:path w="12192000" h="6600825">
                <a:moveTo>
                  <a:pt x="0" y="6600507"/>
                </a:moveTo>
                <a:lnTo>
                  <a:pt x="12192000" y="6600507"/>
                </a:lnTo>
                <a:lnTo>
                  <a:pt x="12192000" y="0"/>
                </a:lnTo>
                <a:lnTo>
                  <a:pt x="0" y="0"/>
                </a:lnTo>
                <a:lnTo>
                  <a:pt x="0" y="6600507"/>
                </a:lnTo>
                <a:close/>
              </a:path>
            </a:pathLst>
          </a:custGeom>
          <a:solidFill>
            <a:srgbClr val="F1F1F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4339" name="object 3">
            <a:extLst>
              <a:ext uri="{FF2B5EF4-FFF2-40B4-BE49-F238E27FC236}">
                <a16:creationId xmlns:a16="http://schemas.microsoft.com/office/drawing/2014/main" id="{F6A3677B-1912-00DC-7BEC-9060A9E96135}"/>
              </a:ext>
            </a:extLst>
          </p:cNvPr>
          <p:cNvSpPr>
            <a:spLocks/>
          </p:cNvSpPr>
          <p:nvPr/>
        </p:nvSpPr>
        <p:spPr bwMode="auto">
          <a:xfrm>
            <a:off x="3230563" y="1857375"/>
            <a:ext cx="1446212" cy="3143250"/>
          </a:xfrm>
          <a:custGeom>
            <a:avLst/>
            <a:gdLst>
              <a:gd name="T0" fmla="*/ 1445628 w 1445895"/>
              <a:gd name="T1" fmla="*/ 0 h 3143885"/>
              <a:gd name="T2" fmla="*/ 0 w 1445895"/>
              <a:gd name="T3" fmla="*/ 0 h 3143885"/>
              <a:gd name="T4" fmla="*/ 0 w 1445895"/>
              <a:gd name="T5" fmla="*/ 3143796 h 3143885"/>
              <a:gd name="T6" fmla="*/ 1445628 w 1445895"/>
              <a:gd name="T7" fmla="*/ 3143796 h 3143885"/>
              <a:gd name="T8" fmla="*/ 1445628 w 1445895"/>
              <a:gd name="T9" fmla="*/ 0 h 3143885"/>
            </a:gdLst>
            <a:ahLst/>
            <a:cxnLst>
              <a:cxn ang="0">
                <a:pos x="T0" y="T1"/>
              </a:cxn>
              <a:cxn ang="0">
                <a:pos x="T2" y="T3"/>
              </a:cxn>
              <a:cxn ang="0">
                <a:pos x="T4" y="T5"/>
              </a:cxn>
              <a:cxn ang="0">
                <a:pos x="T6" y="T7"/>
              </a:cxn>
              <a:cxn ang="0">
                <a:pos x="T8" y="T9"/>
              </a:cxn>
            </a:cxnLst>
            <a:rect l="0" t="0" r="r" b="b"/>
            <a:pathLst>
              <a:path w="1445895" h="3143885">
                <a:moveTo>
                  <a:pt x="1445628" y="0"/>
                </a:moveTo>
                <a:lnTo>
                  <a:pt x="0" y="0"/>
                </a:lnTo>
                <a:lnTo>
                  <a:pt x="0" y="3143796"/>
                </a:lnTo>
                <a:lnTo>
                  <a:pt x="1445628" y="3143796"/>
                </a:lnTo>
                <a:lnTo>
                  <a:pt x="1445628" y="0"/>
                </a:lnTo>
                <a:close/>
              </a:path>
            </a:pathLst>
          </a:custGeom>
          <a:solidFill>
            <a:srgbClr val="EEC40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nvGrpSpPr>
          <p:cNvPr id="14340" name="object 4">
            <a:extLst>
              <a:ext uri="{FF2B5EF4-FFF2-40B4-BE49-F238E27FC236}">
                <a16:creationId xmlns:a16="http://schemas.microsoft.com/office/drawing/2014/main" id="{8E89A852-C970-8D42-72F8-9E7C7925F1AB}"/>
              </a:ext>
            </a:extLst>
          </p:cNvPr>
          <p:cNvGrpSpPr>
            <a:grpSpLocks/>
          </p:cNvGrpSpPr>
          <p:nvPr/>
        </p:nvGrpSpPr>
        <p:grpSpPr bwMode="auto">
          <a:xfrm>
            <a:off x="0" y="614363"/>
            <a:ext cx="12192000" cy="6243637"/>
            <a:chOff x="0" y="614592"/>
            <a:chExt cx="12192000" cy="6243955"/>
          </a:xfrm>
        </p:grpSpPr>
        <p:sp>
          <p:nvSpPr>
            <p:cNvPr id="14343" name="object 5">
              <a:extLst>
                <a:ext uri="{FF2B5EF4-FFF2-40B4-BE49-F238E27FC236}">
                  <a16:creationId xmlns:a16="http://schemas.microsoft.com/office/drawing/2014/main" id="{A8123BAD-22F5-71AF-A623-E98A8428FEE2}"/>
                </a:ext>
              </a:extLst>
            </p:cNvPr>
            <p:cNvSpPr>
              <a:spLocks/>
            </p:cNvSpPr>
            <p:nvPr/>
          </p:nvSpPr>
          <p:spPr bwMode="auto">
            <a:xfrm>
              <a:off x="0" y="6600507"/>
              <a:ext cx="12192000" cy="257810"/>
            </a:xfrm>
            <a:custGeom>
              <a:avLst/>
              <a:gdLst>
                <a:gd name="T0" fmla="*/ 12192000 w 12192000"/>
                <a:gd name="T1" fmla="*/ 0 h 257809"/>
                <a:gd name="T2" fmla="*/ 0 w 12192000"/>
                <a:gd name="T3" fmla="*/ 0 h 257809"/>
                <a:gd name="T4" fmla="*/ 0 w 12192000"/>
                <a:gd name="T5" fmla="*/ 257492 h 257809"/>
                <a:gd name="T6" fmla="*/ 12192000 w 12192000"/>
                <a:gd name="T7" fmla="*/ 257492 h 257809"/>
                <a:gd name="T8" fmla="*/ 12192000 w 12192000"/>
                <a:gd name="T9" fmla="*/ 0 h 257809"/>
              </a:gdLst>
              <a:ahLst/>
              <a:cxnLst>
                <a:cxn ang="0">
                  <a:pos x="T0" y="T1"/>
                </a:cxn>
                <a:cxn ang="0">
                  <a:pos x="T2" y="T3"/>
                </a:cxn>
                <a:cxn ang="0">
                  <a:pos x="T4" y="T5"/>
                </a:cxn>
                <a:cxn ang="0">
                  <a:pos x="T6" y="T7"/>
                </a:cxn>
                <a:cxn ang="0">
                  <a:pos x="T8" y="T9"/>
                </a:cxn>
              </a:cxnLst>
              <a:rect l="0" t="0" r="r" b="b"/>
              <a:pathLst>
                <a:path w="12192000" h="257809">
                  <a:moveTo>
                    <a:pt x="12192000" y="0"/>
                  </a:moveTo>
                  <a:lnTo>
                    <a:pt x="0" y="0"/>
                  </a:lnTo>
                  <a:lnTo>
                    <a:pt x="0" y="257492"/>
                  </a:lnTo>
                  <a:lnTo>
                    <a:pt x="12192000" y="257492"/>
                  </a:lnTo>
                  <a:lnTo>
                    <a:pt x="12192000" y="0"/>
                  </a:lnTo>
                  <a:close/>
                </a:path>
              </a:pathLst>
            </a:custGeom>
            <a:solidFill>
              <a:srgbClr val="00427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14344" name="object 6">
              <a:extLst>
                <a:ext uri="{FF2B5EF4-FFF2-40B4-BE49-F238E27FC236}">
                  <a16:creationId xmlns:a16="http://schemas.microsoft.com/office/drawing/2014/main" id="{7121A610-246D-CC6A-E40B-A59C40A5F8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18515" y="5649811"/>
              <a:ext cx="1099680" cy="1084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5" name="object 7">
              <a:extLst>
                <a:ext uri="{FF2B5EF4-FFF2-40B4-BE49-F238E27FC236}">
                  <a16:creationId xmlns:a16="http://schemas.microsoft.com/office/drawing/2014/main" id="{332AAD7D-E03C-B174-7859-4054CD89DE1E}"/>
                </a:ext>
              </a:extLst>
            </p:cNvPr>
            <p:cNvSpPr>
              <a:spLocks/>
            </p:cNvSpPr>
            <p:nvPr/>
          </p:nvSpPr>
          <p:spPr bwMode="auto">
            <a:xfrm>
              <a:off x="10813743" y="5645040"/>
              <a:ext cx="1109345" cy="1094740"/>
            </a:xfrm>
            <a:custGeom>
              <a:avLst/>
              <a:gdLst>
                <a:gd name="T0" fmla="*/ 611301 w 1109345"/>
                <a:gd name="T1" fmla="*/ 2819 h 1094740"/>
                <a:gd name="T2" fmla="*/ 719505 w 1109345"/>
                <a:gd name="T3" fmla="*/ 24599 h 1094740"/>
                <a:gd name="T4" fmla="*/ 818946 w 1109345"/>
                <a:gd name="T5" fmla="*/ 66027 h 1094740"/>
                <a:gd name="T6" fmla="*/ 907364 w 1109345"/>
                <a:gd name="T7" fmla="*/ 124929 h 1094740"/>
                <a:gd name="T8" fmla="*/ 982548 w 1109345"/>
                <a:gd name="T9" fmla="*/ 199085 h 1094740"/>
                <a:gd name="T10" fmla="*/ 1042263 w 1109345"/>
                <a:gd name="T11" fmla="*/ 286321 h 1094740"/>
                <a:gd name="T12" fmla="*/ 1084275 w 1109345"/>
                <a:gd name="T13" fmla="*/ 384429 h 1094740"/>
                <a:gd name="T14" fmla="*/ 1106347 w 1109345"/>
                <a:gd name="T15" fmla="*/ 491210 h 1094740"/>
                <a:gd name="T16" fmla="*/ 1106347 w 1109345"/>
                <a:gd name="T17" fmla="*/ 603097 h 1094740"/>
                <a:gd name="T18" fmla="*/ 1084275 w 1109345"/>
                <a:gd name="T19" fmla="*/ 709866 h 1094740"/>
                <a:gd name="T20" fmla="*/ 1042263 w 1109345"/>
                <a:gd name="T21" fmla="*/ 807974 h 1094740"/>
                <a:gd name="T22" fmla="*/ 982548 w 1109345"/>
                <a:gd name="T23" fmla="*/ 895210 h 1094740"/>
                <a:gd name="T24" fmla="*/ 907364 w 1109345"/>
                <a:gd name="T25" fmla="*/ 969378 h 1094740"/>
                <a:gd name="T26" fmla="*/ 818946 w 1109345"/>
                <a:gd name="T27" fmla="*/ 1028268 h 1094740"/>
                <a:gd name="T28" fmla="*/ 719505 w 1109345"/>
                <a:gd name="T29" fmla="*/ 1069708 h 1094740"/>
                <a:gd name="T30" fmla="*/ 611301 w 1109345"/>
                <a:gd name="T31" fmla="*/ 1091476 h 1094740"/>
                <a:gd name="T32" fmla="*/ 497916 w 1109345"/>
                <a:gd name="T33" fmla="*/ 1091476 h 1094740"/>
                <a:gd name="T34" fmla="*/ 389712 w 1109345"/>
                <a:gd name="T35" fmla="*/ 1069708 h 1094740"/>
                <a:gd name="T36" fmla="*/ 290271 w 1109345"/>
                <a:gd name="T37" fmla="*/ 1028268 h 1094740"/>
                <a:gd name="T38" fmla="*/ 201853 w 1109345"/>
                <a:gd name="T39" fmla="*/ 969378 h 1094740"/>
                <a:gd name="T40" fmla="*/ 126669 w 1109345"/>
                <a:gd name="T41" fmla="*/ 895210 h 1094740"/>
                <a:gd name="T42" fmla="*/ 66954 w 1109345"/>
                <a:gd name="T43" fmla="*/ 807974 h 1094740"/>
                <a:gd name="T44" fmla="*/ 24942 w 1109345"/>
                <a:gd name="T45" fmla="*/ 709866 h 1094740"/>
                <a:gd name="T46" fmla="*/ 2870 w 1109345"/>
                <a:gd name="T47" fmla="*/ 603097 h 1094740"/>
                <a:gd name="T48" fmla="*/ 2870 w 1109345"/>
                <a:gd name="T49" fmla="*/ 491210 h 1094740"/>
                <a:gd name="T50" fmla="*/ 24942 w 1109345"/>
                <a:gd name="T51" fmla="*/ 384429 h 1094740"/>
                <a:gd name="T52" fmla="*/ 66954 w 1109345"/>
                <a:gd name="T53" fmla="*/ 286321 h 1094740"/>
                <a:gd name="T54" fmla="*/ 126669 w 1109345"/>
                <a:gd name="T55" fmla="*/ 199085 h 1094740"/>
                <a:gd name="T56" fmla="*/ 201853 w 1109345"/>
                <a:gd name="T57" fmla="*/ 124929 h 1094740"/>
                <a:gd name="T58" fmla="*/ 290271 w 1109345"/>
                <a:gd name="T59" fmla="*/ 66027 h 1094740"/>
                <a:gd name="T60" fmla="*/ 389712 w 1109345"/>
                <a:gd name="T61" fmla="*/ 24599 h 1094740"/>
                <a:gd name="T62" fmla="*/ 497916 w 1109345"/>
                <a:gd name="T63" fmla="*/ 2819 h 1094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09345" h="1094740">
                  <a:moveTo>
                    <a:pt x="554608" y="0"/>
                  </a:moveTo>
                  <a:lnTo>
                    <a:pt x="611301" y="2819"/>
                  </a:lnTo>
                  <a:lnTo>
                    <a:pt x="666356" y="11112"/>
                  </a:lnTo>
                  <a:lnTo>
                    <a:pt x="719505" y="24599"/>
                  </a:lnTo>
                  <a:lnTo>
                    <a:pt x="770470" y="42989"/>
                  </a:lnTo>
                  <a:lnTo>
                    <a:pt x="818946" y="66027"/>
                  </a:lnTo>
                  <a:lnTo>
                    <a:pt x="864666" y="93433"/>
                  </a:lnTo>
                  <a:lnTo>
                    <a:pt x="907364" y="124929"/>
                  </a:lnTo>
                  <a:lnTo>
                    <a:pt x="946746" y="160235"/>
                  </a:lnTo>
                  <a:lnTo>
                    <a:pt x="982548" y="199085"/>
                  </a:lnTo>
                  <a:lnTo>
                    <a:pt x="1014475" y="241211"/>
                  </a:lnTo>
                  <a:lnTo>
                    <a:pt x="1042263" y="286321"/>
                  </a:lnTo>
                  <a:lnTo>
                    <a:pt x="1065618" y="334149"/>
                  </a:lnTo>
                  <a:lnTo>
                    <a:pt x="1084275" y="384429"/>
                  </a:lnTo>
                  <a:lnTo>
                    <a:pt x="1097940" y="436880"/>
                  </a:lnTo>
                  <a:lnTo>
                    <a:pt x="1106347" y="491210"/>
                  </a:lnTo>
                  <a:lnTo>
                    <a:pt x="1109217" y="547154"/>
                  </a:lnTo>
                  <a:lnTo>
                    <a:pt x="1106347" y="603097"/>
                  </a:lnTo>
                  <a:lnTo>
                    <a:pt x="1097940" y="657428"/>
                  </a:lnTo>
                  <a:lnTo>
                    <a:pt x="1084275" y="709866"/>
                  </a:lnTo>
                  <a:lnTo>
                    <a:pt x="1065618" y="760145"/>
                  </a:lnTo>
                  <a:lnTo>
                    <a:pt x="1042263" y="807974"/>
                  </a:lnTo>
                  <a:lnTo>
                    <a:pt x="1014475" y="853097"/>
                  </a:lnTo>
                  <a:lnTo>
                    <a:pt x="982548" y="895210"/>
                  </a:lnTo>
                  <a:lnTo>
                    <a:pt x="946746" y="934059"/>
                  </a:lnTo>
                  <a:lnTo>
                    <a:pt x="907364" y="969378"/>
                  </a:lnTo>
                  <a:lnTo>
                    <a:pt x="864666" y="1000874"/>
                  </a:lnTo>
                  <a:lnTo>
                    <a:pt x="818946" y="1028268"/>
                  </a:lnTo>
                  <a:lnTo>
                    <a:pt x="770470" y="1051306"/>
                  </a:lnTo>
                  <a:lnTo>
                    <a:pt x="719505" y="1069708"/>
                  </a:lnTo>
                  <a:lnTo>
                    <a:pt x="666356" y="1083183"/>
                  </a:lnTo>
                  <a:lnTo>
                    <a:pt x="611301" y="1091476"/>
                  </a:lnTo>
                  <a:lnTo>
                    <a:pt x="554608" y="1094295"/>
                  </a:lnTo>
                  <a:lnTo>
                    <a:pt x="497916" y="1091476"/>
                  </a:lnTo>
                  <a:lnTo>
                    <a:pt x="442861" y="1083183"/>
                  </a:lnTo>
                  <a:lnTo>
                    <a:pt x="389712" y="1069708"/>
                  </a:lnTo>
                  <a:lnTo>
                    <a:pt x="338747" y="1051306"/>
                  </a:lnTo>
                  <a:lnTo>
                    <a:pt x="290271" y="1028268"/>
                  </a:lnTo>
                  <a:lnTo>
                    <a:pt x="244551" y="1000874"/>
                  </a:lnTo>
                  <a:lnTo>
                    <a:pt x="201853" y="969378"/>
                  </a:lnTo>
                  <a:lnTo>
                    <a:pt x="162471" y="934059"/>
                  </a:lnTo>
                  <a:lnTo>
                    <a:pt x="126669" y="895210"/>
                  </a:lnTo>
                  <a:lnTo>
                    <a:pt x="94741" y="853097"/>
                  </a:lnTo>
                  <a:lnTo>
                    <a:pt x="66954" y="807974"/>
                  </a:lnTo>
                  <a:lnTo>
                    <a:pt x="43599" y="760145"/>
                  </a:lnTo>
                  <a:lnTo>
                    <a:pt x="24942" y="709866"/>
                  </a:lnTo>
                  <a:lnTo>
                    <a:pt x="11277" y="657428"/>
                  </a:lnTo>
                  <a:lnTo>
                    <a:pt x="2870" y="603097"/>
                  </a:lnTo>
                  <a:lnTo>
                    <a:pt x="0" y="547154"/>
                  </a:lnTo>
                  <a:lnTo>
                    <a:pt x="2870" y="491210"/>
                  </a:lnTo>
                  <a:lnTo>
                    <a:pt x="11277" y="436880"/>
                  </a:lnTo>
                  <a:lnTo>
                    <a:pt x="24942" y="384429"/>
                  </a:lnTo>
                  <a:lnTo>
                    <a:pt x="43599" y="334149"/>
                  </a:lnTo>
                  <a:lnTo>
                    <a:pt x="66954" y="286321"/>
                  </a:lnTo>
                  <a:lnTo>
                    <a:pt x="94741" y="241211"/>
                  </a:lnTo>
                  <a:lnTo>
                    <a:pt x="126669" y="199085"/>
                  </a:lnTo>
                  <a:lnTo>
                    <a:pt x="162471" y="160235"/>
                  </a:lnTo>
                  <a:lnTo>
                    <a:pt x="201853" y="124929"/>
                  </a:lnTo>
                  <a:lnTo>
                    <a:pt x="244551" y="93433"/>
                  </a:lnTo>
                  <a:lnTo>
                    <a:pt x="290271" y="66027"/>
                  </a:lnTo>
                  <a:lnTo>
                    <a:pt x="338747" y="42989"/>
                  </a:lnTo>
                  <a:lnTo>
                    <a:pt x="389712" y="24599"/>
                  </a:lnTo>
                  <a:lnTo>
                    <a:pt x="442861" y="11112"/>
                  </a:lnTo>
                  <a:lnTo>
                    <a:pt x="497916" y="2819"/>
                  </a:lnTo>
                  <a:lnTo>
                    <a:pt x="554608" y="0"/>
                  </a:lnTo>
                  <a:close/>
                </a:path>
              </a:pathLst>
            </a:custGeom>
            <a:noFill/>
            <a:ln w="9525">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pic>
          <p:nvPicPr>
            <p:cNvPr id="14346" name="object 8">
              <a:extLst>
                <a:ext uri="{FF2B5EF4-FFF2-40B4-BE49-F238E27FC236}">
                  <a16:creationId xmlns:a16="http://schemas.microsoft.com/office/drawing/2014/main" id="{63C0E4C3-CF62-6B03-CE64-79EAF92E22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088" y="614592"/>
              <a:ext cx="4442663" cy="5645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object 9">
            <a:extLst>
              <a:ext uri="{FF2B5EF4-FFF2-40B4-BE49-F238E27FC236}">
                <a16:creationId xmlns:a16="http://schemas.microsoft.com/office/drawing/2014/main" id="{91BC7EC4-77B3-3D1D-CCB3-F9AA32460CB4}"/>
              </a:ext>
            </a:extLst>
          </p:cNvPr>
          <p:cNvSpPr txBox="1"/>
          <p:nvPr/>
        </p:nvSpPr>
        <p:spPr>
          <a:xfrm>
            <a:off x="5381625" y="866775"/>
            <a:ext cx="5854700" cy="901700"/>
          </a:xfrm>
          <a:prstGeom prst="rect">
            <a:avLst/>
          </a:prstGeom>
          <a:solidFill>
            <a:srgbClr val="F1F1F1"/>
          </a:solidFill>
          <a:ln w="9525">
            <a:solidFill>
              <a:srgbClr val="000000"/>
            </a:solidFill>
          </a:ln>
        </p:spPr>
        <p:txBody>
          <a:bodyPr lIns="0" tIns="0" rIns="0" bIns="0">
            <a:spAutoFit/>
          </a:bodyPr>
          <a:lstStyle/>
          <a:p>
            <a:pPr algn="ctr" eaLnBrk="1" fontAlgn="auto" hangingPunct="1">
              <a:lnSpc>
                <a:spcPts val="3470"/>
              </a:lnSpc>
              <a:spcBef>
                <a:spcPts val="0"/>
              </a:spcBef>
              <a:spcAft>
                <a:spcPts val="0"/>
              </a:spcAft>
              <a:defRPr/>
            </a:pPr>
            <a:r>
              <a:rPr sz="2900" b="1" kern="0" dirty="0">
                <a:solidFill>
                  <a:srgbClr val="004279"/>
                </a:solidFill>
                <a:latin typeface="Arial"/>
                <a:cs typeface="Arial"/>
              </a:rPr>
              <a:t>“AND</a:t>
            </a:r>
            <a:r>
              <a:rPr sz="2900" b="1" kern="0" spc="-35" dirty="0">
                <a:solidFill>
                  <a:srgbClr val="004279"/>
                </a:solidFill>
                <a:latin typeface="Arial"/>
                <a:cs typeface="Arial"/>
              </a:rPr>
              <a:t> </a:t>
            </a:r>
            <a:r>
              <a:rPr sz="2900" b="1" kern="0" dirty="0">
                <a:solidFill>
                  <a:srgbClr val="004279"/>
                </a:solidFill>
                <a:latin typeface="Arial"/>
                <a:cs typeface="Arial"/>
              </a:rPr>
              <a:t>JUSTICE</a:t>
            </a:r>
            <a:r>
              <a:rPr sz="2900" b="1" kern="0" spc="-15" dirty="0">
                <a:solidFill>
                  <a:srgbClr val="004279"/>
                </a:solidFill>
                <a:latin typeface="Arial"/>
                <a:cs typeface="Arial"/>
              </a:rPr>
              <a:t> </a:t>
            </a:r>
            <a:r>
              <a:rPr sz="2900" b="1" kern="0" dirty="0">
                <a:solidFill>
                  <a:srgbClr val="004279"/>
                </a:solidFill>
                <a:latin typeface="Arial"/>
                <a:cs typeface="Arial"/>
              </a:rPr>
              <a:t>FOR</a:t>
            </a:r>
            <a:r>
              <a:rPr sz="2900" b="1" kern="0" spc="-120" dirty="0">
                <a:solidFill>
                  <a:srgbClr val="004279"/>
                </a:solidFill>
                <a:latin typeface="Arial"/>
                <a:cs typeface="Arial"/>
              </a:rPr>
              <a:t> </a:t>
            </a:r>
            <a:r>
              <a:rPr sz="2900" b="1" kern="0" spc="-20" dirty="0">
                <a:solidFill>
                  <a:srgbClr val="004279"/>
                </a:solidFill>
                <a:latin typeface="Arial"/>
                <a:cs typeface="Arial"/>
              </a:rPr>
              <a:t>ALL”</a:t>
            </a:r>
            <a:endParaRPr sz="2900" kern="0" dirty="0">
              <a:solidFill>
                <a:sysClr val="windowText" lastClr="000000"/>
              </a:solidFill>
              <a:latin typeface="Arial"/>
              <a:cs typeface="Arial"/>
            </a:endParaRPr>
          </a:p>
          <a:p>
            <a:pPr algn="ctr" eaLnBrk="1" fontAlgn="auto" hangingPunct="1">
              <a:spcBef>
                <a:spcPts val="0"/>
              </a:spcBef>
              <a:spcAft>
                <a:spcPts val="0"/>
              </a:spcAft>
              <a:defRPr/>
            </a:pPr>
            <a:r>
              <a:rPr sz="2900" b="1" kern="0" spc="-10" dirty="0">
                <a:solidFill>
                  <a:srgbClr val="004279"/>
                </a:solidFill>
                <a:latin typeface="Arial"/>
                <a:cs typeface="Arial"/>
              </a:rPr>
              <a:t>Poster</a:t>
            </a:r>
            <a:endParaRPr sz="2900" kern="0" dirty="0">
              <a:solidFill>
                <a:sysClr val="windowText" lastClr="000000"/>
              </a:solidFill>
              <a:latin typeface="Arial"/>
              <a:cs typeface="Arial"/>
            </a:endParaRPr>
          </a:p>
        </p:txBody>
      </p:sp>
      <p:sp>
        <p:nvSpPr>
          <p:cNvPr id="10" name="object 10">
            <a:extLst>
              <a:ext uri="{FF2B5EF4-FFF2-40B4-BE49-F238E27FC236}">
                <a16:creationId xmlns:a16="http://schemas.microsoft.com/office/drawing/2014/main" id="{CBCA5556-DC63-953A-9D9B-9781B92BC01E}"/>
              </a:ext>
            </a:extLst>
          </p:cNvPr>
          <p:cNvSpPr txBox="1"/>
          <p:nvPr/>
        </p:nvSpPr>
        <p:spPr>
          <a:xfrm>
            <a:off x="5459413" y="1935163"/>
            <a:ext cx="5535612" cy="3609975"/>
          </a:xfrm>
          <a:prstGeom prst="rect">
            <a:avLst/>
          </a:prstGeom>
        </p:spPr>
        <p:txBody>
          <a:bodyPr lIns="0" tIns="12700" rIns="0" bIns="0">
            <a:spAutoFit/>
          </a:bodyPr>
          <a:lstStyle>
            <a:lvl1pPr marL="119063" indent="-107950">
              <a:tabLst>
                <a:tab pos="120650" algn="l"/>
              </a:tabLst>
              <a:defRPr>
                <a:solidFill>
                  <a:schemeClr val="tx1"/>
                </a:solidFill>
                <a:latin typeface="Arial" panose="020B0604020202020204" pitchFamily="34" charset="0"/>
              </a:defRPr>
            </a:lvl1pPr>
            <a:lvl2pPr marL="742950" indent="-285750">
              <a:tabLst>
                <a:tab pos="120650" algn="l"/>
              </a:tabLst>
              <a:defRPr>
                <a:solidFill>
                  <a:schemeClr val="tx1"/>
                </a:solidFill>
                <a:latin typeface="Arial" panose="020B0604020202020204" pitchFamily="34" charset="0"/>
              </a:defRPr>
            </a:lvl2pPr>
            <a:lvl3pPr marL="1143000" indent="-228600">
              <a:tabLst>
                <a:tab pos="120650" algn="l"/>
              </a:tabLst>
              <a:defRPr>
                <a:solidFill>
                  <a:schemeClr val="tx1"/>
                </a:solidFill>
                <a:latin typeface="Arial" panose="020B0604020202020204" pitchFamily="34" charset="0"/>
              </a:defRPr>
            </a:lvl3pPr>
            <a:lvl4pPr marL="1600200" indent="-228600">
              <a:tabLst>
                <a:tab pos="120650" algn="l"/>
              </a:tabLst>
              <a:defRPr>
                <a:solidFill>
                  <a:schemeClr val="tx1"/>
                </a:solidFill>
                <a:latin typeface="Arial" panose="020B0604020202020204" pitchFamily="34" charset="0"/>
              </a:defRPr>
            </a:lvl4pPr>
            <a:lvl5pPr marL="2057400" indent="-228600">
              <a:tabLst>
                <a:tab pos="12065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12065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12065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12065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120650" algn="l"/>
              </a:tabLst>
              <a:defRPr>
                <a:solidFill>
                  <a:schemeClr val="tx1"/>
                </a:solidFill>
                <a:latin typeface="Arial" panose="020B0604020202020204" pitchFamily="34" charset="0"/>
              </a:defRPr>
            </a:lvl9pPr>
          </a:lstStyle>
          <a:p>
            <a:pPr eaLnBrk="1" hangingPunct="1">
              <a:spcBef>
                <a:spcPts val="100"/>
              </a:spcBef>
              <a:buClr>
                <a:srgbClr val="004279"/>
              </a:buClr>
              <a:buSzPct val="96000"/>
              <a:buFontTx/>
              <a:buChar char="•"/>
            </a:pPr>
            <a:r>
              <a:rPr lang="en-US" altLang="en-US" sz="2400">
                <a:solidFill>
                  <a:srgbClr val="404040"/>
                </a:solidFill>
                <a:cs typeface="Arial" panose="020B0604020202020204" pitchFamily="34" charset="0"/>
              </a:rPr>
              <a:t>This is the most current poster</a:t>
            </a:r>
            <a:endParaRPr lang="en-US" altLang="en-US" sz="2400">
              <a:solidFill>
                <a:srgbClr val="000000"/>
              </a:solidFill>
              <a:cs typeface="Arial" panose="020B0604020202020204" pitchFamily="34" charset="0"/>
            </a:endParaRPr>
          </a:p>
          <a:p>
            <a:pPr eaLnBrk="1" hangingPunct="1">
              <a:buClr>
                <a:srgbClr val="004279"/>
              </a:buClr>
              <a:buFont typeface="Arial" panose="020B0604020202020204" pitchFamily="34" charset="0"/>
              <a:buChar char="•"/>
            </a:pPr>
            <a:endParaRPr lang="en-US" altLang="en-US" sz="3500">
              <a:solidFill>
                <a:srgbClr val="000000"/>
              </a:solidFill>
              <a:cs typeface="Arial" panose="020B0604020202020204" pitchFamily="34" charset="0"/>
            </a:endParaRPr>
          </a:p>
          <a:p>
            <a:pPr eaLnBrk="1" hangingPunct="1">
              <a:buClr>
                <a:srgbClr val="004279"/>
              </a:buClr>
              <a:buSzPct val="96000"/>
              <a:buFontTx/>
              <a:buChar char="•"/>
            </a:pPr>
            <a:r>
              <a:rPr lang="en-US" altLang="en-US" sz="2400">
                <a:solidFill>
                  <a:srgbClr val="404040"/>
                </a:solidFill>
                <a:cs typeface="Arial" panose="020B0604020202020204" pitchFamily="34" charset="0"/>
              </a:rPr>
              <a:t>Post in a prominent location where recipients and applicants can see it (This includes mobile distributions)</a:t>
            </a:r>
            <a:endParaRPr lang="en-US" altLang="en-US" sz="2400">
              <a:solidFill>
                <a:srgbClr val="000000"/>
              </a:solidFill>
              <a:cs typeface="Arial" panose="020B0604020202020204" pitchFamily="34" charset="0"/>
            </a:endParaRPr>
          </a:p>
          <a:p>
            <a:pPr eaLnBrk="1" hangingPunct="1">
              <a:buClr>
                <a:srgbClr val="004279"/>
              </a:buClr>
              <a:buFont typeface="Arial" panose="020B0604020202020204" pitchFamily="34" charset="0"/>
              <a:buChar char="•"/>
            </a:pPr>
            <a:endParaRPr lang="en-US" altLang="en-US" sz="3500">
              <a:solidFill>
                <a:srgbClr val="000000"/>
              </a:solidFill>
              <a:cs typeface="Arial" panose="020B0604020202020204" pitchFamily="34" charset="0"/>
            </a:endParaRPr>
          </a:p>
          <a:p>
            <a:pPr eaLnBrk="1" hangingPunct="1">
              <a:buClr>
                <a:srgbClr val="004279"/>
              </a:buClr>
              <a:buSzPct val="96000"/>
              <a:buFontTx/>
              <a:buChar char="•"/>
            </a:pPr>
            <a:r>
              <a:rPr lang="en-US" altLang="en-US" sz="2400">
                <a:solidFill>
                  <a:srgbClr val="404040"/>
                </a:solidFill>
                <a:cs typeface="Arial" panose="020B0604020202020204" pitchFamily="34" charset="0"/>
              </a:rPr>
              <a:t>This poster serves as a trademark indicating the site provides USDA program without discrimination</a:t>
            </a:r>
            <a:endParaRPr lang="en-US" altLang="en-US" sz="2400">
              <a:solidFill>
                <a:srgbClr val="000000"/>
              </a:solidFill>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object 2">
            <a:extLst>
              <a:ext uri="{FF2B5EF4-FFF2-40B4-BE49-F238E27FC236}">
                <a16:creationId xmlns:a16="http://schemas.microsoft.com/office/drawing/2014/main" id="{F07E5154-6BE0-314E-5FE0-6B3C1C33FA55}"/>
              </a:ext>
            </a:extLst>
          </p:cNvPr>
          <p:cNvSpPr>
            <a:spLocks/>
          </p:cNvSpPr>
          <p:nvPr/>
        </p:nvSpPr>
        <p:spPr bwMode="auto">
          <a:xfrm>
            <a:off x="0" y="6600825"/>
            <a:ext cx="12192000" cy="257175"/>
          </a:xfrm>
          <a:custGeom>
            <a:avLst/>
            <a:gdLst>
              <a:gd name="T0" fmla="*/ 12192000 w 12192000"/>
              <a:gd name="T1" fmla="*/ 0 h 257809"/>
              <a:gd name="T2" fmla="*/ 0 w 12192000"/>
              <a:gd name="T3" fmla="*/ 0 h 257809"/>
              <a:gd name="T4" fmla="*/ 0 w 12192000"/>
              <a:gd name="T5" fmla="*/ 257505 h 257809"/>
              <a:gd name="T6" fmla="*/ 12192000 w 12192000"/>
              <a:gd name="T7" fmla="*/ 257505 h 257809"/>
              <a:gd name="T8" fmla="*/ 12192000 w 12192000"/>
              <a:gd name="T9" fmla="*/ 0 h 257809"/>
            </a:gdLst>
            <a:ahLst/>
            <a:cxnLst>
              <a:cxn ang="0">
                <a:pos x="T0" y="T1"/>
              </a:cxn>
              <a:cxn ang="0">
                <a:pos x="T2" y="T3"/>
              </a:cxn>
              <a:cxn ang="0">
                <a:pos x="T4" y="T5"/>
              </a:cxn>
              <a:cxn ang="0">
                <a:pos x="T6" y="T7"/>
              </a:cxn>
              <a:cxn ang="0">
                <a:pos x="T8" y="T9"/>
              </a:cxn>
            </a:cxnLst>
            <a:rect l="0" t="0" r="r" b="b"/>
            <a:pathLst>
              <a:path w="12192000" h="257809">
                <a:moveTo>
                  <a:pt x="12192000" y="0"/>
                </a:moveTo>
                <a:lnTo>
                  <a:pt x="0" y="0"/>
                </a:lnTo>
                <a:lnTo>
                  <a:pt x="0" y="257505"/>
                </a:lnTo>
                <a:lnTo>
                  <a:pt x="12192000" y="257505"/>
                </a:lnTo>
                <a:lnTo>
                  <a:pt x="12192000" y="0"/>
                </a:lnTo>
                <a:close/>
              </a:path>
            </a:pathLst>
          </a:custGeom>
          <a:solidFill>
            <a:srgbClr val="B5C5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15363" name="object 3">
            <a:extLst>
              <a:ext uri="{FF2B5EF4-FFF2-40B4-BE49-F238E27FC236}">
                <a16:creationId xmlns:a16="http://schemas.microsoft.com/office/drawing/2014/main" id="{8C852CBD-0E35-1CDC-1E93-6A6C9D3525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088" y="315913"/>
            <a:ext cx="2068512" cy="206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object 4">
            <a:extLst>
              <a:ext uri="{FF2B5EF4-FFF2-40B4-BE49-F238E27FC236}">
                <a16:creationId xmlns:a16="http://schemas.microsoft.com/office/drawing/2014/main" id="{776C34E5-D980-95CB-A038-CC1BB40326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55900"/>
            <a:ext cx="12192000"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6386" name="object 2">
            <a:extLst>
              <a:ext uri="{FF2B5EF4-FFF2-40B4-BE49-F238E27FC236}">
                <a16:creationId xmlns:a16="http://schemas.microsoft.com/office/drawing/2014/main" id="{8EE7E2C5-E4B8-42A9-CB8C-314E0AD4F79A}"/>
              </a:ext>
            </a:extLst>
          </p:cNvPr>
          <p:cNvGrpSpPr>
            <a:grpSpLocks/>
          </p:cNvGrpSpPr>
          <p:nvPr/>
        </p:nvGrpSpPr>
        <p:grpSpPr bwMode="auto">
          <a:xfrm>
            <a:off x="0" y="0"/>
            <a:ext cx="12192000" cy="6858000"/>
            <a:chOff x="0" y="0"/>
            <a:chExt cx="12192000" cy="6858000"/>
          </a:xfrm>
        </p:grpSpPr>
        <p:sp>
          <p:nvSpPr>
            <p:cNvPr id="16389" name="object 3">
              <a:extLst>
                <a:ext uri="{FF2B5EF4-FFF2-40B4-BE49-F238E27FC236}">
                  <a16:creationId xmlns:a16="http://schemas.microsoft.com/office/drawing/2014/main" id="{2A0D25B7-B5E8-514D-76D6-D978E9AD0E29}"/>
                </a:ext>
              </a:extLst>
            </p:cNvPr>
            <p:cNvSpPr>
              <a:spLocks/>
            </p:cNvSpPr>
            <p:nvPr/>
          </p:nvSpPr>
          <p:spPr bwMode="auto">
            <a:xfrm>
              <a:off x="0" y="0"/>
              <a:ext cx="6685915" cy="6858000"/>
            </a:xfrm>
            <a:custGeom>
              <a:avLst/>
              <a:gdLst>
                <a:gd name="T0" fmla="*/ 0 w 6685915"/>
                <a:gd name="T1" fmla="*/ 257 h 6858000"/>
                <a:gd name="T2" fmla="*/ 5090971 w 6685915"/>
                <a:gd name="T3" fmla="*/ 6828945 h 6858000"/>
                <a:gd name="T4" fmla="*/ 5204209 w 6685915"/>
                <a:gd name="T5" fmla="*/ 6726965 h 6858000"/>
                <a:gd name="T6" fmla="*/ 5313672 w 6685915"/>
                <a:gd name="T7" fmla="*/ 6620966 h 6858000"/>
                <a:gd name="T8" fmla="*/ 5419313 w 6685915"/>
                <a:gd name="T9" fmla="*/ 6511178 h 6858000"/>
                <a:gd name="T10" fmla="*/ 5521085 w 6685915"/>
                <a:gd name="T11" fmla="*/ 6397831 h 6858000"/>
                <a:gd name="T12" fmla="*/ 5618940 w 6685915"/>
                <a:gd name="T13" fmla="*/ 6281154 h 6858000"/>
                <a:gd name="T14" fmla="*/ 5712832 w 6685915"/>
                <a:gd name="T15" fmla="*/ 6161377 h 6858000"/>
                <a:gd name="T16" fmla="*/ 5802714 w 6685915"/>
                <a:gd name="T17" fmla="*/ 6038729 h 6858000"/>
                <a:gd name="T18" fmla="*/ 5888537 w 6685915"/>
                <a:gd name="T19" fmla="*/ 5913442 h 6858000"/>
                <a:gd name="T20" fmla="*/ 5970256 w 6685915"/>
                <a:gd name="T21" fmla="*/ 5785743 h 6858000"/>
                <a:gd name="T22" fmla="*/ 6047824 w 6685915"/>
                <a:gd name="T23" fmla="*/ 5655863 h 6858000"/>
                <a:gd name="T24" fmla="*/ 6121192 w 6685915"/>
                <a:gd name="T25" fmla="*/ 5524032 h 6858000"/>
                <a:gd name="T26" fmla="*/ 6190314 w 6685915"/>
                <a:gd name="T27" fmla="*/ 5390479 h 6858000"/>
                <a:gd name="T28" fmla="*/ 6255142 w 6685915"/>
                <a:gd name="T29" fmla="*/ 5255434 h 6858000"/>
                <a:gd name="T30" fmla="*/ 6315631 w 6685915"/>
                <a:gd name="T31" fmla="*/ 5119127 h 6858000"/>
                <a:gd name="T32" fmla="*/ 6371731 w 6685915"/>
                <a:gd name="T33" fmla="*/ 4981787 h 6858000"/>
                <a:gd name="T34" fmla="*/ 6423398 w 6685915"/>
                <a:gd name="T35" fmla="*/ 4843644 h 6858000"/>
                <a:gd name="T36" fmla="*/ 6470582 w 6685915"/>
                <a:gd name="T37" fmla="*/ 4704929 h 6858000"/>
                <a:gd name="T38" fmla="*/ 6513238 w 6685915"/>
                <a:gd name="T39" fmla="*/ 4565869 h 6858000"/>
                <a:gd name="T40" fmla="*/ 6551317 w 6685915"/>
                <a:gd name="T41" fmla="*/ 4426696 h 6858000"/>
                <a:gd name="T42" fmla="*/ 6584774 w 6685915"/>
                <a:gd name="T43" fmla="*/ 4287639 h 6858000"/>
                <a:gd name="T44" fmla="*/ 6613561 w 6685915"/>
                <a:gd name="T45" fmla="*/ 4148928 h 6858000"/>
                <a:gd name="T46" fmla="*/ 6637630 w 6685915"/>
                <a:gd name="T47" fmla="*/ 4010792 h 6858000"/>
                <a:gd name="T48" fmla="*/ 6656935 w 6685915"/>
                <a:gd name="T49" fmla="*/ 3873461 h 6858000"/>
                <a:gd name="T50" fmla="*/ 6671428 w 6685915"/>
                <a:gd name="T51" fmla="*/ 3737165 h 6858000"/>
                <a:gd name="T52" fmla="*/ 6681062 w 6685915"/>
                <a:gd name="T53" fmla="*/ 3602133 h 6858000"/>
                <a:gd name="T54" fmla="*/ 6685791 w 6685915"/>
                <a:gd name="T55" fmla="*/ 3468596 h 6858000"/>
                <a:gd name="T56" fmla="*/ 6682748 w 6685915"/>
                <a:gd name="T57" fmla="*/ 3310013 h 6858000"/>
                <a:gd name="T58" fmla="*/ 6675509 w 6685915"/>
                <a:gd name="T59" fmla="*/ 3152827 h 6858000"/>
                <a:gd name="T60" fmla="*/ 6664089 w 6685915"/>
                <a:gd name="T61" fmla="*/ 2997101 h 6858000"/>
                <a:gd name="T62" fmla="*/ 6648502 w 6685915"/>
                <a:gd name="T63" fmla="*/ 2842900 h 6858000"/>
                <a:gd name="T64" fmla="*/ 6628764 w 6685915"/>
                <a:gd name="T65" fmla="*/ 2690287 h 6858000"/>
                <a:gd name="T66" fmla="*/ 6604890 w 6685915"/>
                <a:gd name="T67" fmla="*/ 2539324 h 6858000"/>
                <a:gd name="T68" fmla="*/ 6576895 w 6685915"/>
                <a:gd name="T69" fmla="*/ 2390077 h 6858000"/>
                <a:gd name="T70" fmla="*/ 6544793 w 6685915"/>
                <a:gd name="T71" fmla="*/ 2242609 h 6858000"/>
                <a:gd name="T72" fmla="*/ 6508601 w 6685915"/>
                <a:gd name="T73" fmla="*/ 2096983 h 6858000"/>
                <a:gd name="T74" fmla="*/ 6468332 w 6685915"/>
                <a:gd name="T75" fmla="*/ 1953263 h 6858000"/>
                <a:gd name="T76" fmla="*/ 6424003 w 6685915"/>
                <a:gd name="T77" fmla="*/ 1811512 h 6858000"/>
                <a:gd name="T78" fmla="*/ 6375627 w 6685915"/>
                <a:gd name="T79" fmla="*/ 1671795 h 6858000"/>
                <a:gd name="T80" fmla="*/ 6323221 w 6685915"/>
                <a:gd name="T81" fmla="*/ 1534175 h 6858000"/>
                <a:gd name="T82" fmla="*/ 6266798 w 6685915"/>
                <a:gd name="T83" fmla="*/ 1398715 h 6858000"/>
                <a:gd name="T84" fmla="*/ 6206375 w 6685915"/>
                <a:gd name="T85" fmla="*/ 1265479 h 6858000"/>
                <a:gd name="T86" fmla="*/ 6141966 w 6685915"/>
                <a:gd name="T87" fmla="*/ 1134531 h 6858000"/>
                <a:gd name="T88" fmla="*/ 6073587 w 6685915"/>
                <a:gd name="T89" fmla="*/ 1005935 h 6858000"/>
                <a:gd name="T90" fmla="*/ 6001251 w 6685915"/>
                <a:gd name="T91" fmla="*/ 879754 h 6858000"/>
                <a:gd name="T92" fmla="*/ 5924975 w 6685915"/>
                <a:gd name="T93" fmla="*/ 756051 h 6858000"/>
                <a:gd name="T94" fmla="*/ 5844773 w 6685915"/>
                <a:gd name="T95" fmla="*/ 634891 h 6858000"/>
                <a:gd name="T96" fmla="*/ 5760661 w 6685915"/>
                <a:gd name="T97" fmla="*/ 516337 h 6858000"/>
                <a:gd name="T98" fmla="*/ 5672653 w 6685915"/>
                <a:gd name="T99" fmla="*/ 400453 h 6858000"/>
                <a:gd name="T100" fmla="*/ 5580764 w 6685915"/>
                <a:gd name="T101" fmla="*/ 287302 h 6858000"/>
                <a:gd name="T102" fmla="*/ 5485010 w 6685915"/>
                <a:gd name="T103" fmla="*/ 176948 h 6858000"/>
                <a:gd name="T104" fmla="*/ 5385406 w 6685915"/>
                <a:gd name="T105" fmla="*/ 69454 h 685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685915" h="6858000">
                  <a:moveTo>
                    <a:pt x="5317451" y="0"/>
                  </a:moveTo>
                  <a:lnTo>
                    <a:pt x="5087" y="0"/>
                  </a:lnTo>
                  <a:lnTo>
                    <a:pt x="0" y="257"/>
                  </a:lnTo>
                  <a:lnTo>
                    <a:pt x="0" y="6858000"/>
                  </a:lnTo>
                  <a:lnTo>
                    <a:pt x="5057068" y="6858000"/>
                  </a:lnTo>
                  <a:lnTo>
                    <a:pt x="5090971" y="6828945"/>
                  </a:lnTo>
                  <a:lnTo>
                    <a:pt x="5129133" y="6795412"/>
                  </a:lnTo>
                  <a:lnTo>
                    <a:pt x="5166880" y="6761416"/>
                  </a:lnTo>
                  <a:lnTo>
                    <a:pt x="5204209" y="6726965"/>
                  </a:lnTo>
                  <a:lnTo>
                    <a:pt x="5241118" y="6692067"/>
                  </a:lnTo>
                  <a:lnTo>
                    <a:pt x="5277606" y="6656731"/>
                  </a:lnTo>
                  <a:lnTo>
                    <a:pt x="5313672" y="6620966"/>
                  </a:lnTo>
                  <a:lnTo>
                    <a:pt x="5349313" y="6584780"/>
                  </a:lnTo>
                  <a:lnTo>
                    <a:pt x="5384527" y="6548181"/>
                  </a:lnTo>
                  <a:lnTo>
                    <a:pt x="5419313" y="6511178"/>
                  </a:lnTo>
                  <a:lnTo>
                    <a:pt x="5453669" y="6473780"/>
                  </a:lnTo>
                  <a:lnTo>
                    <a:pt x="5487594" y="6435995"/>
                  </a:lnTo>
                  <a:lnTo>
                    <a:pt x="5521085" y="6397831"/>
                  </a:lnTo>
                  <a:lnTo>
                    <a:pt x="5554141" y="6359297"/>
                  </a:lnTo>
                  <a:lnTo>
                    <a:pt x="5586760" y="6320402"/>
                  </a:lnTo>
                  <a:lnTo>
                    <a:pt x="5618940" y="6281154"/>
                  </a:lnTo>
                  <a:lnTo>
                    <a:pt x="5650680" y="6241561"/>
                  </a:lnTo>
                  <a:lnTo>
                    <a:pt x="5681978" y="6201633"/>
                  </a:lnTo>
                  <a:lnTo>
                    <a:pt x="5712832" y="6161377"/>
                  </a:lnTo>
                  <a:lnTo>
                    <a:pt x="5743241" y="6120802"/>
                  </a:lnTo>
                  <a:lnTo>
                    <a:pt x="5773202" y="6079917"/>
                  </a:lnTo>
                  <a:lnTo>
                    <a:pt x="5802714" y="6038729"/>
                  </a:lnTo>
                  <a:lnTo>
                    <a:pt x="5831775" y="5997249"/>
                  </a:lnTo>
                  <a:lnTo>
                    <a:pt x="5860383" y="5955483"/>
                  </a:lnTo>
                  <a:lnTo>
                    <a:pt x="5888537" y="5913442"/>
                  </a:lnTo>
                  <a:lnTo>
                    <a:pt x="5916236" y="5871132"/>
                  </a:lnTo>
                  <a:lnTo>
                    <a:pt x="5943476" y="5828563"/>
                  </a:lnTo>
                  <a:lnTo>
                    <a:pt x="5970256" y="5785743"/>
                  </a:lnTo>
                  <a:lnTo>
                    <a:pt x="5996576" y="5742681"/>
                  </a:lnTo>
                  <a:lnTo>
                    <a:pt x="6022432" y="5699385"/>
                  </a:lnTo>
                  <a:lnTo>
                    <a:pt x="6047824" y="5655863"/>
                  </a:lnTo>
                  <a:lnTo>
                    <a:pt x="6072748" y="5612125"/>
                  </a:lnTo>
                  <a:lnTo>
                    <a:pt x="6097205" y="5568178"/>
                  </a:lnTo>
                  <a:lnTo>
                    <a:pt x="6121192" y="5524032"/>
                  </a:lnTo>
                  <a:lnTo>
                    <a:pt x="6144706" y="5479694"/>
                  </a:lnTo>
                  <a:lnTo>
                    <a:pt x="6167748" y="5435174"/>
                  </a:lnTo>
                  <a:lnTo>
                    <a:pt x="6190314" y="5390479"/>
                  </a:lnTo>
                  <a:lnTo>
                    <a:pt x="6212402" y="5345619"/>
                  </a:lnTo>
                  <a:lnTo>
                    <a:pt x="6234013" y="5300601"/>
                  </a:lnTo>
                  <a:lnTo>
                    <a:pt x="6255142" y="5255434"/>
                  </a:lnTo>
                  <a:lnTo>
                    <a:pt x="6275790" y="5210127"/>
                  </a:lnTo>
                  <a:lnTo>
                    <a:pt x="6295953" y="5164689"/>
                  </a:lnTo>
                  <a:lnTo>
                    <a:pt x="6315631" y="5119127"/>
                  </a:lnTo>
                  <a:lnTo>
                    <a:pt x="6334821" y="5073450"/>
                  </a:lnTo>
                  <a:lnTo>
                    <a:pt x="6353521" y="5027668"/>
                  </a:lnTo>
                  <a:lnTo>
                    <a:pt x="6371731" y="4981787"/>
                  </a:lnTo>
                  <a:lnTo>
                    <a:pt x="6389448" y="4935817"/>
                  </a:lnTo>
                  <a:lnTo>
                    <a:pt x="6406671" y="4889767"/>
                  </a:lnTo>
                  <a:lnTo>
                    <a:pt x="6423398" y="4843644"/>
                  </a:lnTo>
                  <a:lnTo>
                    <a:pt x="6439626" y="4797458"/>
                  </a:lnTo>
                  <a:lnTo>
                    <a:pt x="6455355" y="4751217"/>
                  </a:lnTo>
                  <a:lnTo>
                    <a:pt x="6470582" y="4704929"/>
                  </a:lnTo>
                  <a:lnTo>
                    <a:pt x="6485306" y="4658602"/>
                  </a:lnTo>
                  <a:lnTo>
                    <a:pt x="6499525" y="4612246"/>
                  </a:lnTo>
                  <a:lnTo>
                    <a:pt x="6513238" y="4565869"/>
                  </a:lnTo>
                  <a:lnTo>
                    <a:pt x="6526442" y="4519480"/>
                  </a:lnTo>
                  <a:lnTo>
                    <a:pt x="6539136" y="4473086"/>
                  </a:lnTo>
                  <a:lnTo>
                    <a:pt x="6551317" y="4426696"/>
                  </a:lnTo>
                  <a:lnTo>
                    <a:pt x="6562986" y="4380320"/>
                  </a:lnTo>
                  <a:lnTo>
                    <a:pt x="6574138" y="4333964"/>
                  </a:lnTo>
                  <a:lnTo>
                    <a:pt x="6584774" y="4287639"/>
                  </a:lnTo>
                  <a:lnTo>
                    <a:pt x="6594891" y="4241352"/>
                  </a:lnTo>
                  <a:lnTo>
                    <a:pt x="6604487" y="4195112"/>
                  </a:lnTo>
                  <a:lnTo>
                    <a:pt x="6613561" y="4148928"/>
                  </a:lnTo>
                  <a:lnTo>
                    <a:pt x="6622110" y="4102807"/>
                  </a:lnTo>
                  <a:lnTo>
                    <a:pt x="6630134" y="4056759"/>
                  </a:lnTo>
                  <a:lnTo>
                    <a:pt x="6637630" y="4010792"/>
                  </a:lnTo>
                  <a:lnTo>
                    <a:pt x="6644596" y="3964914"/>
                  </a:lnTo>
                  <a:lnTo>
                    <a:pt x="6651032" y="3919134"/>
                  </a:lnTo>
                  <a:lnTo>
                    <a:pt x="6656935" y="3873461"/>
                  </a:lnTo>
                  <a:lnTo>
                    <a:pt x="6662303" y="3827902"/>
                  </a:lnTo>
                  <a:lnTo>
                    <a:pt x="6667134" y="3782467"/>
                  </a:lnTo>
                  <a:lnTo>
                    <a:pt x="6671428" y="3737165"/>
                  </a:lnTo>
                  <a:lnTo>
                    <a:pt x="6675182" y="3692002"/>
                  </a:lnTo>
                  <a:lnTo>
                    <a:pt x="6678394" y="3646989"/>
                  </a:lnTo>
                  <a:lnTo>
                    <a:pt x="6681062" y="3602133"/>
                  </a:lnTo>
                  <a:lnTo>
                    <a:pt x="6683186" y="3557443"/>
                  </a:lnTo>
                  <a:lnTo>
                    <a:pt x="6684763" y="3512928"/>
                  </a:lnTo>
                  <a:lnTo>
                    <a:pt x="6685791" y="3468596"/>
                  </a:lnTo>
                  <a:lnTo>
                    <a:pt x="6685244" y="3415583"/>
                  </a:lnTo>
                  <a:lnTo>
                    <a:pt x="6684230" y="3362722"/>
                  </a:lnTo>
                  <a:lnTo>
                    <a:pt x="6682748" y="3310013"/>
                  </a:lnTo>
                  <a:lnTo>
                    <a:pt x="6680801" y="3257459"/>
                  </a:lnTo>
                  <a:lnTo>
                    <a:pt x="6678388" y="3205063"/>
                  </a:lnTo>
                  <a:lnTo>
                    <a:pt x="6675509" y="3152827"/>
                  </a:lnTo>
                  <a:lnTo>
                    <a:pt x="6672166" y="3100753"/>
                  </a:lnTo>
                  <a:lnTo>
                    <a:pt x="6668359" y="3048844"/>
                  </a:lnTo>
                  <a:lnTo>
                    <a:pt x="6664089" y="2997101"/>
                  </a:lnTo>
                  <a:lnTo>
                    <a:pt x="6659355" y="2945528"/>
                  </a:lnTo>
                  <a:lnTo>
                    <a:pt x="6654160" y="2894127"/>
                  </a:lnTo>
                  <a:lnTo>
                    <a:pt x="6648502" y="2842900"/>
                  </a:lnTo>
                  <a:lnTo>
                    <a:pt x="6642383" y="2791849"/>
                  </a:lnTo>
                  <a:lnTo>
                    <a:pt x="6635804" y="2740977"/>
                  </a:lnTo>
                  <a:lnTo>
                    <a:pt x="6628764" y="2690287"/>
                  </a:lnTo>
                  <a:lnTo>
                    <a:pt x="6621265" y="2639779"/>
                  </a:lnTo>
                  <a:lnTo>
                    <a:pt x="6613307" y="2589458"/>
                  </a:lnTo>
                  <a:lnTo>
                    <a:pt x="6604890" y="2539324"/>
                  </a:lnTo>
                  <a:lnTo>
                    <a:pt x="6596015" y="2489382"/>
                  </a:lnTo>
                  <a:lnTo>
                    <a:pt x="6586683" y="2439632"/>
                  </a:lnTo>
                  <a:lnTo>
                    <a:pt x="6576895" y="2390077"/>
                  </a:lnTo>
                  <a:lnTo>
                    <a:pt x="6566650" y="2340720"/>
                  </a:lnTo>
                  <a:lnTo>
                    <a:pt x="6555949" y="2291563"/>
                  </a:lnTo>
                  <a:lnTo>
                    <a:pt x="6544793" y="2242609"/>
                  </a:lnTo>
                  <a:lnTo>
                    <a:pt x="6533183" y="2193859"/>
                  </a:lnTo>
                  <a:lnTo>
                    <a:pt x="6521119" y="2145316"/>
                  </a:lnTo>
                  <a:lnTo>
                    <a:pt x="6508601" y="2096983"/>
                  </a:lnTo>
                  <a:lnTo>
                    <a:pt x="6495630" y="2048861"/>
                  </a:lnTo>
                  <a:lnTo>
                    <a:pt x="6482207" y="2000954"/>
                  </a:lnTo>
                  <a:lnTo>
                    <a:pt x="6468332" y="1953263"/>
                  </a:lnTo>
                  <a:lnTo>
                    <a:pt x="6454006" y="1905790"/>
                  </a:lnTo>
                  <a:lnTo>
                    <a:pt x="6439229" y="1858540"/>
                  </a:lnTo>
                  <a:lnTo>
                    <a:pt x="6424003" y="1811512"/>
                  </a:lnTo>
                  <a:lnTo>
                    <a:pt x="6408326" y="1764711"/>
                  </a:lnTo>
                  <a:lnTo>
                    <a:pt x="6392201" y="1718137"/>
                  </a:lnTo>
                  <a:lnTo>
                    <a:pt x="6375627" y="1671795"/>
                  </a:lnTo>
                  <a:lnTo>
                    <a:pt x="6358605" y="1625685"/>
                  </a:lnTo>
                  <a:lnTo>
                    <a:pt x="6341136" y="1579811"/>
                  </a:lnTo>
                  <a:lnTo>
                    <a:pt x="6323221" y="1534175"/>
                  </a:lnTo>
                  <a:lnTo>
                    <a:pt x="6304859" y="1488778"/>
                  </a:lnTo>
                  <a:lnTo>
                    <a:pt x="6286051" y="1443624"/>
                  </a:lnTo>
                  <a:lnTo>
                    <a:pt x="6266798" y="1398715"/>
                  </a:lnTo>
                  <a:lnTo>
                    <a:pt x="6247101" y="1354053"/>
                  </a:lnTo>
                  <a:lnTo>
                    <a:pt x="6226960" y="1309640"/>
                  </a:lnTo>
                  <a:lnTo>
                    <a:pt x="6206375" y="1265479"/>
                  </a:lnTo>
                  <a:lnTo>
                    <a:pt x="6185348" y="1221573"/>
                  </a:lnTo>
                  <a:lnTo>
                    <a:pt x="6163878" y="1177923"/>
                  </a:lnTo>
                  <a:lnTo>
                    <a:pt x="6141966" y="1134531"/>
                  </a:lnTo>
                  <a:lnTo>
                    <a:pt x="6119614" y="1091402"/>
                  </a:lnTo>
                  <a:lnTo>
                    <a:pt x="6096820" y="1048535"/>
                  </a:lnTo>
                  <a:lnTo>
                    <a:pt x="6073587" y="1005935"/>
                  </a:lnTo>
                  <a:lnTo>
                    <a:pt x="6049914" y="963603"/>
                  </a:lnTo>
                  <a:lnTo>
                    <a:pt x="6025802" y="921542"/>
                  </a:lnTo>
                  <a:lnTo>
                    <a:pt x="6001251" y="879754"/>
                  </a:lnTo>
                  <a:lnTo>
                    <a:pt x="5976263" y="838241"/>
                  </a:lnTo>
                  <a:lnTo>
                    <a:pt x="5950837" y="797006"/>
                  </a:lnTo>
                  <a:lnTo>
                    <a:pt x="5924975" y="756051"/>
                  </a:lnTo>
                  <a:lnTo>
                    <a:pt x="5898676" y="715379"/>
                  </a:lnTo>
                  <a:lnTo>
                    <a:pt x="5871942" y="674992"/>
                  </a:lnTo>
                  <a:lnTo>
                    <a:pt x="5844773" y="634891"/>
                  </a:lnTo>
                  <a:lnTo>
                    <a:pt x="5817169" y="595081"/>
                  </a:lnTo>
                  <a:lnTo>
                    <a:pt x="5789132" y="555562"/>
                  </a:lnTo>
                  <a:lnTo>
                    <a:pt x="5760661" y="516337"/>
                  </a:lnTo>
                  <a:lnTo>
                    <a:pt x="5731757" y="477409"/>
                  </a:lnTo>
                  <a:lnTo>
                    <a:pt x="5702421" y="438781"/>
                  </a:lnTo>
                  <a:lnTo>
                    <a:pt x="5672653" y="400453"/>
                  </a:lnTo>
                  <a:lnTo>
                    <a:pt x="5642454" y="362429"/>
                  </a:lnTo>
                  <a:lnTo>
                    <a:pt x="5611824" y="324711"/>
                  </a:lnTo>
                  <a:lnTo>
                    <a:pt x="5580764" y="287302"/>
                  </a:lnTo>
                  <a:lnTo>
                    <a:pt x="5549275" y="250203"/>
                  </a:lnTo>
                  <a:lnTo>
                    <a:pt x="5517357" y="213418"/>
                  </a:lnTo>
                  <a:lnTo>
                    <a:pt x="5485010" y="176948"/>
                  </a:lnTo>
                  <a:lnTo>
                    <a:pt x="5452236" y="140796"/>
                  </a:lnTo>
                  <a:lnTo>
                    <a:pt x="5419034" y="104964"/>
                  </a:lnTo>
                  <a:lnTo>
                    <a:pt x="5385406" y="69454"/>
                  </a:lnTo>
                  <a:lnTo>
                    <a:pt x="5351351" y="34270"/>
                  </a:lnTo>
                  <a:lnTo>
                    <a:pt x="5317451" y="0"/>
                  </a:lnTo>
                  <a:close/>
                </a:path>
              </a:pathLst>
            </a:custGeom>
            <a:solidFill>
              <a:srgbClr val="005478"/>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6390" name="object 4">
              <a:extLst>
                <a:ext uri="{FF2B5EF4-FFF2-40B4-BE49-F238E27FC236}">
                  <a16:creationId xmlns:a16="http://schemas.microsoft.com/office/drawing/2014/main" id="{FC01ECC9-2D44-67DF-3430-15F556EA2D59}"/>
                </a:ext>
              </a:extLst>
            </p:cNvPr>
            <p:cNvSpPr>
              <a:spLocks/>
            </p:cNvSpPr>
            <p:nvPr/>
          </p:nvSpPr>
          <p:spPr bwMode="auto">
            <a:xfrm>
              <a:off x="0" y="6600494"/>
              <a:ext cx="12192000" cy="257810"/>
            </a:xfrm>
            <a:custGeom>
              <a:avLst/>
              <a:gdLst>
                <a:gd name="T0" fmla="*/ 12192000 w 12192000"/>
                <a:gd name="T1" fmla="*/ 0 h 257809"/>
                <a:gd name="T2" fmla="*/ 0 w 12192000"/>
                <a:gd name="T3" fmla="*/ 0 h 257809"/>
                <a:gd name="T4" fmla="*/ 0 w 12192000"/>
                <a:gd name="T5" fmla="*/ 257505 h 257809"/>
                <a:gd name="T6" fmla="*/ 12192000 w 12192000"/>
                <a:gd name="T7" fmla="*/ 257505 h 257809"/>
                <a:gd name="T8" fmla="*/ 12192000 w 12192000"/>
                <a:gd name="T9" fmla="*/ 0 h 257809"/>
              </a:gdLst>
              <a:ahLst/>
              <a:cxnLst>
                <a:cxn ang="0">
                  <a:pos x="T0" y="T1"/>
                </a:cxn>
                <a:cxn ang="0">
                  <a:pos x="T2" y="T3"/>
                </a:cxn>
                <a:cxn ang="0">
                  <a:pos x="T4" y="T5"/>
                </a:cxn>
                <a:cxn ang="0">
                  <a:pos x="T6" y="T7"/>
                </a:cxn>
                <a:cxn ang="0">
                  <a:pos x="T8" y="T9"/>
                </a:cxn>
              </a:cxnLst>
              <a:rect l="0" t="0" r="r" b="b"/>
              <a:pathLst>
                <a:path w="12192000" h="257809">
                  <a:moveTo>
                    <a:pt x="12192000" y="0"/>
                  </a:moveTo>
                  <a:lnTo>
                    <a:pt x="0" y="0"/>
                  </a:lnTo>
                  <a:lnTo>
                    <a:pt x="0" y="257505"/>
                  </a:lnTo>
                  <a:lnTo>
                    <a:pt x="12192000" y="257505"/>
                  </a:lnTo>
                  <a:lnTo>
                    <a:pt x="12192000" y="0"/>
                  </a:lnTo>
                  <a:close/>
                </a:path>
              </a:pathLst>
            </a:custGeom>
            <a:solidFill>
              <a:srgbClr val="B5C5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16391" name="object 5">
              <a:extLst>
                <a:ext uri="{FF2B5EF4-FFF2-40B4-BE49-F238E27FC236}">
                  <a16:creationId xmlns:a16="http://schemas.microsoft.com/office/drawing/2014/main" id="{BB33C6F8-FCCC-5D9C-3B0C-893A591731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5983" y="1402080"/>
              <a:ext cx="3515867" cy="461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object 6">
            <a:extLst>
              <a:ext uri="{FF2B5EF4-FFF2-40B4-BE49-F238E27FC236}">
                <a16:creationId xmlns:a16="http://schemas.microsoft.com/office/drawing/2014/main" id="{5877B8C3-D62A-CDCE-9FBD-EFBCA04E02E7}"/>
              </a:ext>
            </a:extLst>
          </p:cNvPr>
          <p:cNvSpPr txBox="1">
            <a:spLocks noGrp="1"/>
          </p:cNvSpPr>
          <p:nvPr>
            <p:ph type="title"/>
          </p:nvPr>
        </p:nvSpPr>
        <p:spPr>
          <a:xfrm>
            <a:off x="7023100" y="763588"/>
            <a:ext cx="4697413" cy="1060450"/>
          </a:xfrm>
          <a:ln>
            <a:solidFill>
              <a:srgbClr val="000000"/>
            </a:solidFill>
          </a:ln>
        </p:spPr>
        <p:txBody>
          <a:bodyPr tIns="10795"/>
          <a:lstStyle/>
          <a:p>
            <a:pPr marL="450850" indent="-223838" eaLnBrk="1" hangingPunct="1">
              <a:lnSpc>
                <a:spcPct val="101000"/>
              </a:lnSpc>
              <a:spcBef>
                <a:spcPts val="88"/>
              </a:spcBef>
            </a:pPr>
            <a:r>
              <a:rPr lang="en-US" altLang="en-US" sz="3200" b="0" dirty="0">
                <a:latin typeface="Arial Black" panose="020B0A04020102020204" pitchFamily="34" charset="0"/>
                <a:ea typeface="Arial Black" panose="020B0A04020102020204" pitchFamily="34" charset="0"/>
                <a:cs typeface="Arial Black" panose="020B0A04020102020204" pitchFamily="34" charset="0"/>
              </a:rPr>
              <a:t>DATA COLLECTION AND REPORTING</a:t>
            </a:r>
            <a:endParaRPr lang="en-US" altLang="en-US" sz="3200" dirty="0">
              <a:latin typeface="Arial Black" panose="020B0A04020102020204" pitchFamily="34" charset="0"/>
              <a:ea typeface="Arial Black" panose="020B0A04020102020204" pitchFamily="34" charset="0"/>
              <a:cs typeface="Arial Black" panose="020B0A04020102020204" pitchFamily="34" charset="0"/>
            </a:endParaRPr>
          </a:p>
        </p:txBody>
      </p:sp>
      <p:sp>
        <p:nvSpPr>
          <p:cNvPr id="7" name="object 7">
            <a:extLst>
              <a:ext uri="{FF2B5EF4-FFF2-40B4-BE49-F238E27FC236}">
                <a16:creationId xmlns:a16="http://schemas.microsoft.com/office/drawing/2014/main" id="{75633871-9C36-34FB-5549-96CA41C99721}"/>
              </a:ext>
            </a:extLst>
          </p:cNvPr>
          <p:cNvSpPr txBox="1"/>
          <p:nvPr/>
        </p:nvSpPr>
        <p:spPr>
          <a:xfrm>
            <a:off x="7783513" y="2224088"/>
            <a:ext cx="3702050" cy="3609975"/>
          </a:xfrm>
          <a:prstGeom prst="rect">
            <a:avLst/>
          </a:prstGeom>
        </p:spPr>
        <p:txBody>
          <a:bodyPr lIns="0" tIns="12065" rIns="0" bIns="0">
            <a:spAutoFit/>
          </a:bodyPr>
          <a:lstStyle>
            <a:lvl1pPr marL="127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100"/>
              </a:spcBef>
            </a:pPr>
            <a:r>
              <a:rPr lang="en-US" altLang="en-US" sz="2800">
                <a:solidFill>
                  <a:srgbClr val="000000"/>
                </a:solidFill>
                <a:cs typeface="Arial" panose="020B0604020202020204" pitchFamily="34" charset="0"/>
              </a:rPr>
              <a:t>•TEFAP is exempt from data collection requirements</a:t>
            </a:r>
          </a:p>
          <a:p>
            <a:pPr eaLnBrk="1" hangingPunct="1">
              <a:spcBef>
                <a:spcPts val="50"/>
              </a:spcBef>
            </a:pPr>
            <a:endParaRPr lang="en-US" altLang="en-US" sz="4000">
              <a:solidFill>
                <a:srgbClr val="000000"/>
              </a:solidFill>
              <a:cs typeface="Arial" panose="020B0604020202020204" pitchFamily="34" charset="0"/>
            </a:endParaRPr>
          </a:p>
          <a:p>
            <a:pPr eaLnBrk="1" hangingPunct="1"/>
            <a:r>
              <a:rPr lang="en-US" altLang="en-US" sz="2800">
                <a:solidFill>
                  <a:srgbClr val="000000"/>
                </a:solidFill>
                <a:cs typeface="Arial" panose="020B0604020202020204" pitchFamily="34" charset="0"/>
              </a:rPr>
              <a:t>•The collection and reporting of recipients ethnicity and race for CSFP </a:t>
            </a:r>
            <a:r>
              <a:rPr lang="en-US" altLang="en-US" sz="2800" u="sng">
                <a:solidFill>
                  <a:srgbClr val="000000"/>
                </a:solidFill>
                <a:cs typeface="Arial" panose="020B0604020202020204" pitchFamily="34" charset="0"/>
              </a:rPr>
              <a:t>is</a:t>
            </a:r>
            <a:r>
              <a:rPr lang="en-US" altLang="en-US" sz="2800">
                <a:solidFill>
                  <a:srgbClr val="000000"/>
                </a:solidFill>
                <a:cs typeface="Arial" panose="020B0604020202020204" pitchFamily="34" charset="0"/>
              </a:rPr>
              <a:t> required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object 2">
            <a:extLst>
              <a:ext uri="{FF2B5EF4-FFF2-40B4-BE49-F238E27FC236}">
                <a16:creationId xmlns:a16="http://schemas.microsoft.com/office/drawing/2014/main" id="{248170D3-2C75-6688-67D7-74939D73A4A8}"/>
              </a:ext>
            </a:extLst>
          </p:cNvPr>
          <p:cNvSpPr>
            <a:spLocks/>
          </p:cNvSpPr>
          <p:nvPr/>
        </p:nvSpPr>
        <p:spPr bwMode="auto">
          <a:xfrm>
            <a:off x="0" y="0"/>
            <a:ext cx="12192000" cy="6858000"/>
          </a:xfrm>
          <a:custGeom>
            <a:avLst/>
            <a:gdLst>
              <a:gd name="T0" fmla="*/ 12192000 w 12192000"/>
              <a:gd name="T1" fmla="*/ 0 h 6858000"/>
              <a:gd name="T2" fmla="*/ 0 w 12192000"/>
              <a:gd name="T3" fmla="*/ 0 h 6858000"/>
              <a:gd name="T4" fmla="*/ 0 w 12192000"/>
              <a:gd name="T5" fmla="*/ 6858000 h 6858000"/>
              <a:gd name="T6" fmla="*/ 12192000 w 12192000"/>
              <a:gd name="T7" fmla="*/ 6858000 h 6858000"/>
              <a:gd name="T8" fmla="*/ 12192000 w 12192000"/>
              <a:gd name="T9" fmla="*/ 0 h 6858000"/>
            </a:gdLst>
            <a:ahLst/>
            <a:cxnLst>
              <a:cxn ang="0">
                <a:pos x="T0" y="T1"/>
              </a:cxn>
              <a:cxn ang="0">
                <a:pos x="T2" y="T3"/>
              </a:cxn>
              <a:cxn ang="0">
                <a:pos x="T4" y="T5"/>
              </a:cxn>
              <a:cxn ang="0">
                <a:pos x="T6" y="T7"/>
              </a:cxn>
              <a:cxn ang="0">
                <a:pos x="T8" y="T9"/>
              </a:cxn>
            </a:cxnLst>
            <a:rect l="0" t="0" r="r" b="b"/>
            <a:pathLst>
              <a:path w="12192000" h="6858000">
                <a:moveTo>
                  <a:pt x="12192000" y="0"/>
                </a:moveTo>
                <a:lnTo>
                  <a:pt x="0" y="0"/>
                </a:lnTo>
                <a:lnTo>
                  <a:pt x="0" y="6858000"/>
                </a:lnTo>
                <a:lnTo>
                  <a:pt x="12192000" y="6858000"/>
                </a:lnTo>
                <a:lnTo>
                  <a:pt x="12192000" y="0"/>
                </a:lnTo>
                <a:close/>
              </a:path>
            </a:pathLst>
          </a:custGeom>
          <a:solidFill>
            <a:srgbClr val="F1F1F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nvGrpSpPr>
          <p:cNvPr id="17411" name="object 3">
            <a:extLst>
              <a:ext uri="{FF2B5EF4-FFF2-40B4-BE49-F238E27FC236}">
                <a16:creationId xmlns:a16="http://schemas.microsoft.com/office/drawing/2014/main" id="{41927CFC-D831-91FD-19F9-D69D961FD0B5}"/>
              </a:ext>
            </a:extLst>
          </p:cNvPr>
          <p:cNvGrpSpPr>
            <a:grpSpLocks/>
          </p:cNvGrpSpPr>
          <p:nvPr/>
        </p:nvGrpSpPr>
        <p:grpSpPr bwMode="auto">
          <a:xfrm>
            <a:off x="6096000" y="1541463"/>
            <a:ext cx="6096000" cy="5316537"/>
            <a:chOff x="6096000" y="1541246"/>
            <a:chExt cx="6096635" cy="5316855"/>
          </a:xfrm>
        </p:grpSpPr>
        <p:sp>
          <p:nvSpPr>
            <p:cNvPr id="17415" name="object 4">
              <a:extLst>
                <a:ext uri="{FF2B5EF4-FFF2-40B4-BE49-F238E27FC236}">
                  <a16:creationId xmlns:a16="http://schemas.microsoft.com/office/drawing/2014/main" id="{C5C303EA-37FA-B705-9D16-F08E2C32DD61}"/>
                </a:ext>
              </a:extLst>
            </p:cNvPr>
            <p:cNvSpPr>
              <a:spLocks/>
            </p:cNvSpPr>
            <p:nvPr/>
          </p:nvSpPr>
          <p:spPr bwMode="auto">
            <a:xfrm>
              <a:off x="6096000" y="2139048"/>
              <a:ext cx="6096635" cy="4719320"/>
            </a:xfrm>
            <a:custGeom>
              <a:avLst/>
              <a:gdLst>
                <a:gd name="T0" fmla="*/ 6096012 w 6096634"/>
                <a:gd name="T1" fmla="*/ 0 h 4719320"/>
                <a:gd name="T2" fmla="*/ 0 w 6096634"/>
                <a:gd name="T3" fmla="*/ 0 h 4719320"/>
                <a:gd name="T4" fmla="*/ 0 w 6096634"/>
                <a:gd name="T5" fmla="*/ 4718951 h 4719320"/>
                <a:gd name="T6" fmla="*/ 6096012 w 6096634"/>
                <a:gd name="T7" fmla="*/ 4718951 h 4719320"/>
                <a:gd name="T8" fmla="*/ 6096012 w 6096634"/>
                <a:gd name="T9" fmla="*/ 0 h 4719320"/>
              </a:gdLst>
              <a:ahLst/>
              <a:cxnLst>
                <a:cxn ang="0">
                  <a:pos x="T0" y="T1"/>
                </a:cxn>
                <a:cxn ang="0">
                  <a:pos x="T2" y="T3"/>
                </a:cxn>
                <a:cxn ang="0">
                  <a:pos x="T4" y="T5"/>
                </a:cxn>
                <a:cxn ang="0">
                  <a:pos x="T6" y="T7"/>
                </a:cxn>
                <a:cxn ang="0">
                  <a:pos x="T8" y="T9"/>
                </a:cxn>
              </a:cxnLst>
              <a:rect l="0" t="0" r="r" b="b"/>
              <a:pathLst>
                <a:path w="6096634" h="4719320">
                  <a:moveTo>
                    <a:pt x="6096012" y="0"/>
                  </a:moveTo>
                  <a:lnTo>
                    <a:pt x="0" y="0"/>
                  </a:lnTo>
                  <a:lnTo>
                    <a:pt x="0" y="4718951"/>
                  </a:lnTo>
                  <a:lnTo>
                    <a:pt x="6096012" y="4718951"/>
                  </a:lnTo>
                  <a:lnTo>
                    <a:pt x="6096012" y="0"/>
                  </a:lnTo>
                  <a:close/>
                </a:path>
              </a:pathLst>
            </a:custGeom>
            <a:solidFill>
              <a:srgbClr val="EEC40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17416" name="object 5">
              <a:extLst>
                <a:ext uri="{FF2B5EF4-FFF2-40B4-BE49-F238E27FC236}">
                  <a16:creationId xmlns:a16="http://schemas.microsoft.com/office/drawing/2014/main" id="{781A2CF5-C06F-A862-DA71-A78E3C3087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139048"/>
              <a:ext cx="5019827" cy="3559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object 6">
              <a:extLst>
                <a:ext uri="{FF2B5EF4-FFF2-40B4-BE49-F238E27FC236}">
                  <a16:creationId xmlns:a16="http://schemas.microsoft.com/office/drawing/2014/main" id="{7AA61DB8-E173-2349-EC62-7B9AD73250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30284" y="1550776"/>
              <a:ext cx="1680135"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8" name="object 7">
              <a:extLst>
                <a:ext uri="{FF2B5EF4-FFF2-40B4-BE49-F238E27FC236}">
                  <a16:creationId xmlns:a16="http://schemas.microsoft.com/office/drawing/2014/main" id="{6B94EBD6-7475-D4C1-7186-ED52BC9EC899}"/>
                </a:ext>
              </a:extLst>
            </p:cNvPr>
            <p:cNvSpPr>
              <a:spLocks/>
            </p:cNvSpPr>
            <p:nvPr/>
          </p:nvSpPr>
          <p:spPr bwMode="auto">
            <a:xfrm>
              <a:off x="10325511" y="1546009"/>
              <a:ext cx="1689735" cy="1667510"/>
            </a:xfrm>
            <a:custGeom>
              <a:avLst/>
              <a:gdLst>
                <a:gd name="T0" fmla="*/ 931202 w 1689734"/>
                <a:gd name="T1" fmla="*/ 4305 h 1667510"/>
                <a:gd name="T2" fmla="*/ 1096048 w 1689734"/>
                <a:gd name="T3" fmla="*/ 37465 h 1667510"/>
                <a:gd name="T4" fmla="*/ 1247521 w 1689734"/>
                <a:gd name="T5" fmla="*/ 100584 h 1667510"/>
                <a:gd name="T6" fmla="*/ 1382217 w 1689734"/>
                <a:gd name="T7" fmla="*/ 190296 h 1667510"/>
                <a:gd name="T8" fmla="*/ 1496733 w 1689734"/>
                <a:gd name="T9" fmla="*/ 303276 h 1667510"/>
                <a:gd name="T10" fmla="*/ 1587690 w 1689734"/>
                <a:gd name="T11" fmla="*/ 436143 h 1667510"/>
                <a:gd name="T12" fmla="*/ 1651685 w 1689734"/>
                <a:gd name="T13" fmla="*/ 585584 h 1667510"/>
                <a:gd name="T14" fmla="*/ 1685315 w 1689734"/>
                <a:gd name="T15" fmla="*/ 748233 h 1667510"/>
                <a:gd name="T16" fmla="*/ 1685315 w 1689734"/>
                <a:gd name="T17" fmla="*/ 918654 h 1667510"/>
                <a:gd name="T18" fmla="*/ 1651685 w 1689734"/>
                <a:gd name="T19" fmla="*/ 1081303 h 1667510"/>
                <a:gd name="T20" fmla="*/ 1587690 w 1689734"/>
                <a:gd name="T21" fmla="*/ 1230744 h 1667510"/>
                <a:gd name="T22" fmla="*/ 1496733 w 1689734"/>
                <a:gd name="T23" fmla="*/ 1363611 h 1667510"/>
                <a:gd name="T24" fmla="*/ 1382217 w 1689734"/>
                <a:gd name="T25" fmla="*/ 1476590 h 1667510"/>
                <a:gd name="T26" fmla="*/ 1247521 w 1689734"/>
                <a:gd name="T27" fmla="*/ 1566303 h 1667510"/>
                <a:gd name="T28" fmla="*/ 1096048 w 1689734"/>
                <a:gd name="T29" fmla="*/ 1629422 h 1667510"/>
                <a:gd name="T30" fmla="*/ 931202 w 1689734"/>
                <a:gd name="T31" fmla="*/ 1662582 h 1667510"/>
                <a:gd name="T32" fmla="*/ 758482 w 1689734"/>
                <a:gd name="T33" fmla="*/ 1662582 h 1667510"/>
                <a:gd name="T34" fmla="*/ 593636 w 1689734"/>
                <a:gd name="T35" fmla="*/ 1629422 h 1667510"/>
                <a:gd name="T36" fmla="*/ 442163 w 1689734"/>
                <a:gd name="T37" fmla="*/ 1566303 h 1667510"/>
                <a:gd name="T38" fmla="*/ 307467 w 1689734"/>
                <a:gd name="T39" fmla="*/ 1476590 h 1667510"/>
                <a:gd name="T40" fmla="*/ 192951 w 1689734"/>
                <a:gd name="T41" fmla="*/ 1363611 h 1667510"/>
                <a:gd name="T42" fmla="*/ 101993 w 1689734"/>
                <a:gd name="T43" fmla="*/ 1230744 h 1667510"/>
                <a:gd name="T44" fmla="*/ 37998 w 1689734"/>
                <a:gd name="T45" fmla="*/ 1081303 h 1667510"/>
                <a:gd name="T46" fmla="*/ 4368 w 1689734"/>
                <a:gd name="T47" fmla="*/ 918654 h 1667510"/>
                <a:gd name="T48" fmla="*/ 4368 w 1689734"/>
                <a:gd name="T49" fmla="*/ 748233 h 1667510"/>
                <a:gd name="T50" fmla="*/ 37998 w 1689734"/>
                <a:gd name="T51" fmla="*/ 585584 h 1667510"/>
                <a:gd name="T52" fmla="*/ 101993 w 1689734"/>
                <a:gd name="T53" fmla="*/ 436143 h 1667510"/>
                <a:gd name="T54" fmla="*/ 192951 w 1689734"/>
                <a:gd name="T55" fmla="*/ 303276 h 1667510"/>
                <a:gd name="T56" fmla="*/ 307467 w 1689734"/>
                <a:gd name="T57" fmla="*/ 190296 h 1667510"/>
                <a:gd name="T58" fmla="*/ 442163 w 1689734"/>
                <a:gd name="T59" fmla="*/ 100584 h 1667510"/>
                <a:gd name="T60" fmla="*/ 593636 w 1689734"/>
                <a:gd name="T61" fmla="*/ 37465 h 1667510"/>
                <a:gd name="T62" fmla="*/ 758482 w 1689734"/>
                <a:gd name="T63" fmla="*/ 4305 h 1667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89734" h="1667510">
                  <a:moveTo>
                    <a:pt x="844842" y="0"/>
                  </a:moveTo>
                  <a:lnTo>
                    <a:pt x="931202" y="4305"/>
                  </a:lnTo>
                  <a:lnTo>
                    <a:pt x="1015085" y="16929"/>
                  </a:lnTo>
                  <a:lnTo>
                    <a:pt x="1096048" y="37465"/>
                  </a:lnTo>
                  <a:lnTo>
                    <a:pt x="1173670" y="65493"/>
                  </a:lnTo>
                  <a:lnTo>
                    <a:pt x="1247521" y="100584"/>
                  </a:lnTo>
                  <a:lnTo>
                    <a:pt x="1317180" y="142328"/>
                  </a:lnTo>
                  <a:lnTo>
                    <a:pt x="1382217" y="190296"/>
                  </a:lnTo>
                  <a:lnTo>
                    <a:pt x="1442212" y="244081"/>
                  </a:lnTo>
                  <a:lnTo>
                    <a:pt x="1496733" y="303276"/>
                  </a:lnTo>
                  <a:lnTo>
                    <a:pt x="1545374" y="367423"/>
                  </a:lnTo>
                  <a:lnTo>
                    <a:pt x="1587690" y="436143"/>
                  </a:lnTo>
                  <a:lnTo>
                    <a:pt x="1623275" y="509003"/>
                  </a:lnTo>
                  <a:lnTo>
                    <a:pt x="1651685" y="585584"/>
                  </a:lnTo>
                  <a:lnTo>
                    <a:pt x="1672513" y="665467"/>
                  </a:lnTo>
                  <a:lnTo>
                    <a:pt x="1685315" y="748233"/>
                  </a:lnTo>
                  <a:lnTo>
                    <a:pt x="1689684" y="833437"/>
                  </a:lnTo>
                  <a:lnTo>
                    <a:pt x="1685315" y="918654"/>
                  </a:lnTo>
                  <a:lnTo>
                    <a:pt x="1672513" y="1001420"/>
                  </a:lnTo>
                  <a:lnTo>
                    <a:pt x="1651685" y="1081303"/>
                  </a:lnTo>
                  <a:lnTo>
                    <a:pt x="1623275" y="1157884"/>
                  </a:lnTo>
                  <a:lnTo>
                    <a:pt x="1587690" y="1230744"/>
                  </a:lnTo>
                  <a:lnTo>
                    <a:pt x="1545374" y="1299451"/>
                  </a:lnTo>
                  <a:lnTo>
                    <a:pt x="1496733" y="1363611"/>
                  </a:lnTo>
                  <a:lnTo>
                    <a:pt x="1442212" y="1422793"/>
                  </a:lnTo>
                  <a:lnTo>
                    <a:pt x="1382217" y="1476590"/>
                  </a:lnTo>
                  <a:lnTo>
                    <a:pt x="1317180" y="1524558"/>
                  </a:lnTo>
                  <a:lnTo>
                    <a:pt x="1247521" y="1566303"/>
                  </a:lnTo>
                  <a:lnTo>
                    <a:pt x="1173670" y="1601393"/>
                  </a:lnTo>
                  <a:lnTo>
                    <a:pt x="1096048" y="1629422"/>
                  </a:lnTo>
                  <a:lnTo>
                    <a:pt x="1015085" y="1649958"/>
                  </a:lnTo>
                  <a:lnTo>
                    <a:pt x="931202" y="1662582"/>
                  </a:lnTo>
                  <a:lnTo>
                    <a:pt x="844842" y="1666887"/>
                  </a:lnTo>
                  <a:lnTo>
                    <a:pt x="758482" y="1662582"/>
                  </a:lnTo>
                  <a:lnTo>
                    <a:pt x="674598" y="1649958"/>
                  </a:lnTo>
                  <a:lnTo>
                    <a:pt x="593636" y="1629422"/>
                  </a:lnTo>
                  <a:lnTo>
                    <a:pt x="516013" y="1601393"/>
                  </a:lnTo>
                  <a:lnTo>
                    <a:pt x="442163" y="1566303"/>
                  </a:lnTo>
                  <a:lnTo>
                    <a:pt x="372503" y="1524558"/>
                  </a:lnTo>
                  <a:lnTo>
                    <a:pt x="307467" y="1476590"/>
                  </a:lnTo>
                  <a:lnTo>
                    <a:pt x="247472" y="1422793"/>
                  </a:lnTo>
                  <a:lnTo>
                    <a:pt x="192951" y="1363611"/>
                  </a:lnTo>
                  <a:lnTo>
                    <a:pt x="144310" y="1299451"/>
                  </a:lnTo>
                  <a:lnTo>
                    <a:pt x="101993" y="1230744"/>
                  </a:lnTo>
                  <a:lnTo>
                    <a:pt x="66408" y="1157884"/>
                  </a:lnTo>
                  <a:lnTo>
                    <a:pt x="37998" y="1081303"/>
                  </a:lnTo>
                  <a:lnTo>
                    <a:pt x="17170" y="1001420"/>
                  </a:lnTo>
                  <a:lnTo>
                    <a:pt x="4368" y="918654"/>
                  </a:lnTo>
                  <a:lnTo>
                    <a:pt x="0" y="833437"/>
                  </a:lnTo>
                  <a:lnTo>
                    <a:pt x="4368" y="748233"/>
                  </a:lnTo>
                  <a:lnTo>
                    <a:pt x="17170" y="665467"/>
                  </a:lnTo>
                  <a:lnTo>
                    <a:pt x="37998" y="585584"/>
                  </a:lnTo>
                  <a:lnTo>
                    <a:pt x="66408" y="509003"/>
                  </a:lnTo>
                  <a:lnTo>
                    <a:pt x="101993" y="436143"/>
                  </a:lnTo>
                  <a:lnTo>
                    <a:pt x="144310" y="367423"/>
                  </a:lnTo>
                  <a:lnTo>
                    <a:pt x="192951" y="303276"/>
                  </a:lnTo>
                  <a:lnTo>
                    <a:pt x="247472" y="244081"/>
                  </a:lnTo>
                  <a:lnTo>
                    <a:pt x="307467" y="190296"/>
                  </a:lnTo>
                  <a:lnTo>
                    <a:pt x="372503" y="142328"/>
                  </a:lnTo>
                  <a:lnTo>
                    <a:pt x="442163" y="100584"/>
                  </a:lnTo>
                  <a:lnTo>
                    <a:pt x="516013" y="65493"/>
                  </a:lnTo>
                  <a:lnTo>
                    <a:pt x="593636" y="37465"/>
                  </a:lnTo>
                  <a:lnTo>
                    <a:pt x="674598" y="16929"/>
                  </a:lnTo>
                  <a:lnTo>
                    <a:pt x="758482" y="4305"/>
                  </a:lnTo>
                  <a:lnTo>
                    <a:pt x="844842" y="0"/>
                  </a:lnTo>
                  <a:close/>
                </a:path>
              </a:pathLst>
            </a:custGeom>
            <a:noFill/>
            <a:ln w="9525">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sp>
        <p:nvSpPr>
          <p:cNvPr id="8" name="object 8">
            <a:extLst>
              <a:ext uri="{FF2B5EF4-FFF2-40B4-BE49-F238E27FC236}">
                <a16:creationId xmlns:a16="http://schemas.microsoft.com/office/drawing/2014/main" id="{358A9760-9FE3-20E8-C92A-BFD2702D3682}"/>
              </a:ext>
            </a:extLst>
          </p:cNvPr>
          <p:cNvSpPr txBox="1">
            <a:spLocks noGrp="1"/>
          </p:cNvSpPr>
          <p:nvPr>
            <p:ph type="title"/>
          </p:nvPr>
        </p:nvSpPr>
        <p:spPr>
          <a:xfrm>
            <a:off x="963613" y="584200"/>
            <a:ext cx="8213725" cy="897105"/>
          </a:xfrm>
        </p:spPr>
        <p:txBody>
          <a:bodyPr tIns="10160"/>
          <a:lstStyle/>
          <a:p>
            <a:pPr eaLnBrk="1" hangingPunct="1">
              <a:lnSpc>
                <a:spcPct val="101000"/>
              </a:lnSpc>
              <a:spcBef>
                <a:spcPts val="75"/>
              </a:spcBef>
            </a:pPr>
            <a:r>
              <a:rPr lang="en-US" altLang="en-US" sz="2900" b="0" dirty="0">
                <a:latin typeface="Arial Black" panose="020B0A04020102020204" pitchFamily="34" charset="0"/>
                <a:ea typeface="Arial Black" panose="020B0A04020102020204" pitchFamily="34" charset="0"/>
                <a:cs typeface="Arial Black" panose="020B0A04020102020204" pitchFamily="34" charset="0"/>
              </a:rPr>
              <a:t>ETHNIC AND RACIAL DATA COLLECTION AND REPORTING</a:t>
            </a:r>
            <a:endParaRPr lang="en-US" altLang="en-US" sz="2900" dirty="0">
              <a:latin typeface="Arial Black" panose="020B0A04020102020204" pitchFamily="34" charset="0"/>
              <a:ea typeface="Arial Black" panose="020B0A04020102020204" pitchFamily="34" charset="0"/>
              <a:cs typeface="Arial Black" panose="020B0A04020102020204" pitchFamily="34" charset="0"/>
            </a:endParaRPr>
          </a:p>
        </p:txBody>
      </p:sp>
      <p:sp>
        <p:nvSpPr>
          <p:cNvPr id="9" name="object 9">
            <a:extLst>
              <a:ext uri="{FF2B5EF4-FFF2-40B4-BE49-F238E27FC236}">
                <a16:creationId xmlns:a16="http://schemas.microsoft.com/office/drawing/2014/main" id="{DA10CD83-7510-684C-AA32-E2DA2066DDF7}"/>
              </a:ext>
            </a:extLst>
          </p:cNvPr>
          <p:cNvSpPr txBox="1"/>
          <p:nvPr/>
        </p:nvSpPr>
        <p:spPr>
          <a:xfrm>
            <a:off x="860425" y="2103438"/>
            <a:ext cx="4597400" cy="3867150"/>
          </a:xfrm>
          <a:prstGeom prst="rect">
            <a:avLst/>
          </a:prstGeom>
        </p:spPr>
        <p:txBody>
          <a:bodyPr lIns="0" tIns="13335" rIns="0" bIns="0">
            <a:spAutoFit/>
          </a:bodyPr>
          <a:lstStyle>
            <a:lvl1pPr marL="508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100"/>
              </a:spcBef>
            </a:pPr>
            <a:r>
              <a:rPr lang="en-US" altLang="en-US" sz="2000" b="1">
                <a:solidFill>
                  <a:srgbClr val="000000"/>
                </a:solidFill>
                <a:cs typeface="Arial" panose="020B0604020202020204" pitchFamily="34" charset="0"/>
              </a:rPr>
              <a:t>PURPOSE</a:t>
            </a:r>
            <a:r>
              <a:rPr lang="en-US" altLang="en-US" sz="2000">
                <a:solidFill>
                  <a:srgbClr val="000000"/>
                </a:solidFill>
                <a:cs typeface="Arial" panose="020B0604020202020204" pitchFamily="34" charset="0"/>
              </a:rPr>
              <a:t>:</a:t>
            </a:r>
          </a:p>
          <a:p>
            <a:pPr eaLnBrk="1" hangingPunct="1">
              <a:lnSpc>
                <a:spcPct val="80000"/>
              </a:lnSpc>
              <a:spcBef>
                <a:spcPts val="475"/>
              </a:spcBef>
            </a:pPr>
            <a:r>
              <a:rPr lang="en-US" altLang="en-US" sz="2000">
                <a:solidFill>
                  <a:srgbClr val="000000"/>
                </a:solidFill>
                <a:cs typeface="Arial" panose="020B0604020202020204" pitchFamily="34" charset="0"/>
              </a:rPr>
              <a:t>To determine how effectively Food and Nutrition Services (FNS) programs are reaching potentially eligible persons and participants, outreach and selection of locations for administrative reviews.</a:t>
            </a:r>
          </a:p>
          <a:p>
            <a:pPr eaLnBrk="1" hangingPunct="1"/>
            <a:endParaRPr lang="en-US" altLang="en-US" sz="2500">
              <a:solidFill>
                <a:srgbClr val="000000"/>
              </a:solidFill>
              <a:cs typeface="Arial" panose="020B0604020202020204" pitchFamily="34" charset="0"/>
            </a:endParaRPr>
          </a:p>
          <a:p>
            <a:pPr eaLnBrk="1" hangingPunct="1">
              <a:lnSpc>
                <a:spcPct val="80000"/>
              </a:lnSpc>
              <a:buSzPct val="95000"/>
              <a:buFontTx/>
              <a:buChar char="•"/>
            </a:pPr>
            <a:r>
              <a:rPr lang="en-US" altLang="en-US" sz="2000">
                <a:solidFill>
                  <a:srgbClr val="000000"/>
                </a:solidFill>
                <a:cs typeface="Arial" panose="020B0604020202020204" pitchFamily="34" charset="0"/>
              </a:rPr>
              <a:t>Collect and report annually for the month of April via </a:t>
            </a:r>
            <a:r>
              <a:rPr lang="en-US" altLang="en-US" sz="2000" b="1">
                <a:solidFill>
                  <a:srgbClr val="000000"/>
                </a:solidFill>
                <a:cs typeface="Arial" panose="020B0604020202020204" pitchFamily="34" charset="0"/>
              </a:rPr>
              <a:t>FANS</a:t>
            </a:r>
            <a:endParaRPr lang="en-US" altLang="en-US" sz="2000">
              <a:solidFill>
                <a:srgbClr val="000000"/>
              </a:solidFill>
              <a:cs typeface="Arial" panose="020B0604020202020204" pitchFamily="34" charset="0"/>
            </a:endParaRPr>
          </a:p>
          <a:p>
            <a:pPr eaLnBrk="1" hangingPunct="1">
              <a:buSzPct val="95000"/>
              <a:buFontTx/>
              <a:buChar char="•"/>
            </a:pPr>
            <a:r>
              <a:rPr lang="en-US" altLang="en-US" sz="2000">
                <a:solidFill>
                  <a:srgbClr val="000000"/>
                </a:solidFill>
                <a:cs typeface="Arial" panose="020B0604020202020204" pitchFamily="34" charset="0"/>
              </a:rPr>
              <a:t>Due by May 31</a:t>
            </a:r>
            <a:r>
              <a:rPr lang="en-US" altLang="en-US" sz="1900" baseline="26000">
                <a:solidFill>
                  <a:srgbClr val="000000"/>
                </a:solidFill>
                <a:cs typeface="Arial" panose="020B0604020202020204" pitchFamily="34" charset="0"/>
              </a:rPr>
              <a:t>st.</a:t>
            </a:r>
          </a:p>
          <a:p>
            <a:pPr eaLnBrk="1" hangingPunct="1">
              <a:lnSpc>
                <a:spcPct val="80000"/>
              </a:lnSpc>
              <a:spcBef>
                <a:spcPts val="475"/>
              </a:spcBef>
              <a:buSzPct val="95000"/>
              <a:buFontTx/>
              <a:buChar char="•"/>
            </a:pPr>
            <a:r>
              <a:rPr lang="en-US" altLang="en-US" sz="2000">
                <a:solidFill>
                  <a:srgbClr val="000000"/>
                </a:solidFill>
                <a:cs typeface="Arial" panose="020B0604020202020204" pitchFamily="34" charset="0"/>
              </a:rPr>
              <a:t>Collect at the point of application/retain at the service delivery area.</a:t>
            </a:r>
          </a:p>
          <a:p>
            <a:pPr eaLnBrk="1" hangingPunct="1">
              <a:lnSpc>
                <a:spcPct val="80000"/>
              </a:lnSpc>
              <a:spcBef>
                <a:spcPts val="475"/>
              </a:spcBef>
              <a:buSzPct val="95000"/>
              <a:buFontTx/>
              <a:buChar char="•"/>
            </a:pPr>
            <a:r>
              <a:rPr lang="en-US" altLang="en-US" sz="2000">
                <a:solidFill>
                  <a:srgbClr val="000000"/>
                </a:solidFill>
                <a:cs typeface="Arial" panose="020B0604020202020204" pitchFamily="34" charset="0"/>
              </a:rPr>
              <a:t>Limit data access to authorized personnel.</a:t>
            </a:r>
          </a:p>
        </p:txBody>
      </p:sp>
      <p:sp>
        <p:nvSpPr>
          <p:cNvPr id="10" name="object 10">
            <a:extLst>
              <a:ext uri="{FF2B5EF4-FFF2-40B4-BE49-F238E27FC236}">
                <a16:creationId xmlns:a16="http://schemas.microsoft.com/office/drawing/2014/main" id="{07311428-B835-471A-D8B2-E29C09E0928D}"/>
              </a:ext>
            </a:extLst>
          </p:cNvPr>
          <p:cNvSpPr txBox="1"/>
          <p:nvPr/>
        </p:nvSpPr>
        <p:spPr>
          <a:xfrm>
            <a:off x="9702800" y="6335713"/>
            <a:ext cx="2268538" cy="482600"/>
          </a:xfrm>
          <a:prstGeom prst="rect">
            <a:avLst/>
          </a:prstGeom>
        </p:spPr>
        <p:txBody>
          <a:bodyPr lIns="0" tIns="12065" rIns="0" bIns="0">
            <a:spAutoFit/>
          </a:bodyPr>
          <a:lstStyle>
            <a:lvl1pPr marL="581025" indent="-5016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100"/>
              </a:spcBef>
            </a:pPr>
            <a:r>
              <a:rPr lang="en-US" altLang="en-US" sz="1000">
                <a:solidFill>
                  <a:srgbClr val="FFFFFF"/>
                </a:solidFill>
                <a:cs typeface="Arial" panose="020B0604020202020204" pitchFamily="34" charset="0"/>
              </a:rPr>
              <a:t>Florida Department of Agriculture and Consumer Services</a:t>
            </a:r>
            <a:endParaRPr lang="en-US" altLang="en-US" sz="1000">
              <a:solidFill>
                <a:srgbClr val="000000"/>
              </a:solidFill>
              <a:cs typeface="Arial" panose="020B0604020202020204" pitchFamily="34" charset="0"/>
            </a:endParaRPr>
          </a:p>
          <a:p>
            <a:pPr eaLnBrk="1" hangingPunct="1"/>
            <a:r>
              <a:rPr lang="en-US" altLang="en-US" sz="1000">
                <a:solidFill>
                  <a:srgbClr val="FFFFFF"/>
                </a:solidFill>
                <a:cs typeface="Arial" panose="020B0604020202020204" pitchFamily="34" charset="0"/>
              </a:rPr>
              <a:t>Division of Food, Nutrition and Wellness</a:t>
            </a:r>
            <a:endParaRPr lang="en-US" altLang="en-US" sz="1000">
              <a:solidFill>
                <a:srgbClr val="000000"/>
              </a:solidFill>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8434" name="object 2">
            <a:extLst>
              <a:ext uri="{FF2B5EF4-FFF2-40B4-BE49-F238E27FC236}">
                <a16:creationId xmlns:a16="http://schemas.microsoft.com/office/drawing/2014/main" id="{00CED017-DD3A-8B1A-1C91-2E4035A53A46}"/>
              </a:ext>
            </a:extLst>
          </p:cNvPr>
          <p:cNvGrpSpPr>
            <a:grpSpLocks/>
          </p:cNvGrpSpPr>
          <p:nvPr/>
        </p:nvGrpSpPr>
        <p:grpSpPr bwMode="auto">
          <a:xfrm>
            <a:off x="0" y="0"/>
            <a:ext cx="12192000" cy="6858000"/>
            <a:chOff x="0" y="0"/>
            <a:chExt cx="12192000" cy="6858000"/>
          </a:xfrm>
        </p:grpSpPr>
        <p:sp>
          <p:nvSpPr>
            <p:cNvPr id="18452" name="object 3">
              <a:extLst>
                <a:ext uri="{FF2B5EF4-FFF2-40B4-BE49-F238E27FC236}">
                  <a16:creationId xmlns:a16="http://schemas.microsoft.com/office/drawing/2014/main" id="{D6E8EA4E-750A-6F28-4D25-60C3FF59A41A}"/>
                </a:ext>
              </a:extLst>
            </p:cNvPr>
            <p:cNvSpPr>
              <a:spLocks/>
            </p:cNvSpPr>
            <p:nvPr/>
          </p:nvSpPr>
          <p:spPr bwMode="auto">
            <a:xfrm>
              <a:off x="0" y="0"/>
              <a:ext cx="6685915" cy="6858000"/>
            </a:xfrm>
            <a:custGeom>
              <a:avLst/>
              <a:gdLst>
                <a:gd name="T0" fmla="*/ 0 w 6685915"/>
                <a:gd name="T1" fmla="*/ 257 h 6858000"/>
                <a:gd name="T2" fmla="*/ 5090971 w 6685915"/>
                <a:gd name="T3" fmla="*/ 6828945 h 6858000"/>
                <a:gd name="T4" fmla="*/ 5204209 w 6685915"/>
                <a:gd name="T5" fmla="*/ 6726965 h 6858000"/>
                <a:gd name="T6" fmla="*/ 5313672 w 6685915"/>
                <a:gd name="T7" fmla="*/ 6620966 h 6858000"/>
                <a:gd name="T8" fmla="*/ 5419313 w 6685915"/>
                <a:gd name="T9" fmla="*/ 6511178 h 6858000"/>
                <a:gd name="T10" fmla="*/ 5521085 w 6685915"/>
                <a:gd name="T11" fmla="*/ 6397831 h 6858000"/>
                <a:gd name="T12" fmla="*/ 5618940 w 6685915"/>
                <a:gd name="T13" fmla="*/ 6281154 h 6858000"/>
                <a:gd name="T14" fmla="*/ 5712832 w 6685915"/>
                <a:gd name="T15" fmla="*/ 6161377 h 6858000"/>
                <a:gd name="T16" fmla="*/ 5802714 w 6685915"/>
                <a:gd name="T17" fmla="*/ 6038729 h 6858000"/>
                <a:gd name="T18" fmla="*/ 5888537 w 6685915"/>
                <a:gd name="T19" fmla="*/ 5913442 h 6858000"/>
                <a:gd name="T20" fmla="*/ 5970256 w 6685915"/>
                <a:gd name="T21" fmla="*/ 5785743 h 6858000"/>
                <a:gd name="T22" fmla="*/ 6047824 w 6685915"/>
                <a:gd name="T23" fmla="*/ 5655863 h 6858000"/>
                <a:gd name="T24" fmla="*/ 6121192 w 6685915"/>
                <a:gd name="T25" fmla="*/ 5524032 h 6858000"/>
                <a:gd name="T26" fmla="*/ 6190314 w 6685915"/>
                <a:gd name="T27" fmla="*/ 5390479 h 6858000"/>
                <a:gd name="T28" fmla="*/ 6255142 w 6685915"/>
                <a:gd name="T29" fmla="*/ 5255434 h 6858000"/>
                <a:gd name="T30" fmla="*/ 6315631 w 6685915"/>
                <a:gd name="T31" fmla="*/ 5119127 h 6858000"/>
                <a:gd name="T32" fmla="*/ 6371731 w 6685915"/>
                <a:gd name="T33" fmla="*/ 4981787 h 6858000"/>
                <a:gd name="T34" fmla="*/ 6423398 w 6685915"/>
                <a:gd name="T35" fmla="*/ 4843644 h 6858000"/>
                <a:gd name="T36" fmla="*/ 6470582 w 6685915"/>
                <a:gd name="T37" fmla="*/ 4704929 h 6858000"/>
                <a:gd name="T38" fmla="*/ 6513238 w 6685915"/>
                <a:gd name="T39" fmla="*/ 4565869 h 6858000"/>
                <a:gd name="T40" fmla="*/ 6551317 w 6685915"/>
                <a:gd name="T41" fmla="*/ 4426696 h 6858000"/>
                <a:gd name="T42" fmla="*/ 6584774 w 6685915"/>
                <a:gd name="T43" fmla="*/ 4287639 h 6858000"/>
                <a:gd name="T44" fmla="*/ 6613561 w 6685915"/>
                <a:gd name="T45" fmla="*/ 4148928 h 6858000"/>
                <a:gd name="T46" fmla="*/ 6637630 w 6685915"/>
                <a:gd name="T47" fmla="*/ 4010792 h 6858000"/>
                <a:gd name="T48" fmla="*/ 6656935 w 6685915"/>
                <a:gd name="T49" fmla="*/ 3873461 h 6858000"/>
                <a:gd name="T50" fmla="*/ 6671428 w 6685915"/>
                <a:gd name="T51" fmla="*/ 3737165 h 6858000"/>
                <a:gd name="T52" fmla="*/ 6681062 w 6685915"/>
                <a:gd name="T53" fmla="*/ 3602133 h 6858000"/>
                <a:gd name="T54" fmla="*/ 6685791 w 6685915"/>
                <a:gd name="T55" fmla="*/ 3468596 h 6858000"/>
                <a:gd name="T56" fmla="*/ 6682748 w 6685915"/>
                <a:gd name="T57" fmla="*/ 3310013 h 6858000"/>
                <a:gd name="T58" fmla="*/ 6675509 w 6685915"/>
                <a:gd name="T59" fmla="*/ 3152827 h 6858000"/>
                <a:gd name="T60" fmla="*/ 6664089 w 6685915"/>
                <a:gd name="T61" fmla="*/ 2997101 h 6858000"/>
                <a:gd name="T62" fmla="*/ 6648502 w 6685915"/>
                <a:gd name="T63" fmla="*/ 2842900 h 6858000"/>
                <a:gd name="T64" fmla="*/ 6628764 w 6685915"/>
                <a:gd name="T65" fmla="*/ 2690287 h 6858000"/>
                <a:gd name="T66" fmla="*/ 6604890 w 6685915"/>
                <a:gd name="T67" fmla="*/ 2539324 h 6858000"/>
                <a:gd name="T68" fmla="*/ 6576895 w 6685915"/>
                <a:gd name="T69" fmla="*/ 2390077 h 6858000"/>
                <a:gd name="T70" fmla="*/ 6544793 w 6685915"/>
                <a:gd name="T71" fmla="*/ 2242609 h 6858000"/>
                <a:gd name="T72" fmla="*/ 6508601 w 6685915"/>
                <a:gd name="T73" fmla="*/ 2096983 h 6858000"/>
                <a:gd name="T74" fmla="*/ 6468332 w 6685915"/>
                <a:gd name="T75" fmla="*/ 1953263 h 6858000"/>
                <a:gd name="T76" fmla="*/ 6424003 w 6685915"/>
                <a:gd name="T77" fmla="*/ 1811512 h 6858000"/>
                <a:gd name="T78" fmla="*/ 6375627 w 6685915"/>
                <a:gd name="T79" fmla="*/ 1671795 h 6858000"/>
                <a:gd name="T80" fmla="*/ 6323221 w 6685915"/>
                <a:gd name="T81" fmla="*/ 1534175 h 6858000"/>
                <a:gd name="T82" fmla="*/ 6266798 w 6685915"/>
                <a:gd name="T83" fmla="*/ 1398715 h 6858000"/>
                <a:gd name="T84" fmla="*/ 6206375 w 6685915"/>
                <a:gd name="T85" fmla="*/ 1265479 h 6858000"/>
                <a:gd name="T86" fmla="*/ 6141966 w 6685915"/>
                <a:gd name="T87" fmla="*/ 1134531 h 6858000"/>
                <a:gd name="T88" fmla="*/ 6073587 w 6685915"/>
                <a:gd name="T89" fmla="*/ 1005935 h 6858000"/>
                <a:gd name="T90" fmla="*/ 6001251 w 6685915"/>
                <a:gd name="T91" fmla="*/ 879754 h 6858000"/>
                <a:gd name="T92" fmla="*/ 5924975 w 6685915"/>
                <a:gd name="T93" fmla="*/ 756051 h 6858000"/>
                <a:gd name="T94" fmla="*/ 5844773 w 6685915"/>
                <a:gd name="T95" fmla="*/ 634891 h 6858000"/>
                <a:gd name="T96" fmla="*/ 5760661 w 6685915"/>
                <a:gd name="T97" fmla="*/ 516337 h 6858000"/>
                <a:gd name="T98" fmla="*/ 5672653 w 6685915"/>
                <a:gd name="T99" fmla="*/ 400453 h 6858000"/>
                <a:gd name="T100" fmla="*/ 5580764 w 6685915"/>
                <a:gd name="T101" fmla="*/ 287302 h 6858000"/>
                <a:gd name="T102" fmla="*/ 5485010 w 6685915"/>
                <a:gd name="T103" fmla="*/ 176948 h 6858000"/>
                <a:gd name="T104" fmla="*/ 5385406 w 6685915"/>
                <a:gd name="T105" fmla="*/ 69454 h 685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685915" h="6858000">
                  <a:moveTo>
                    <a:pt x="5317451" y="0"/>
                  </a:moveTo>
                  <a:lnTo>
                    <a:pt x="5087" y="0"/>
                  </a:lnTo>
                  <a:lnTo>
                    <a:pt x="0" y="257"/>
                  </a:lnTo>
                  <a:lnTo>
                    <a:pt x="0" y="6858000"/>
                  </a:lnTo>
                  <a:lnTo>
                    <a:pt x="5057068" y="6858000"/>
                  </a:lnTo>
                  <a:lnTo>
                    <a:pt x="5090971" y="6828945"/>
                  </a:lnTo>
                  <a:lnTo>
                    <a:pt x="5129133" y="6795412"/>
                  </a:lnTo>
                  <a:lnTo>
                    <a:pt x="5166880" y="6761416"/>
                  </a:lnTo>
                  <a:lnTo>
                    <a:pt x="5204209" y="6726965"/>
                  </a:lnTo>
                  <a:lnTo>
                    <a:pt x="5241118" y="6692067"/>
                  </a:lnTo>
                  <a:lnTo>
                    <a:pt x="5277606" y="6656731"/>
                  </a:lnTo>
                  <a:lnTo>
                    <a:pt x="5313672" y="6620966"/>
                  </a:lnTo>
                  <a:lnTo>
                    <a:pt x="5349313" y="6584780"/>
                  </a:lnTo>
                  <a:lnTo>
                    <a:pt x="5384527" y="6548181"/>
                  </a:lnTo>
                  <a:lnTo>
                    <a:pt x="5419313" y="6511178"/>
                  </a:lnTo>
                  <a:lnTo>
                    <a:pt x="5453669" y="6473780"/>
                  </a:lnTo>
                  <a:lnTo>
                    <a:pt x="5487594" y="6435995"/>
                  </a:lnTo>
                  <a:lnTo>
                    <a:pt x="5521085" y="6397831"/>
                  </a:lnTo>
                  <a:lnTo>
                    <a:pt x="5554141" y="6359297"/>
                  </a:lnTo>
                  <a:lnTo>
                    <a:pt x="5586760" y="6320402"/>
                  </a:lnTo>
                  <a:lnTo>
                    <a:pt x="5618940" y="6281154"/>
                  </a:lnTo>
                  <a:lnTo>
                    <a:pt x="5650680" y="6241561"/>
                  </a:lnTo>
                  <a:lnTo>
                    <a:pt x="5681978" y="6201633"/>
                  </a:lnTo>
                  <a:lnTo>
                    <a:pt x="5712832" y="6161377"/>
                  </a:lnTo>
                  <a:lnTo>
                    <a:pt x="5743241" y="6120802"/>
                  </a:lnTo>
                  <a:lnTo>
                    <a:pt x="5773202" y="6079917"/>
                  </a:lnTo>
                  <a:lnTo>
                    <a:pt x="5802714" y="6038729"/>
                  </a:lnTo>
                  <a:lnTo>
                    <a:pt x="5831775" y="5997249"/>
                  </a:lnTo>
                  <a:lnTo>
                    <a:pt x="5860383" y="5955483"/>
                  </a:lnTo>
                  <a:lnTo>
                    <a:pt x="5888537" y="5913442"/>
                  </a:lnTo>
                  <a:lnTo>
                    <a:pt x="5916236" y="5871132"/>
                  </a:lnTo>
                  <a:lnTo>
                    <a:pt x="5943476" y="5828563"/>
                  </a:lnTo>
                  <a:lnTo>
                    <a:pt x="5970256" y="5785743"/>
                  </a:lnTo>
                  <a:lnTo>
                    <a:pt x="5996576" y="5742681"/>
                  </a:lnTo>
                  <a:lnTo>
                    <a:pt x="6022432" y="5699385"/>
                  </a:lnTo>
                  <a:lnTo>
                    <a:pt x="6047824" y="5655863"/>
                  </a:lnTo>
                  <a:lnTo>
                    <a:pt x="6072748" y="5612125"/>
                  </a:lnTo>
                  <a:lnTo>
                    <a:pt x="6097205" y="5568178"/>
                  </a:lnTo>
                  <a:lnTo>
                    <a:pt x="6121192" y="5524032"/>
                  </a:lnTo>
                  <a:lnTo>
                    <a:pt x="6144706" y="5479694"/>
                  </a:lnTo>
                  <a:lnTo>
                    <a:pt x="6167748" y="5435174"/>
                  </a:lnTo>
                  <a:lnTo>
                    <a:pt x="6190314" y="5390479"/>
                  </a:lnTo>
                  <a:lnTo>
                    <a:pt x="6212402" y="5345619"/>
                  </a:lnTo>
                  <a:lnTo>
                    <a:pt x="6234013" y="5300601"/>
                  </a:lnTo>
                  <a:lnTo>
                    <a:pt x="6255142" y="5255434"/>
                  </a:lnTo>
                  <a:lnTo>
                    <a:pt x="6275790" y="5210127"/>
                  </a:lnTo>
                  <a:lnTo>
                    <a:pt x="6295953" y="5164689"/>
                  </a:lnTo>
                  <a:lnTo>
                    <a:pt x="6315631" y="5119127"/>
                  </a:lnTo>
                  <a:lnTo>
                    <a:pt x="6334821" y="5073450"/>
                  </a:lnTo>
                  <a:lnTo>
                    <a:pt x="6353521" y="5027668"/>
                  </a:lnTo>
                  <a:lnTo>
                    <a:pt x="6371731" y="4981787"/>
                  </a:lnTo>
                  <a:lnTo>
                    <a:pt x="6389448" y="4935817"/>
                  </a:lnTo>
                  <a:lnTo>
                    <a:pt x="6406671" y="4889767"/>
                  </a:lnTo>
                  <a:lnTo>
                    <a:pt x="6423398" y="4843644"/>
                  </a:lnTo>
                  <a:lnTo>
                    <a:pt x="6439626" y="4797458"/>
                  </a:lnTo>
                  <a:lnTo>
                    <a:pt x="6455355" y="4751217"/>
                  </a:lnTo>
                  <a:lnTo>
                    <a:pt x="6470582" y="4704929"/>
                  </a:lnTo>
                  <a:lnTo>
                    <a:pt x="6485306" y="4658602"/>
                  </a:lnTo>
                  <a:lnTo>
                    <a:pt x="6499525" y="4612246"/>
                  </a:lnTo>
                  <a:lnTo>
                    <a:pt x="6513238" y="4565869"/>
                  </a:lnTo>
                  <a:lnTo>
                    <a:pt x="6526442" y="4519480"/>
                  </a:lnTo>
                  <a:lnTo>
                    <a:pt x="6539136" y="4473086"/>
                  </a:lnTo>
                  <a:lnTo>
                    <a:pt x="6551317" y="4426696"/>
                  </a:lnTo>
                  <a:lnTo>
                    <a:pt x="6562986" y="4380320"/>
                  </a:lnTo>
                  <a:lnTo>
                    <a:pt x="6574138" y="4333964"/>
                  </a:lnTo>
                  <a:lnTo>
                    <a:pt x="6584774" y="4287639"/>
                  </a:lnTo>
                  <a:lnTo>
                    <a:pt x="6594891" y="4241352"/>
                  </a:lnTo>
                  <a:lnTo>
                    <a:pt x="6604487" y="4195112"/>
                  </a:lnTo>
                  <a:lnTo>
                    <a:pt x="6613561" y="4148928"/>
                  </a:lnTo>
                  <a:lnTo>
                    <a:pt x="6622110" y="4102807"/>
                  </a:lnTo>
                  <a:lnTo>
                    <a:pt x="6630134" y="4056759"/>
                  </a:lnTo>
                  <a:lnTo>
                    <a:pt x="6637630" y="4010792"/>
                  </a:lnTo>
                  <a:lnTo>
                    <a:pt x="6644596" y="3964914"/>
                  </a:lnTo>
                  <a:lnTo>
                    <a:pt x="6651032" y="3919134"/>
                  </a:lnTo>
                  <a:lnTo>
                    <a:pt x="6656935" y="3873461"/>
                  </a:lnTo>
                  <a:lnTo>
                    <a:pt x="6662303" y="3827902"/>
                  </a:lnTo>
                  <a:lnTo>
                    <a:pt x="6667134" y="3782467"/>
                  </a:lnTo>
                  <a:lnTo>
                    <a:pt x="6671428" y="3737165"/>
                  </a:lnTo>
                  <a:lnTo>
                    <a:pt x="6675182" y="3692002"/>
                  </a:lnTo>
                  <a:lnTo>
                    <a:pt x="6678394" y="3646989"/>
                  </a:lnTo>
                  <a:lnTo>
                    <a:pt x="6681062" y="3602133"/>
                  </a:lnTo>
                  <a:lnTo>
                    <a:pt x="6683186" y="3557443"/>
                  </a:lnTo>
                  <a:lnTo>
                    <a:pt x="6684763" y="3512928"/>
                  </a:lnTo>
                  <a:lnTo>
                    <a:pt x="6685791" y="3468596"/>
                  </a:lnTo>
                  <a:lnTo>
                    <a:pt x="6685244" y="3415583"/>
                  </a:lnTo>
                  <a:lnTo>
                    <a:pt x="6684230" y="3362722"/>
                  </a:lnTo>
                  <a:lnTo>
                    <a:pt x="6682748" y="3310013"/>
                  </a:lnTo>
                  <a:lnTo>
                    <a:pt x="6680801" y="3257459"/>
                  </a:lnTo>
                  <a:lnTo>
                    <a:pt x="6678388" y="3205063"/>
                  </a:lnTo>
                  <a:lnTo>
                    <a:pt x="6675509" y="3152827"/>
                  </a:lnTo>
                  <a:lnTo>
                    <a:pt x="6672166" y="3100753"/>
                  </a:lnTo>
                  <a:lnTo>
                    <a:pt x="6668359" y="3048844"/>
                  </a:lnTo>
                  <a:lnTo>
                    <a:pt x="6664089" y="2997101"/>
                  </a:lnTo>
                  <a:lnTo>
                    <a:pt x="6659355" y="2945528"/>
                  </a:lnTo>
                  <a:lnTo>
                    <a:pt x="6654160" y="2894127"/>
                  </a:lnTo>
                  <a:lnTo>
                    <a:pt x="6648502" y="2842900"/>
                  </a:lnTo>
                  <a:lnTo>
                    <a:pt x="6642383" y="2791849"/>
                  </a:lnTo>
                  <a:lnTo>
                    <a:pt x="6635804" y="2740977"/>
                  </a:lnTo>
                  <a:lnTo>
                    <a:pt x="6628764" y="2690287"/>
                  </a:lnTo>
                  <a:lnTo>
                    <a:pt x="6621265" y="2639779"/>
                  </a:lnTo>
                  <a:lnTo>
                    <a:pt x="6613307" y="2589458"/>
                  </a:lnTo>
                  <a:lnTo>
                    <a:pt x="6604890" y="2539324"/>
                  </a:lnTo>
                  <a:lnTo>
                    <a:pt x="6596015" y="2489382"/>
                  </a:lnTo>
                  <a:lnTo>
                    <a:pt x="6586683" y="2439632"/>
                  </a:lnTo>
                  <a:lnTo>
                    <a:pt x="6576895" y="2390077"/>
                  </a:lnTo>
                  <a:lnTo>
                    <a:pt x="6566650" y="2340720"/>
                  </a:lnTo>
                  <a:lnTo>
                    <a:pt x="6555949" y="2291563"/>
                  </a:lnTo>
                  <a:lnTo>
                    <a:pt x="6544793" y="2242609"/>
                  </a:lnTo>
                  <a:lnTo>
                    <a:pt x="6533183" y="2193859"/>
                  </a:lnTo>
                  <a:lnTo>
                    <a:pt x="6521119" y="2145316"/>
                  </a:lnTo>
                  <a:lnTo>
                    <a:pt x="6508601" y="2096983"/>
                  </a:lnTo>
                  <a:lnTo>
                    <a:pt x="6495630" y="2048861"/>
                  </a:lnTo>
                  <a:lnTo>
                    <a:pt x="6482207" y="2000954"/>
                  </a:lnTo>
                  <a:lnTo>
                    <a:pt x="6468332" y="1953263"/>
                  </a:lnTo>
                  <a:lnTo>
                    <a:pt x="6454006" y="1905790"/>
                  </a:lnTo>
                  <a:lnTo>
                    <a:pt x="6439229" y="1858540"/>
                  </a:lnTo>
                  <a:lnTo>
                    <a:pt x="6424003" y="1811512"/>
                  </a:lnTo>
                  <a:lnTo>
                    <a:pt x="6408326" y="1764711"/>
                  </a:lnTo>
                  <a:lnTo>
                    <a:pt x="6392201" y="1718137"/>
                  </a:lnTo>
                  <a:lnTo>
                    <a:pt x="6375627" y="1671795"/>
                  </a:lnTo>
                  <a:lnTo>
                    <a:pt x="6358605" y="1625685"/>
                  </a:lnTo>
                  <a:lnTo>
                    <a:pt x="6341136" y="1579811"/>
                  </a:lnTo>
                  <a:lnTo>
                    <a:pt x="6323221" y="1534175"/>
                  </a:lnTo>
                  <a:lnTo>
                    <a:pt x="6304859" y="1488778"/>
                  </a:lnTo>
                  <a:lnTo>
                    <a:pt x="6286051" y="1443624"/>
                  </a:lnTo>
                  <a:lnTo>
                    <a:pt x="6266798" y="1398715"/>
                  </a:lnTo>
                  <a:lnTo>
                    <a:pt x="6247101" y="1354053"/>
                  </a:lnTo>
                  <a:lnTo>
                    <a:pt x="6226960" y="1309640"/>
                  </a:lnTo>
                  <a:lnTo>
                    <a:pt x="6206375" y="1265479"/>
                  </a:lnTo>
                  <a:lnTo>
                    <a:pt x="6185348" y="1221573"/>
                  </a:lnTo>
                  <a:lnTo>
                    <a:pt x="6163878" y="1177923"/>
                  </a:lnTo>
                  <a:lnTo>
                    <a:pt x="6141966" y="1134531"/>
                  </a:lnTo>
                  <a:lnTo>
                    <a:pt x="6119614" y="1091402"/>
                  </a:lnTo>
                  <a:lnTo>
                    <a:pt x="6096820" y="1048535"/>
                  </a:lnTo>
                  <a:lnTo>
                    <a:pt x="6073587" y="1005935"/>
                  </a:lnTo>
                  <a:lnTo>
                    <a:pt x="6049914" y="963603"/>
                  </a:lnTo>
                  <a:lnTo>
                    <a:pt x="6025802" y="921542"/>
                  </a:lnTo>
                  <a:lnTo>
                    <a:pt x="6001251" y="879754"/>
                  </a:lnTo>
                  <a:lnTo>
                    <a:pt x="5976263" y="838241"/>
                  </a:lnTo>
                  <a:lnTo>
                    <a:pt x="5950837" y="797006"/>
                  </a:lnTo>
                  <a:lnTo>
                    <a:pt x="5924975" y="756051"/>
                  </a:lnTo>
                  <a:lnTo>
                    <a:pt x="5898676" y="715379"/>
                  </a:lnTo>
                  <a:lnTo>
                    <a:pt x="5871942" y="674992"/>
                  </a:lnTo>
                  <a:lnTo>
                    <a:pt x="5844773" y="634891"/>
                  </a:lnTo>
                  <a:lnTo>
                    <a:pt x="5817169" y="595081"/>
                  </a:lnTo>
                  <a:lnTo>
                    <a:pt x="5789132" y="555562"/>
                  </a:lnTo>
                  <a:lnTo>
                    <a:pt x="5760661" y="516337"/>
                  </a:lnTo>
                  <a:lnTo>
                    <a:pt x="5731757" y="477409"/>
                  </a:lnTo>
                  <a:lnTo>
                    <a:pt x="5702421" y="438781"/>
                  </a:lnTo>
                  <a:lnTo>
                    <a:pt x="5672653" y="400453"/>
                  </a:lnTo>
                  <a:lnTo>
                    <a:pt x="5642454" y="362429"/>
                  </a:lnTo>
                  <a:lnTo>
                    <a:pt x="5611824" y="324711"/>
                  </a:lnTo>
                  <a:lnTo>
                    <a:pt x="5580764" y="287302"/>
                  </a:lnTo>
                  <a:lnTo>
                    <a:pt x="5549275" y="250203"/>
                  </a:lnTo>
                  <a:lnTo>
                    <a:pt x="5517357" y="213418"/>
                  </a:lnTo>
                  <a:lnTo>
                    <a:pt x="5485010" y="176948"/>
                  </a:lnTo>
                  <a:lnTo>
                    <a:pt x="5452236" y="140796"/>
                  </a:lnTo>
                  <a:lnTo>
                    <a:pt x="5419034" y="104964"/>
                  </a:lnTo>
                  <a:lnTo>
                    <a:pt x="5385406" y="69454"/>
                  </a:lnTo>
                  <a:lnTo>
                    <a:pt x="5351351" y="34270"/>
                  </a:lnTo>
                  <a:lnTo>
                    <a:pt x="5317451" y="0"/>
                  </a:lnTo>
                  <a:close/>
                </a:path>
              </a:pathLst>
            </a:custGeom>
            <a:solidFill>
              <a:srgbClr val="005478"/>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8453" name="object 4">
              <a:extLst>
                <a:ext uri="{FF2B5EF4-FFF2-40B4-BE49-F238E27FC236}">
                  <a16:creationId xmlns:a16="http://schemas.microsoft.com/office/drawing/2014/main" id="{CCE11A75-5BF0-7BCC-8C94-A4748C33EFC3}"/>
                </a:ext>
              </a:extLst>
            </p:cNvPr>
            <p:cNvSpPr>
              <a:spLocks/>
            </p:cNvSpPr>
            <p:nvPr/>
          </p:nvSpPr>
          <p:spPr bwMode="auto">
            <a:xfrm>
              <a:off x="0" y="6600494"/>
              <a:ext cx="12192000" cy="257810"/>
            </a:xfrm>
            <a:custGeom>
              <a:avLst/>
              <a:gdLst>
                <a:gd name="T0" fmla="*/ 12192000 w 12192000"/>
                <a:gd name="T1" fmla="*/ 0 h 257809"/>
                <a:gd name="T2" fmla="*/ 0 w 12192000"/>
                <a:gd name="T3" fmla="*/ 0 h 257809"/>
                <a:gd name="T4" fmla="*/ 0 w 12192000"/>
                <a:gd name="T5" fmla="*/ 257505 h 257809"/>
                <a:gd name="T6" fmla="*/ 12192000 w 12192000"/>
                <a:gd name="T7" fmla="*/ 257505 h 257809"/>
                <a:gd name="T8" fmla="*/ 12192000 w 12192000"/>
                <a:gd name="T9" fmla="*/ 0 h 257809"/>
              </a:gdLst>
              <a:ahLst/>
              <a:cxnLst>
                <a:cxn ang="0">
                  <a:pos x="T0" y="T1"/>
                </a:cxn>
                <a:cxn ang="0">
                  <a:pos x="T2" y="T3"/>
                </a:cxn>
                <a:cxn ang="0">
                  <a:pos x="T4" y="T5"/>
                </a:cxn>
                <a:cxn ang="0">
                  <a:pos x="T6" y="T7"/>
                </a:cxn>
                <a:cxn ang="0">
                  <a:pos x="T8" y="T9"/>
                </a:cxn>
              </a:cxnLst>
              <a:rect l="0" t="0" r="r" b="b"/>
              <a:pathLst>
                <a:path w="12192000" h="257809">
                  <a:moveTo>
                    <a:pt x="12192000" y="0"/>
                  </a:moveTo>
                  <a:lnTo>
                    <a:pt x="0" y="0"/>
                  </a:lnTo>
                  <a:lnTo>
                    <a:pt x="0" y="257505"/>
                  </a:lnTo>
                  <a:lnTo>
                    <a:pt x="12192000" y="257505"/>
                  </a:lnTo>
                  <a:lnTo>
                    <a:pt x="12192000" y="0"/>
                  </a:lnTo>
                  <a:close/>
                </a:path>
              </a:pathLst>
            </a:custGeom>
            <a:solidFill>
              <a:srgbClr val="B5C5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sp>
        <p:nvSpPr>
          <p:cNvPr id="5" name="object 5">
            <a:extLst>
              <a:ext uri="{FF2B5EF4-FFF2-40B4-BE49-F238E27FC236}">
                <a16:creationId xmlns:a16="http://schemas.microsoft.com/office/drawing/2014/main" id="{D34FD9BF-F837-53AE-FBF6-B1F02EA36C0A}"/>
              </a:ext>
            </a:extLst>
          </p:cNvPr>
          <p:cNvSpPr txBox="1">
            <a:spLocks noGrp="1"/>
          </p:cNvSpPr>
          <p:nvPr>
            <p:ph type="title"/>
          </p:nvPr>
        </p:nvSpPr>
        <p:spPr>
          <a:xfrm>
            <a:off x="85725" y="1555750"/>
            <a:ext cx="6148388" cy="1309688"/>
          </a:xfrm>
        </p:spPr>
        <p:txBody>
          <a:bodyPr tIns="9525"/>
          <a:lstStyle/>
          <a:p>
            <a:pPr marL="292100" indent="-279400" eaLnBrk="1" hangingPunct="1">
              <a:spcBef>
                <a:spcPts val="75"/>
              </a:spcBef>
              <a:tabLst>
                <a:tab pos="2473325" algn="l"/>
              </a:tabLst>
            </a:pPr>
            <a:r>
              <a:rPr lang="en-US" altLang="en-US" sz="4200" b="0" u="sng">
                <a:solidFill>
                  <a:srgbClr val="FFFFFF"/>
                </a:solidFill>
                <a:latin typeface="Arial Black" panose="020B0A04020102020204" pitchFamily="34" charset="0"/>
                <a:ea typeface="Arial Black" panose="020B0A04020102020204" pitchFamily="34" charset="0"/>
                <a:cs typeface="Arial Black" panose="020B0A04020102020204" pitchFamily="34" charset="0"/>
              </a:rPr>
              <a:t>ETHNIC	AND RACIAL</a:t>
            </a:r>
            <a:r>
              <a:rPr lang="en-US" altLang="en-US" sz="4200" b="0">
                <a:solidFill>
                  <a:srgbClr val="FFFFFF"/>
                </a:solidFill>
                <a:latin typeface="Arial Black" panose="020B0A04020102020204" pitchFamily="34" charset="0"/>
                <a:ea typeface="Arial Black" panose="020B0A04020102020204" pitchFamily="34" charset="0"/>
                <a:cs typeface="Arial Black" panose="020B0A04020102020204" pitchFamily="34" charset="0"/>
              </a:rPr>
              <a:t> </a:t>
            </a:r>
            <a:r>
              <a:rPr lang="en-US" altLang="en-US" sz="4200" b="0" u="sng">
                <a:solidFill>
                  <a:srgbClr val="FFFFFF"/>
                </a:solidFill>
                <a:latin typeface="Arial Black" panose="020B0A04020102020204" pitchFamily="34" charset="0"/>
                <a:ea typeface="Arial Black" panose="020B0A04020102020204" pitchFamily="34" charset="0"/>
                <a:cs typeface="Arial Black" panose="020B0A04020102020204" pitchFamily="34" charset="0"/>
              </a:rPr>
              <a:t>DATA COLLECTION</a:t>
            </a:r>
            <a:endParaRPr lang="en-US" altLang="en-US" sz="4200">
              <a:latin typeface="Arial Black" panose="020B0A04020102020204" pitchFamily="34" charset="0"/>
              <a:ea typeface="Arial Black" panose="020B0A04020102020204" pitchFamily="34" charset="0"/>
              <a:cs typeface="Arial Black" panose="020B0A04020102020204" pitchFamily="34" charset="0"/>
            </a:endParaRPr>
          </a:p>
        </p:txBody>
      </p:sp>
      <p:sp>
        <p:nvSpPr>
          <p:cNvPr id="6" name="object 6">
            <a:extLst>
              <a:ext uri="{FF2B5EF4-FFF2-40B4-BE49-F238E27FC236}">
                <a16:creationId xmlns:a16="http://schemas.microsoft.com/office/drawing/2014/main" id="{8C5E86C2-C6D2-0F77-A4DF-BACBC6438ECC}"/>
              </a:ext>
            </a:extLst>
          </p:cNvPr>
          <p:cNvSpPr txBox="1"/>
          <p:nvPr/>
        </p:nvSpPr>
        <p:spPr>
          <a:xfrm>
            <a:off x="877888" y="3403600"/>
            <a:ext cx="4654550" cy="1479550"/>
          </a:xfrm>
          <a:prstGeom prst="rect">
            <a:avLst/>
          </a:prstGeom>
        </p:spPr>
        <p:txBody>
          <a:bodyPr lIns="0" tIns="15240" rIns="0" bIns="0">
            <a:spAutoFit/>
          </a:bodyPr>
          <a:lstStyle>
            <a:lvl1pPr marL="12700" indent="-4763">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99000"/>
              </a:lnSpc>
              <a:spcBef>
                <a:spcPts val="125"/>
              </a:spcBef>
            </a:pPr>
            <a:r>
              <a:rPr lang="en-US" altLang="en-US" sz="2400" b="1">
                <a:solidFill>
                  <a:srgbClr val="FFFFFF"/>
                </a:solidFill>
                <a:cs typeface="Arial" panose="020B0604020202020204" pitchFamily="34" charset="0"/>
              </a:rPr>
              <a:t>Ethnicity and race are two separate categories as federally recognized by the Office of Management and Budget.</a:t>
            </a:r>
            <a:endParaRPr lang="en-US" altLang="en-US" sz="2400">
              <a:solidFill>
                <a:srgbClr val="000000"/>
              </a:solidFill>
              <a:cs typeface="Arial" panose="020B0604020202020204" pitchFamily="34" charset="0"/>
            </a:endParaRPr>
          </a:p>
        </p:txBody>
      </p:sp>
      <p:graphicFrame>
        <p:nvGraphicFramePr>
          <p:cNvPr id="7" name="object 7">
            <a:extLst>
              <a:ext uri="{FF2B5EF4-FFF2-40B4-BE49-F238E27FC236}">
                <a16:creationId xmlns:a16="http://schemas.microsoft.com/office/drawing/2014/main" id="{434B7992-E525-69BD-770F-2C4EB3B7A069}"/>
              </a:ext>
            </a:extLst>
          </p:cNvPr>
          <p:cNvGraphicFramePr>
            <a:graphicFrameLocks noGrp="1"/>
          </p:cNvGraphicFramePr>
          <p:nvPr/>
        </p:nvGraphicFramePr>
        <p:xfrm>
          <a:off x="6797675" y="796925"/>
          <a:ext cx="5048250" cy="4760913"/>
        </p:xfrm>
        <a:graphic>
          <a:graphicData uri="http://schemas.openxmlformats.org/drawingml/2006/table">
            <a:tbl>
              <a:tblPr/>
              <a:tblGrid>
                <a:gridCol w="2528888">
                  <a:extLst>
                    <a:ext uri="{9D8B030D-6E8A-4147-A177-3AD203B41FA5}">
                      <a16:colId xmlns:a16="http://schemas.microsoft.com/office/drawing/2014/main" val="1128871964"/>
                    </a:ext>
                  </a:extLst>
                </a:gridCol>
                <a:gridCol w="163512">
                  <a:extLst>
                    <a:ext uri="{9D8B030D-6E8A-4147-A177-3AD203B41FA5}">
                      <a16:colId xmlns:a16="http://schemas.microsoft.com/office/drawing/2014/main" val="2535343104"/>
                    </a:ext>
                  </a:extLst>
                </a:gridCol>
                <a:gridCol w="2355850">
                  <a:extLst>
                    <a:ext uri="{9D8B030D-6E8A-4147-A177-3AD203B41FA5}">
                      <a16:colId xmlns:a16="http://schemas.microsoft.com/office/drawing/2014/main" val="77104691"/>
                    </a:ext>
                  </a:extLst>
                </a:gridCol>
              </a:tblGrid>
              <a:tr h="1076325">
                <a:tc gridSpan="3">
                  <a:txBody>
                    <a:bodyPr/>
                    <a:lstStyle>
                      <a:lvl1pPr marL="1670050" indent="-749300">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1670050" marR="0" lvl="0" indent="-749300" algn="l" defTabSz="914400" rtl="0" eaLnBrk="1" fontAlgn="base" latinLnBrk="0" hangingPunct="1">
                        <a:lnSpc>
                          <a:spcPts val="3763"/>
                        </a:lnSpc>
                        <a:spcBef>
                          <a:spcPts val="463"/>
                        </a:spcBef>
                        <a:spcAft>
                          <a:spcPct val="0"/>
                        </a:spcAft>
                        <a:buClrTx/>
                        <a:buSzTx/>
                        <a:buFontTx/>
                        <a:buNone/>
                        <a:tabLst/>
                      </a:pPr>
                      <a:r>
                        <a:rPr kumimoji="0" lang="en-US" altLang="en-US" sz="3200" b="1" i="0" u="none" strike="noStrike" cap="none" normalizeH="0" baseline="0">
                          <a:ln>
                            <a:noFill/>
                          </a:ln>
                          <a:solidFill>
                            <a:srgbClr val="004279"/>
                          </a:solidFill>
                          <a:effectLst/>
                          <a:latin typeface="Arial" panose="020B0604020202020204" pitchFamily="34" charset="0"/>
                          <a:cs typeface="Arial" panose="020B0604020202020204" pitchFamily="34" charset="0"/>
                        </a:rPr>
                        <a:t>TWO-QUESTION FORMAT</a:t>
                      </a:r>
                      <a:endParaRPr kumimoji="0" lang="en-US" altLang="en-US" sz="32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58419" marB="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00243241"/>
                  </a:ext>
                </a:extLst>
              </a:tr>
              <a:tr h="3684588">
                <a:tc>
                  <a:txBody>
                    <a:bodyPr/>
                    <a:lstStyle>
                      <a:lvl1pPr marL="433388" indent="-342900">
                        <a:spcBef>
                          <a:spcPct val="20000"/>
                        </a:spcBef>
                        <a:tabLst>
                          <a:tab pos="433388" algn="l"/>
                          <a:tab pos="434975" algn="l"/>
                        </a:tabLst>
                        <a:defRPr sz="1600">
                          <a:solidFill>
                            <a:schemeClr val="tx1"/>
                          </a:solidFill>
                          <a:latin typeface="Calibri" panose="020F0502020204030204" pitchFamily="34" charset="0"/>
                        </a:defRPr>
                      </a:lvl1pPr>
                      <a:lvl2pPr marL="90488">
                        <a:spcBef>
                          <a:spcPct val="20000"/>
                        </a:spcBef>
                        <a:tabLst>
                          <a:tab pos="433388" algn="l"/>
                          <a:tab pos="434975" algn="l"/>
                        </a:tabLst>
                        <a:defRPr sz="1600">
                          <a:solidFill>
                            <a:schemeClr val="tx1"/>
                          </a:solidFill>
                          <a:latin typeface="Calibri" panose="020F0502020204030204" pitchFamily="34" charset="0"/>
                        </a:defRPr>
                      </a:lvl2pPr>
                      <a:lvl3pPr marL="1143000" indent="-228600">
                        <a:spcBef>
                          <a:spcPct val="20000"/>
                        </a:spcBef>
                        <a:tabLst>
                          <a:tab pos="433388" algn="l"/>
                          <a:tab pos="434975" algn="l"/>
                        </a:tabLst>
                        <a:defRPr sz="1600">
                          <a:solidFill>
                            <a:schemeClr val="tx1"/>
                          </a:solidFill>
                          <a:latin typeface="Calibri" panose="020F0502020204030204" pitchFamily="34" charset="0"/>
                        </a:defRPr>
                      </a:lvl3pPr>
                      <a:lvl4pPr marL="1600200" indent="-228600">
                        <a:spcBef>
                          <a:spcPct val="20000"/>
                        </a:spcBef>
                        <a:tabLst>
                          <a:tab pos="433388" algn="l"/>
                          <a:tab pos="434975" algn="l"/>
                        </a:tabLst>
                        <a:defRPr sz="1600">
                          <a:solidFill>
                            <a:schemeClr val="tx1"/>
                          </a:solidFill>
                          <a:latin typeface="Calibri" panose="020F0502020204030204" pitchFamily="34" charset="0"/>
                        </a:defRPr>
                      </a:lvl4pPr>
                      <a:lvl5pPr marL="2057400" indent="-228600">
                        <a:spcBef>
                          <a:spcPct val="20000"/>
                        </a:spcBef>
                        <a:tabLst>
                          <a:tab pos="433388" algn="l"/>
                          <a:tab pos="434975" algn="l"/>
                        </a:tabLst>
                        <a:defRPr sz="1600">
                          <a:solidFill>
                            <a:schemeClr val="tx1"/>
                          </a:solidFill>
                          <a:latin typeface="Calibri" panose="020F0502020204030204" pitchFamily="34" charset="0"/>
                        </a:defRPr>
                      </a:lvl5pPr>
                      <a:lvl6pPr marL="2514600" indent="-228600" eaLnBrk="0" fontAlgn="base" hangingPunct="0">
                        <a:spcBef>
                          <a:spcPct val="20000"/>
                        </a:spcBef>
                        <a:spcAft>
                          <a:spcPct val="0"/>
                        </a:spcAft>
                        <a:tabLst>
                          <a:tab pos="433388" algn="l"/>
                          <a:tab pos="434975" algn="l"/>
                        </a:tabLs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tabLst>
                          <a:tab pos="433388" algn="l"/>
                          <a:tab pos="434975" algn="l"/>
                        </a:tabLs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tabLst>
                          <a:tab pos="433388" algn="l"/>
                          <a:tab pos="434975" algn="l"/>
                        </a:tabLs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tabLst>
                          <a:tab pos="433388" algn="l"/>
                          <a:tab pos="434975" algn="l"/>
                        </a:tabLst>
                        <a:defRPr sz="1600">
                          <a:solidFill>
                            <a:schemeClr val="tx1"/>
                          </a:solidFill>
                          <a:latin typeface="Calibri" panose="020F0502020204030204" pitchFamily="34" charset="0"/>
                        </a:defRPr>
                      </a:lvl9pPr>
                    </a:lstStyle>
                    <a:p>
                      <a:pPr marL="433388" marR="0" lvl="0" indent="-342900" algn="l" defTabSz="914400" rtl="0" eaLnBrk="1" fontAlgn="base" latinLnBrk="0" hangingPunct="1">
                        <a:lnSpc>
                          <a:spcPct val="100000"/>
                        </a:lnSpc>
                        <a:spcBef>
                          <a:spcPts val="100"/>
                        </a:spcBef>
                        <a:spcAft>
                          <a:spcPct val="0"/>
                        </a:spcAft>
                        <a:buClrTx/>
                        <a:buSzTx/>
                        <a:buFontTx/>
                        <a:buAutoNum type="arabicPeriod"/>
                        <a:tabLst>
                          <a:tab pos="433388" algn="l"/>
                          <a:tab pos="434975" algn="l"/>
                        </a:tabLst>
                      </a:pPr>
                      <a:r>
                        <a:rPr kumimoji="0" lang="en-US" altLang="en-US" sz="1700" b="1" i="0" u="none" strike="noStrike" cap="none" normalizeH="0" baseline="0">
                          <a:ln>
                            <a:noFill/>
                          </a:ln>
                          <a:solidFill>
                            <a:schemeClr val="tx1"/>
                          </a:solidFill>
                          <a:effectLst/>
                          <a:latin typeface="Arial" panose="020B0604020202020204" pitchFamily="34" charset="0"/>
                          <a:cs typeface="Arial" panose="020B0604020202020204" pitchFamily="34" charset="0"/>
                        </a:rPr>
                        <a:t>Ethnicity</a:t>
                      </a:r>
                      <a:endParaRPr kumimoji="0" lang="en-US" altLang="en-US" sz="17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433388" marR="0" lvl="0" indent="-342900" algn="l" defTabSz="914400" rtl="0" eaLnBrk="1" fontAlgn="base" latinLnBrk="0" hangingPunct="1">
                        <a:lnSpc>
                          <a:spcPct val="100000"/>
                        </a:lnSpc>
                        <a:spcBef>
                          <a:spcPts val="200"/>
                        </a:spcBef>
                        <a:spcAft>
                          <a:spcPct val="0"/>
                        </a:spcAft>
                        <a:buClrTx/>
                        <a:buSzTx/>
                        <a:buFontTx/>
                        <a:buNone/>
                        <a:tabLst>
                          <a:tab pos="433388" algn="l"/>
                          <a:tab pos="434975" algn="l"/>
                        </a:tabLst>
                      </a:pPr>
                      <a:r>
                        <a:rPr kumimoji="0" lang="en-US" altLang="en-US" sz="1700" b="0" i="0" u="none" strike="noStrike" cap="none" normalizeH="0" baseline="0">
                          <a:ln>
                            <a:noFill/>
                          </a:ln>
                          <a:solidFill>
                            <a:schemeClr val="tx1"/>
                          </a:solidFill>
                          <a:effectLst/>
                          <a:latin typeface="Arial" panose="020B0604020202020204" pitchFamily="34" charset="0"/>
                          <a:cs typeface="Arial" panose="020B0604020202020204" pitchFamily="34" charset="0"/>
                        </a:rPr>
                        <a:t>(Select one):</a:t>
                      </a:r>
                    </a:p>
                    <a:p>
                      <a:pPr marL="433388" marR="0" lvl="0" indent="-342900" algn="l" defTabSz="914400" rtl="0" eaLnBrk="1" fontAlgn="base" latinLnBrk="0" hangingPunct="1">
                        <a:lnSpc>
                          <a:spcPct val="100000"/>
                        </a:lnSpc>
                        <a:spcBef>
                          <a:spcPts val="25"/>
                        </a:spcBef>
                        <a:spcAft>
                          <a:spcPct val="0"/>
                        </a:spcAft>
                        <a:buClrTx/>
                        <a:buSzTx/>
                        <a:buFontTx/>
                        <a:buNone/>
                        <a:tabLst>
                          <a:tab pos="433388" algn="l"/>
                          <a:tab pos="434975" algn="l"/>
                        </a:tabLst>
                      </a:pPr>
                      <a:endParaRPr kumimoji="0" lang="en-US" altLang="en-US" sz="23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p>
                      <a:pPr marL="90488" marR="0" lvl="1" indent="0" algn="l" defTabSz="914400" rtl="0" eaLnBrk="1" fontAlgn="base" latinLnBrk="0" hangingPunct="1">
                        <a:lnSpc>
                          <a:spcPts val="1838"/>
                        </a:lnSpc>
                        <a:spcBef>
                          <a:spcPct val="0"/>
                        </a:spcBef>
                        <a:spcAft>
                          <a:spcPct val="0"/>
                        </a:spcAft>
                        <a:buClrTx/>
                        <a:buSzPct val="94000"/>
                        <a:buFontTx/>
                        <a:buChar char="•"/>
                        <a:tabLst>
                          <a:tab pos="433388" algn="l"/>
                          <a:tab pos="434975" algn="l"/>
                        </a:tabLst>
                      </a:pPr>
                      <a:r>
                        <a:rPr kumimoji="0" lang="en-US" altLang="en-US" sz="1700" b="0" i="0" u="none" strike="noStrike" cap="none" normalizeH="0" baseline="0">
                          <a:ln>
                            <a:noFill/>
                          </a:ln>
                          <a:solidFill>
                            <a:schemeClr val="tx1"/>
                          </a:solidFill>
                          <a:effectLst/>
                          <a:latin typeface="Arial" panose="020B0604020202020204" pitchFamily="34" charset="0"/>
                          <a:cs typeface="Arial" panose="020B0604020202020204" pitchFamily="34" charset="0"/>
                        </a:rPr>
                        <a:t>Hispanic or Latino – A person of Cuban, Mexican, Puerto Rican, South or Central American, or other Spanish culture or origin, regardless of race.</a:t>
                      </a:r>
                    </a:p>
                    <a:p>
                      <a:pPr marL="90488" marR="0" lvl="1" indent="0" algn="l" defTabSz="914400" rtl="0" eaLnBrk="1" fontAlgn="base" latinLnBrk="0" hangingPunct="1">
                        <a:lnSpc>
                          <a:spcPct val="100000"/>
                        </a:lnSpc>
                        <a:spcBef>
                          <a:spcPts val="25"/>
                        </a:spcBef>
                        <a:spcAft>
                          <a:spcPct val="0"/>
                        </a:spcAft>
                        <a:buClrTx/>
                        <a:buSzTx/>
                        <a:buFont typeface="Arial" panose="020B0604020202020204" pitchFamily="34" charset="0"/>
                        <a:buChar char="•"/>
                        <a:tabLst>
                          <a:tab pos="433388" algn="l"/>
                          <a:tab pos="434975" algn="l"/>
                        </a:tabLst>
                      </a:pPr>
                      <a:endParaRPr kumimoji="0" lang="en-US" altLang="en-US" sz="20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p>
                      <a:pPr marL="90488" marR="0" lvl="1" indent="0" algn="l" defTabSz="914400" rtl="0" eaLnBrk="1" fontAlgn="base" latinLnBrk="0" hangingPunct="1">
                        <a:lnSpc>
                          <a:spcPct val="100000"/>
                        </a:lnSpc>
                        <a:spcBef>
                          <a:spcPct val="0"/>
                        </a:spcBef>
                        <a:spcAft>
                          <a:spcPct val="0"/>
                        </a:spcAft>
                        <a:buClrTx/>
                        <a:buSzPct val="94000"/>
                        <a:buFontTx/>
                        <a:buChar char="•"/>
                        <a:tabLst>
                          <a:tab pos="433388" algn="l"/>
                          <a:tab pos="434975" algn="l"/>
                        </a:tabLst>
                      </a:pPr>
                      <a:r>
                        <a:rPr kumimoji="0" lang="en-US" altLang="en-US" sz="1700" b="0" i="0" u="none" strike="noStrike" cap="none" normalizeH="0" baseline="0">
                          <a:ln>
                            <a:noFill/>
                          </a:ln>
                          <a:solidFill>
                            <a:schemeClr val="tx1"/>
                          </a:solidFill>
                          <a:effectLst/>
                          <a:latin typeface="Arial" panose="020B0604020202020204" pitchFamily="34" charset="0"/>
                          <a:cs typeface="Arial" panose="020B0604020202020204" pitchFamily="34" charset="0"/>
                        </a:rPr>
                        <a:t>Not Hispanic or Latino</a:t>
                      </a:r>
                    </a:p>
                  </a:txBody>
                  <a:tcPr marL="0" marR="0" marT="13335" marB="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1600">
                          <a:solidFill>
                            <a:schemeClr val="tx1"/>
                          </a:solidFill>
                          <a:latin typeface="Calibri" panose="020F0502020204030204" pitchFamily="34" charset="0"/>
                        </a:defRPr>
                      </a:lvl1pPr>
                      <a:lvl2pPr marL="742950" indent="-285750">
                        <a:spcBef>
                          <a:spcPct val="20000"/>
                        </a:spcBef>
                        <a:defRPr sz="1600">
                          <a:solidFill>
                            <a:schemeClr val="tx1"/>
                          </a:solidFill>
                          <a:latin typeface="Calibri" panose="020F0502020204030204" pitchFamily="34" charset="0"/>
                        </a:defRPr>
                      </a:lvl2pPr>
                      <a:lvl3pPr marL="1143000" indent="-228600">
                        <a:spcBef>
                          <a:spcPct val="20000"/>
                        </a:spcBef>
                        <a:defRPr sz="1600">
                          <a:solidFill>
                            <a:schemeClr val="tx1"/>
                          </a:solidFill>
                          <a:latin typeface="Calibri" panose="020F0502020204030204" pitchFamily="34" charset="0"/>
                        </a:defRPr>
                      </a:lvl3pPr>
                      <a:lvl4pPr marL="1600200" indent="-228600">
                        <a:spcBef>
                          <a:spcPct val="20000"/>
                        </a:spcBef>
                        <a:defRPr sz="1600">
                          <a:solidFill>
                            <a:schemeClr val="tx1"/>
                          </a:solidFill>
                          <a:latin typeface="Calibri" panose="020F0502020204030204" pitchFamily="34" charset="0"/>
                        </a:defRPr>
                      </a:lvl4pPr>
                      <a:lvl5pPr marL="2057400" indent="-228600">
                        <a:spcBef>
                          <a:spcPct val="20000"/>
                        </a:spcBef>
                        <a:defRPr sz="1600">
                          <a:solidFill>
                            <a:schemeClr val="tx1"/>
                          </a:solidFill>
                          <a:latin typeface="Calibri" panose="020F0502020204030204" pitchFamily="34" charset="0"/>
                        </a:defRPr>
                      </a:lvl5pPr>
                      <a:lvl6pPr marL="2514600" indent="-228600" eaLnBrk="0" fontAlgn="base" hangingPunct="0">
                        <a:spcBef>
                          <a:spcPct val="20000"/>
                        </a:spcBef>
                        <a:spcAft>
                          <a:spcPct val="0"/>
                        </a:spcAf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defRPr sz="16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marL="344488" indent="-254000">
                        <a:spcBef>
                          <a:spcPct val="20000"/>
                        </a:spcBef>
                        <a:tabLst>
                          <a:tab pos="346075" algn="l"/>
                        </a:tabLst>
                        <a:defRPr sz="1600">
                          <a:solidFill>
                            <a:schemeClr val="tx1"/>
                          </a:solidFill>
                          <a:latin typeface="Calibri" panose="020F0502020204030204" pitchFamily="34" charset="0"/>
                        </a:defRPr>
                      </a:lvl1pPr>
                      <a:lvl2pPr marL="90488">
                        <a:spcBef>
                          <a:spcPct val="20000"/>
                        </a:spcBef>
                        <a:tabLst>
                          <a:tab pos="346075" algn="l"/>
                        </a:tabLst>
                        <a:defRPr sz="1600">
                          <a:solidFill>
                            <a:schemeClr val="tx1"/>
                          </a:solidFill>
                          <a:latin typeface="Calibri" panose="020F0502020204030204" pitchFamily="34" charset="0"/>
                        </a:defRPr>
                      </a:lvl2pPr>
                      <a:lvl3pPr marL="1143000" indent="-228600">
                        <a:spcBef>
                          <a:spcPct val="20000"/>
                        </a:spcBef>
                        <a:tabLst>
                          <a:tab pos="346075" algn="l"/>
                        </a:tabLst>
                        <a:defRPr sz="1600">
                          <a:solidFill>
                            <a:schemeClr val="tx1"/>
                          </a:solidFill>
                          <a:latin typeface="Calibri" panose="020F0502020204030204" pitchFamily="34" charset="0"/>
                        </a:defRPr>
                      </a:lvl3pPr>
                      <a:lvl4pPr marL="1600200" indent="-228600">
                        <a:spcBef>
                          <a:spcPct val="20000"/>
                        </a:spcBef>
                        <a:tabLst>
                          <a:tab pos="346075" algn="l"/>
                        </a:tabLst>
                        <a:defRPr sz="1600">
                          <a:solidFill>
                            <a:schemeClr val="tx1"/>
                          </a:solidFill>
                          <a:latin typeface="Calibri" panose="020F0502020204030204" pitchFamily="34" charset="0"/>
                        </a:defRPr>
                      </a:lvl4pPr>
                      <a:lvl5pPr marL="2057400" indent="-228600">
                        <a:spcBef>
                          <a:spcPct val="20000"/>
                        </a:spcBef>
                        <a:tabLst>
                          <a:tab pos="346075" algn="l"/>
                        </a:tabLst>
                        <a:defRPr sz="1600">
                          <a:solidFill>
                            <a:schemeClr val="tx1"/>
                          </a:solidFill>
                          <a:latin typeface="Calibri" panose="020F0502020204030204" pitchFamily="34" charset="0"/>
                        </a:defRPr>
                      </a:lvl5pPr>
                      <a:lvl6pPr marL="2514600" indent="-228600" eaLnBrk="0" fontAlgn="base" hangingPunct="0">
                        <a:spcBef>
                          <a:spcPct val="20000"/>
                        </a:spcBef>
                        <a:spcAft>
                          <a:spcPct val="0"/>
                        </a:spcAft>
                        <a:tabLst>
                          <a:tab pos="346075" algn="l"/>
                        </a:tabLst>
                        <a:defRPr sz="1600">
                          <a:solidFill>
                            <a:schemeClr val="tx1"/>
                          </a:solidFill>
                          <a:latin typeface="Calibri" panose="020F0502020204030204" pitchFamily="34" charset="0"/>
                        </a:defRPr>
                      </a:lvl6pPr>
                      <a:lvl7pPr marL="2971800" indent="-228600" eaLnBrk="0" fontAlgn="base" hangingPunct="0">
                        <a:spcBef>
                          <a:spcPct val="20000"/>
                        </a:spcBef>
                        <a:spcAft>
                          <a:spcPct val="0"/>
                        </a:spcAft>
                        <a:tabLst>
                          <a:tab pos="346075" algn="l"/>
                        </a:tabLst>
                        <a:defRPr sz="1600">
                          <a:solidFill>
                            <a:schemeClr val="tx1"/>
                          </a:solidFill>
                          <a:latin typeface="Calibri" panose="020F0502020204030204" pitchFamily="34" charset="0"/>
                        </a:defRPr>
                      </a:lvl7pPr>
                      <a:lvl8pPr marL="3429000" indent="-228600" eaLnBrk="0" fontAlgn="base" hangingPunct="0">
                        <a:spcBef>
                          <a:spcPct val="20000"/>
                        </a:spcBef>
                        <a:spcAft>
                          <a:spcPct val="0"/>
                        </a:spcAft>
                        <a:tabLst>
                          <a:tab pos="346075" algn="l"/>
                        </a:tabLst>
                        <a:defRPr sz="1600">
                          <a:solidFill>
                            <a:schemeClr val="tx1"/>
                          </a:solidFill>
                          <a:latin typeface="Calibri" panose="020F0502020204030204" pitchFamily="34" charset="0"/>
                        </a:defRPr>
                      </a:lvl8pPr>
                      <a:lvl9pPr marL="3886200" indent="-228600" eaLnBrk="0" fontAlgn="base" hangingPunct="0">
                        <a:spcBef>
                          <a:spcPct val="20000"/>
                        </a:spcBef>
                        <a:spcAft>
                          <a:spcPct val="0"/>
                        </a:spcAft>
                        <a:tabLst>
                          <a:tab pos="346075" algn="l"/>
                        </a:tabLst>
                        <a:defRPr sz="1600">
                          <a:solidFill>
                            <a:schemeClr val="tx1"/>
                          </a:solidFill>
                          <a:latin typeface="Calibri" panose="020F0502020204030204" pitchFamily="34" charset="0"/>
                        </a:defRPr>
                      </a:lvl9pPr>
                    </a:lstStyle>
                    <a:p>
                      <a:pPr marL="344488" marR="0" lvl="0" indent="-254000" algn="l" defTabSz="914400" rtl="0" eaLnBrk="1" fontAlgn="base" latinLnBrk="0" hangingPunct="1">
                        <a:lnSpc>
                          <a:spcPct val="100000"/>
                        </a:lnSpc>
                        <a:spcBef>
                          <a:spcPts val="225"/>
                        </a:spcBef>
                        <a:spcAft>
                          <a:spcPct val="0"/>
                        </a:spcAft>
                        <a:buClrTx/>
                        <a:buSzTx/>
                        <a:buFontTx/>
                        <a:buAutoNum type="arabicPeriod" startAt="2"/>
                        <a:tabLst>
                          <a:tab pos="346075" algn="l"/>
                        </a:tabLst>
                      </a:pPr>
                      <a:r>
                        <a:rPr kumimoji="0" lang="en-US" altLang="en-US" sz="1800" b="1" i="0" u="none" strike="noStrike" cap="none" normalizeH="0" baseline="0">
                          <a:ln>
                            <a:noFill/>
                          </a:ln>
                          <a:solidFill>
                            <a:schemeClr val="tx1"/>
                          </a:solidFill>
                          <a:effectLst/>
                          <a:latin typeface="Arial" panose="020B0604020202020204" pitchFamily="34" charset="0"/>
                          <a:cs typeface="Arial" panose="020B0604020202020204" pitchFamily="34" charset="0"/>
                        </a:rPr>
                        <a:t>Race</a:t>
                      </a:r>
                      <a:endPar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344488" marR="0" lvl="0" indent="-254000" algn="l" defTabSz="914400" rtl="0" eaLnBrk="1" fontAlgn="base" latinLnBrk="0" hangingPunct="1">
                        <a:lnSpc>
                          <a:spcPct val="100000"/>
                        </a:lnSpc>
                        <a:spcBef>
                          <a:spcPct val="0"/>
                        </a:spcBef>
                        <a:spcAft>
                          <a:spcPct val="0"/>
                        </a:spcAft>
                        <a:buClrTx/>
                        <a:buSzTx/>
                        <a:buFontTx/>
                        <a:buNone/>
                        <a:tabLst>
                          <a:tab pos="346075" algn="l"/>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(Select one or more):</a:t>
                      </a:r>
                    </a:p>
                    <a:p>
                      <a:pPr marL="344488" marR="0" lvl="0" indent="-254000" algn="l" defTabSz="914400" rtl="0" eaLnBrk="1" fontAlgn="base" latinLnBrk="0" hangingPunct="1">
                        <a:lnSpc>
                          <a:spcPct val="100000"/>
                        </a:lnSpc>
                        <a:spcBef>
                          <a:spcPts val="25"/>
                        </a:spcBef>
                        <a:spcAft>
                          <a:spcPct val="0"/>
                        </a:spcAft>
                        <a:buClrTx/>
                        <a:buSzTx/>
                        <a:buFontTx/>
                        <a:buNone/>
                        <a:tabLst>
                          <a:tab pos="346075" algn="l"/>
                        </a:tabLst>
                      </a:pPr>
                      <a:endParaRPr kumimoji="0" lang="en-US" altLang="en-US" sz="20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p>
                      <a:pPr marL="90488" marR="0" lvl="1" indent="0" algn="l" defTabSz="914400" rtl="0" eaLnBrk="1" fontAlgn="base" latinLnBrk="0" hangingPunct="1">
                        <a:lnSpc>
                          <a:spcPts val="2113"/>
                        </a:lnSpc>
                        <a:spcBef>
                          <a:spcPct val="0"/>
                        </a:spcBef>
                        <a:spcAft>
                          <a:spcPct val="0"/>
                        </a:spcAft>
                        <a:buClrTx/>
                        <a:buSzPct val="94000"/>
                        <a:buFontTx/>
                        <a:buChar char="•"/>
                        <a:tabLst>
                          <a:tab pos="346075" algn="l"/>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American Indian or Alaskan Native</a:t>
                      </a:r>
                    </a:p>
                    <a:p>
                      <a:pPr marL="90488" marR="0" lvl="1" indent="0" algn="l" defTabSz="914400" rtl="0" eaLnBrk="1" fontAlgn="base" latinLnBrk="0" hangingPunct="1">
                        <a:lnSpc>
                          <a:spcPts val="2100"/>
                        </a:lnSpc>
                        <a:spcBef>
                          <a:spcPct val="0"/>
                        </a:spcBef>
                        <a:spcAft>
                          <a:spcPct val="0"/>
                        </a:spcAft>
                        <a:buClrTx/>
                        <a:buSzPct val="94000"/>
                        <a:buFontTx/>
                        <a:buChar char="•"/>
                        <a:tabLst>
                          <a:tab pos="346075" algn="l"/>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Asian</a:t>
                      </a:r>
                    </a:p>
                    <a:p>
                      <a:pPr marL="90488" marR="0" lvl="1" indent="0" algn="l" defTabSz="914400" rtl="0" eaLnBrk="1" fontAlgn="base" latinLnBrk="0" hangingPunct="1">
                        <a:lnSpc>
                          <a:spcPts val="2113"/>
                        </a:lnSpc>
                        <a:spcBef>
                          <a:spcPts val="163"/>
                        </a:spcBef>
                        <a:spcAft>
                          <a:spcPct val="0"/>
                        </a:spcAft>
                        <a:buClrTx/>
                        <a:buSzPct val="94000"/>
                        <a:buFontTx/>
                        <a:buChar char="•"/>
                        <a:tabLst>
                          <a:tab pos="346075" algn="l"/>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Black or African American</a:t>
                      </a:r>
                    </a:p>
                    <a:p>
                      <a:pPr marL="90488" marR="0" lvl="1" indent="0" algn="l" defTabSz="914400" rtl="0" eaLnBrk="1" fontAlgn="base" latinLnBrk="0" hangingPunct="1">
                        <a:lnSpc>
                          <a:spcPct val="99000"/>
                        </a:lnSpc>
                        <a:spcBef>
                          <a:spcPts val="13"/>
                        </a:spcBef>
                        <a:spcAft>
                          <a:spcPct val="0"/>
                        </a:spcAft>
                        <a:buClrTx/>
                        <a:buSzPct val="94000"/>
                        <a:buFontTx/>
                        <a:buChar char="•"/>
                        <a:tabLst>
                          <a:tab pos="346075" algn="l"/>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Native Hawaiian or Other Pacific Islander</a:t>
                      </a:r>
                    </a:p>
                    <a:p>
                      <a:pPr marL="344488" marR="0" lvl="0" indent="-254000" algn="l" defTabSz="914400" rtl="0" eaLnBrk="1" fontAlgn="base" latinLnBrk="0" hangingPunct="1">
                        <a:lnSpc>
                          <a:spcPct val="100000"/>
                        </a:lnSpc>
                        <a:spcBef>
                          <a:spcPct val="0"/>
                        </a:spcBef>
                        <a:spcAft>
                          <a:spcPct val="0"/>
                        </a:spcAft>
                        <a:buClrTx/>
                        <a:buSzTx/>
                        <a:buFontTx/>
                        <a:buNone/>
                        <a:tabLst>
                          <a:tab pos="346075" algn="l"/>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•White</a:t>
                      </a:r>
                    </a:p>
                  </a:txBody>
                  <a:tcPr marL="0" marR="0" marT="29209" marB="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25972760"/>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9458" name="object 2">
            <a:extLst>
              <a:ext uri="{FF2B5EF4-FFF2-40B4-BE49-F238E27FC236}">
                <a16:creationId xmlns:a16="http://schemas.microsoft.com/office/drawing/2014/main" id="{923F0608-A7E0-D2EE-5D53-6C226D856688}"/>
              </a:ext>
            </a:extLst>
          </p:cNvPr>
          <p:cNvGrpSpPr>
            <a:grpSpLocks/>
          </p:cNvGrpSpPr>
          <p:nvPr/>
        </p:nvGrpSpPr>
        <p:grpSpPr bwMode="auto">
          <a:xfrm>
            <a:off x="0" y="0"/>
            <a:ext cx="12192000" cy="6858000"/>
            <a:chOff x="0" y="0"/>
            <a:chExt cx="12192000" cy="6858000"/>
          </a:xfrm>
        </p:grpSpPr>
        <p:pic>
          <p:nvPicPr>
            <p:cNvPr id="19461" name="object 3">
              <a:extLst>
                <a:ext uri="{FF2B5EF4-FFF2-40B4-BE49-F238E27FC236}">
                  <a16:creationId xmlns:a16="http://schemas.microsoft.com/office/drawing/2014/main" id="{EF4C1C9C-C2F6-B5CE-9681-F5498493F5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8879" y="0"/>
              <a:ext cx="591309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object 4">
              <a:extLst>
                <a:ext uri="{FF2B5EF4-FFF2-40B4-BE49-F238E27FC236}">
                  <a16:creationId xmlns:a16="http://schemas.microsoft.com/office/drawing/2014/main" id="{9A86AC55-24F0-3CCB-88E4-7E16A4FFE8B6}"/>
                </a:ext>
              </a:extLst>
            </p:cNvPr>
            <p:cNvSpPr>
              <a:spLocks/>
            </p:cNvSpPr>
            <p:nvPr/>
          </p:nvSpPr>
          <p:spPr bwMode="auto">
            <a:xfrm>
              <a:off x="0" y="6600494"/>
              <a:ext cx="12192000" cy="257810"/>
            </a:xfrm>
            <a:custGeom>
              <a:avLst/>
              <a:gdLst>
                <a:gd name="T0" fmla="*/ 12192000 w 12192000"/>
                <a:gd name="T1" fmla="*/ 0 h 257809"/>
                <a:gd name="T2" fmla="*/ 0 w 12192000"/>
                <a:gd name="T3" fmla="*/ 0 h 257809"/>
                <a:gd name="T4" fmla="*/ 0 w 12192000"/>
                <a:gd name="T5" fmla="*/ 257505 h 257809"/>
                <a:gd name="T6" fmla="*/ 12192000 w 12192000"/>
                <a:gd name="T7" fmla="*/ 257505 h 257809"/>
                <a:gd name="T8" fmla="*/ 12192000 w 12192000"/>
                <a:gd name="T9" fmla="*/ 0 h 257809"/>
              </a:gdLst>
              <a:ahLst/>
              <a:cxnLst>
                <a:cxn ang="0">
                  <a:pos x="T0" y="T1"/>
                </a:cxn>
                <a:cxn ang="0">
                  <a:pos x="T2" y="T3"/>
                </a:cxn>
                <a:cxn ang="0">
                  <a:pos x="T4" y="T5"/>
                </a:cxn>
                <a:cxn ang="0">
                  <a:pos x="T6" y="T7"/>
                </a:cxn>
                <a:cxn ang="0">
                  <a:pos x="T8" y="T9"/>
                </a:cxn>
              </a:cxnLst>
              <a:rect l="0" t="0" r="r" b="b"/>
              <a:pathLst>
                <a:path w="12192000" h="257809">
                  <a:moveTo>
                    <a:pt x="12192000" y="0"/>
                  </a:moveTo>
                  <a:lnTo>
                    <a:pt x="0" y="0"/>
                  </a:lnTo>
                  <a:lnTo>
                    <a:pt x="0" y="257505"/>
                  </a:lnTo>
                  <a:lnTo>
                    <a:pt x="12192000" y="257505"/>
                  </a:lnTo>
                  <a:lnTo>
                    <a:pt x="12192000" y="0"/>
                  </a:lnTo>
                  <a:close/>
                </a:path>
              </a:pathLst>
            </a:custGeom>
            <a:solidFill>
              <a:srgbClr val="B5C5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sp>
        <p:nvSpPr>
          <p:cNvPr id="5" name="object 5">
            <a:extLst>
              <a:ext uri="{FF2B5EF4-FFF2-40B4-BE49-F238E27FC236}">
                <a16:creationId xmlns:a16="http://schemas.microsoft.com/office/drawing/2014/main" id="{B724B04C-7DE3-AAE0-BF3D-C97BD20FEFA7}"/>
              </a:ext>
            </a:extLst>
          </p:cNvPr>
          <p:cNvSpPr txBox="1">
            <a:spLocks noGrp="1"/>
          </p:cNvSpPr>
          <p:nvPr>
            <p:ph type="title"/>
          </p:nvPr>
        </p:nvSpPr>
        <p:spPr>
          <a:xfrm>
            <a:off x="700088" y="877888"/>
            <a:ext cx="5197475" cy="747712"/>
          </a:xfrm>
        </p:spPr>
        <p:txBody>
          <a:bodyPr tIns="31750"/>
          <a:lstStyle/>
          <a:p>
            <a:pPr marL="12700" eaLnBrk="1" hangingPunct="1">
              <a:lnSpc>
                <a:spcPts val="2813"/>
              </a:lnSpc>
              <a:spcBef>
                <a:spcPts val="250"/>
              </a:spcBef>
            </a:pPr>
            <a:r>
              <a:rPr lang="en-US" altLang="en-US" sz="2400">
                <a:solidFill>
                  <a:srgbClr val="005478"/>
                </a:solidFill>
                <a:latin typeface="Arial" panose="020B0604020202020204" pitchFamily="34" charset="0"/>
                <a:cs typeface="Arial" panose="020B0604020202020204" pitchFamily="34" charset="0"/>
              </a:rPr>
              <a:t>PUBLIC NOTIFICATION/OUTREACH METHODS</a:t>
            </a:r>
            <a:endParaRPr lang="en-US" altLang="en-US" sz="2400">
              <a:latin typeface="Arial" panose="020B0604020202020204" pitchFamily="34" charset="0"/>
              <a:cs typeface="Arial" panose="020B0604020202020204" pitchFamily="34" charset="0"/>
            </a:endParaRPr>
          </a:p>
        </p:txBody>
      </p:sp>
      <p:sp>
        <p:nvSpPr>
          <p:cNvPr id="6" name="object 6">
            <a:extLst>
              <a:ext uri="{FF2B5EF4-FFF2-40B4-BE49-F238E27FC236}">
                <a16:creationId xmlns:a16="http://schemas.microsoft.com/office/drawing/2014/main" id="{F930A795-E669-823C-2245-9B02352E81EF}"/>
              </a:ext>
            </a:extLst>
          </p:cNvPr>
          <p:cNvSpPr txBox="1"/>
          <p:nvPr/>
        </p:nvSpPr>
        <p:spPr>
          <a:xfrm>
            <a:off x="700088" y="1962150"/>
            <a:ext cx="5272087" cy="4116388"/>
          </a:xfrm>
          <a:prstGeom prst="rect">
            <a:avLst/>
          </a:prstGeom>
        </p:spPr>
        <p:txBody>
          <a:bodyPr wrap="square" lIns="0" tIns="12700" rIns="0" bIns="0">
            <a:spAutoFit/>
          </a:bodyPr>
          <a:lstStyle>
            <a:lvl1pPr marL="127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100"/>
              </a:spcBef>
            </a:pPr>
            <a:r>
              <a:rPr lang="en-US" altLang="en-US" sz="2400" i="1" dirty="0">
                <a:solidFill>
                  <a:srgbClr val="000000"/>
                </a:solidFill>
                <a:latin typeface="Calibri" panose="020F0502020204030204" pitchFamily="34" charset="0"/>
                <a:cs typeface="Calibri" panose="020F0502020204030204" pitchFamily="34" charset="0"/>
              </a:rPr>
              <a:t>Reaching Prospective Clients</a:t>
            </a:r>
            <a:endParaRPr lang="en-US" altLang="en-US" sz="2400" dirty="0">
              <a:solidFill>
                <a:srgbClr val="000000"/>
              </a:solidFill>
              <a:latin typeface="Calibri" panose="020F0502020204030204" pitchFamily="34" charset="0"/>
              <a:cs typeface="Calibri" panose="020F0502020204030204" pitchFamily="34" charset="0"/>
            </a:endParaRPr>
          </a:p>
          <a:p>
            <a:pPr eaLnBrk="1" hangingPunct="1">
              <a:spcBef>
                <a:spcPts val="50"/>
              </a:spcBef>
            </a:pPr>
            <a:endParaRPr lang="en-US" altLang="en-US" sz="2500" dirty="0">
              <a:solidFill>
                <a:srgbClr val="000000"/>
              </a:solidFill>
              <a:latin typeface="Calibri" panose="020F0502020204030204" pitchFamily="34" charset="0"/>
              <a:cs typeface="Calibri" panose="020F0502020204030204" pitchFamily="34" charset="0"/>
            </a:endParaRPr>
          </a:p>
          <a:p>
            <a:pPr eaLnBrk="1" hangingPunct="1">
              <a:lnSpc>
                <a:spcPts val="2338"/>
              </a:lnSpc>
              <a:buFont typeface="Arial" panose="020B0604020202020204" pitchFamily="34" charset="0"/>
              <a:buChar char="•"/>
            </a:pPr>
            <a:r>
              <a:rPr lang="en-US" altLang="en-US" sz="2000" b="1" dirty="0">
                <a:solidFill>
                  <a:srgbClr val="000000"/>
                </a:solidFill>
                <a:cs typeface="Arial" panose="020B0604020202020204" pitchFamily="34" charset="0"/>
              </a:rPr>
              <a:t>PRESS RELEASES </a:t>
            </a:r>
            <a:r>
              <a:rPr lang="en-US" altLang="en-US" sz="2000" dirty="0">
                <a:solidFill>
                  <a:srgbClr val="000000"/>
                </a:solidFill>
                <a:cs typeface="Arial" panose="020B0604020202020204" pitchFamily="34" charset="0"/>
              </a:rPr>
              <a:t>– newspaper, TV station, online</a:t>
            </a:r>
          </a:p>
          <a:p>
            <a:pPr eaLnBrk="1" hangingPunct="1">
              <a:lnSpc>
                <a:spcPts val="2338"/>
              </a:lnSpc>
              <a:spcBef>
                <a:spcPts val="125"/>
              </a:spcBef>
              <a:buFont typeface="Arial" panose="020B0604020202020204" pitchFamily="34" charset="0"/>
              <a:buChar char="•"/>
            </a:pPr>
            <a:r>
              <a:rPr lang="en-US" altLang="en-US" sz="2000" b="1" dirty="0">
                <a:solidFill>
                  <a:srgbClr val="000000"/>
                </a:solidFill>
                <a:cs typeface="Arial" panose="020B0604020202020204" pitchFamily="34" charset="0"/>
              </a:rPr>
              <a:t>ADVERTISEMENTS </a:t>
            </a:r>
            <a:r>
              <a:rPr lang="en-US" altLang="en-US" sz="2000" dirty="0">
                <a:solidFill>
                  <a:srgbClr val="000000"/>
                </a:solidFill>
                <a:cs typeface="Arial" panose="020B0604020202020204" pitchFamily="34" charset="0"/>
              </a:rPr>
              <a:t>– newspaper, social media, TV</a:t>
            </a:r>
          </a:p>
          <a:p>
            <a:pPr eaLnBrk="1" hangingPunct="1">
              <a:lnSpc>
                <a:spcPts val="2338"/>
              </a:lnSpc>
              <a:spcBef>
                <a:spcPts val="125"/>
              </a:spcBef>
              <a:buFont typeface="Arial" panose="020B0604020202020204" pitchFamily="34" charset="0"/>
              <a:buChar char="•"/>
            </a:pPr>
            <a:r>
              <a:rPr lang="en-US" altLang="en-US" sz="2000" b="1" dirty="0">
                <a:solidFill>
                  <a:srgbClr val="000000"/>
                </a:solidFill>
                <a:cs typeface="Arial" panose="020B0604020202020204" pitchFamily="34" charset="0"/>
              </a:rPr>
              <a:t>SIGNS </a:t>
            </a:r>
            <a:r>
              <a:rPr lang="en-US" altLang="en-US" sz="2000" dirty="0">
                <a:solidFill>
                  <a:srgbClr val="000000"/>
                </a:solidFill>
                <a:cs typeface="Arial" panose="020B0604020202020204" pitchFamily="34" charset="0"/>
              </a:rPr>
              <a:t>– outside your facility, post serving times</a:t>
            </a:r>
          </a:p>
          <a:p>
            <a:pPr eaLnBrk="1" hangingPunct="1">
              <a:lnSpc>
                <a:spcPts val="2338"/>
              </a:lnSpc>
              <a:spcBef>
                <a:spcPts val="125"/>
              </a:spcBef>
              <a:buFont typeface="Arial" panose="020B0604020202020204" pitchFamily="34" charset="0"/>
              <a:buChar char="•"/>
            </a:pPr>
            <a:r>
              <a:rPr lang="en-US" altLang="en-US" sz="2000" b="1" dirty="0">
                <a:solidFill>
                  <a:srgbClr val="000000"/>
                </a:solidFill>
                <a:cs typeface="Arial" panose="020B0604020202020204" pitchFamily="34" charset="0"/>
              </a:rPr>
              <a:t>FLYERS </a:t>
            </a:r>
            <a:r>
              <a:rPr lang="en-US" altLang="en-US" sz="2000" dirty="0">
                <a:solidFill>
                  <a:srgbClr val="000000"/>
                </a:solidFill>
                <a:cs typeface="Arial" panose="020B0604020202020204" pitchFamily="34" charset="0"/>
              </a:rPr>
              <a:t>– clinics, public assistance offices, schools, libraries, </a:t>
            </a:r>
            <a:r>
              <a:rPr lang="en-US" altLang="en-US" sz="2000" dirty="0" err="1">
                <a:solidFill>
                  <a:srgbClr val="000000"/>
                </a:solidFill>
                <a:cs typeface="Arial" panose="020B0604020202020204" pitchFamily="34" charset="0"/>
              </a:rPr>
              <a:t>etc</a:t>
            </a:r>
            <a:endParaRPr lang="en-US" altLang="en-US" sz="2000" dirty="0">
              <a:solidFill>
                <a:srgbClr val="000000"/>
              </a:solidFill>
              <a:cs typeface="Arial" panose="020B0604020202020204" pitchFamily="34" charset="0"/>
            </a:endParaRPr>
          </a:p>
          <a:p>
            <a:pPr eaLnBrk="1" hangingPunct="1">
              <a:spcBef>
                <a:spcPts val="50"/>
              </a:spcBef>
            </a:pPr>
            <a:endParaRPr lang="en-US" altLang="en-US" sz="2100" dirty="0">
              <a:solidFill>
                <a:srgbClr val="000000"/>
              </a:solidFill>
              <a:cs typeface="Arial" panose="020B0604020202020204" pitchFamily="34" charset="0"/>
            </a:endParaRPr>
          </a:p>
          <a:p>
            <a:pPr eaLnBrk="1" hangingPunct="1">
              <a:lnSpc>
                <a:spcPts val="2338"/>
              </a:lnSpc>
            </a:pPr>
            <a:r>
              <a:rPr lang="en-US" altLang="en-US" sz="2000" dirty="0">
                <a:solidFill>
                  <a:srgbClr val="000000"/>
                </a:solidFill>
                <a:cs typeface="Arial" panose="020B0604020202020204" pitchFamily="34" charset="0"/>
              </a:rPr>
              <a:t>Provide information in different formats/languages.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object 2">
            <a:extLst>
              <a:ext uri="{FF2B5EF4-FFF2-40B4-BE49-F238E27FC236}">
                <a16:creationId xmlns:a16="http://schemas.microsoft.com/office/drawing/2014/main" id="{E3A2DC74-AC6F-1591-A7F4-AAE7E40B99EE}"/>
              </a:ext>
            </a:extLst>
          </p:cNvPr>
          <p:cNvSpPr>
            <a:spLocks/>
          </p:cNvSpPr>
          <p:nvPr/>
        </p:nvSpPr>
        <p:spPr bwMode="auto">
          <a:xfrm>
            <a:off x="0" y="6600825"/>
            <a:ext cx="12192000" cy="257175"/>
          </a:xfrm>
          <a:custGeom>
            <a:avLst/>
            <a:gdLst>
              <a:gd name="T0" fmla="*/ 12192000 w 12192000"/>
              <a:gd name="T1" fmla="*/ 0 h 257809"/>
              <a:gd name="T2" fmla="*/ 0 w 12192000"/>
              <a:gd name="T3" fmla="*/ 0 h 257809"/>
              <a:gd name="T4" fmla="*/ 0 w 12192000"/>
              <a:gd name="T5" fmla="*/ 257505 h 257809"/>
              <a:gd name="T6" fmla="*/ 12192000 w 12192000"/>
              <a:gd name="T7" fmla="*/ 257505 h 257809"/>
              <a:gd name="T8" fmla="*/ 12192000 w 12192000"/>
              <a:gd name="T9" fmla="*/ 0 h 257809"/>
            </a:gdLst>
            <a:ahLst/>
            <a:cxnLst>
              <a:cxn ang="0">
                <a:pos x="T0" y="T1"/>
              </a:cxn>
              <a:cxn ang="0">
                <a:pos x="T2" y="T3"/>
              </a:cxn>
              <a:cxn ang="0">
                <a:pos x="T4" y="T5"/>
              </a:cxn>
              <a:cxn ang="0">
                <a:pos x="T6" y="T7"/>
              </a:cxn>
              <a:cxn ang="0">
                <a:pos x="T8" y="T9"/>
              </a:cxn>
            </a:cxnLst>
            <a:rect l="0" t="0" r="r" b="b"/>
            <a:pathLst>
              <a:path w="12192000" h="257809">
                <a:moveTo>
                  <a:pt x="12192000" y="0"/>
                </a:moveTo>
                <a:lnTo>
                  <a:pt x="0" y="0"/>
                </a:lnTo>
                <a:lnTo>
                  <a:pt x="0" y="257505"/>
                </a:lnTo>
                <a:lnTo>
                  <a:pt x="12192000" y="257505"/>
                </a:lnTo>
                <a:lnTo>
                  <a:pt x="12192000" y="0"/>
                </a:lnTo>
                <a:close/>
              </a:path>
            </a:pathLst>
          </a:custGeom>
          <a:solidFill>
            <a:srgbClr val="B5C5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20483" name="object 3">
            <a:extLst>
              <a:ext uri="{FF2B5EF4-FFF2-40B4-BE49-F238E27FC236}">
                <a16:creationId xmlns:a16="http://schemas.microsoft.com/office/drawing/2014/main" id="{112704D4-C51A-5A0C-D75A-FE42A24228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088" y="315913"/>
            <a:ext cx="2068512" cy="206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bject 4">
            <a:extLst>
              <a:ext uri="{FF2B5EF4-FFF2-40B4-BE49-F238E27FC236}">
                <a16:creationId xmlns:a16="http://schemas.microsoft.com/office/drawing/2014/main" id="{7F2F196B-8CCF-D16D-2AFE-7BD079B3370F}"/>
              </a:ext>
            </a:extLst>
          </p:cNvPr>
          <p:cNvSpPr txBox="1">
            <a:spLocks noGrp="1"/>
          </p:cNvSpPr>
          <p:nvPr>
            <p:ph type="title"/>
          </p:nvPr>
        </p:nvSpPr>
        <p:spPr>
          <a:xfrm>
            <a:off x="3646488" y="2597150"/>
            <a:ext cx="5532437" cy="1446213"/>
          </a:xfrm>
          <a:ln>
            <a:solidFill>
              <a:srgbClr val="004279"/>
            </a:solidFill>
          </a:ln>
        </p:spPr>
        <p:txBody>
          <a:bodyPr rtlCol="0"/>
          <a:lstStyle/>
          <a:p>
            <a:pPr marL="473709" eaLnBrk="1" fontAlgn="auto" hangingPunct="1">
              <a:lnSpc>
                <a:spcPts val="10405"/>
              </a:lnSpc>
              <a:spcBef>
                <a:spcPts val="0"/>
              </a:spcBef>
              <a:spcAft>
                <a:spcPts val="0"/>
              </a:spcAft>
              <a:defRPr/>
            </a:pPr>
            <a:r>
              <a:rPr sz="6600" spc="-10" dirty="0">
                <a:latin typeface="Calibri"/>
                <a:cs typeface="Calibri"/>
              </a:rPr>
              <a:t>QUESTIONS</a:t>
            </a:r>
            <a:r>
              <a:rPr sz="8800" spc="-10" dirty="0">
                <a:latin typeface="Calibri"/>
                <a:cs typeface="Calibri"/>
              </a:rPr>
              <a:t>?</a:t>
            </a:r>
            <a:endParaRPr sz="8800">
              <a:latin typeface="Calibri"/>
              <a:cs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2138" y="1752600"/>
            <a:ext cx="6977064" cy="430887"/>
          </a:xfrm>
        </p:spPr>
        <p:txBody>
          <a:bodyPr/>
          <a:lstStyle/>
          <a:p>
            <a:r>
              <a:rPr lang="en-US" sz="2800" dirty="0"/>
              <a:t>What would you do?</a:t>
            </a:r>
          </a:p>
        </p:txBody>
      </p:sp>
      <p:sp>
        <p:nvSpPr>
          <p:cNvPr id="3" name="Content Placeholder 2"/>
          <p:cNvSpPr>
            <a:spLocks noGrp="1"/>
          </p:cNvSpPr>
          <p:nvPr>
            <p:ph type="body" sz="half" idx="2"/>
          </p:nvPr>
        </p:nvSpPr>
        <p:spPr>
          <a:xfrm>
            <a:off x="2474027" y="2514599"/>
            <a:ext cx="5873286" cy="3209307"/>
          </a:xfrm>
        </p:spPr>
        <p:txBody>
          <a:bodyPr>
            <a:normAutofit fontScale="92500" lnSpcReduction="20000"/>
          </a:bodyPr>
          <a:lstStyle/>
          <a:p>
            <a:r>
              <a:rPr lang="en-US" dirty="0"/>
              <a:t>There is small Haitian community in your service area that may benefit from TEFAP. Your organization wants to create a flyer in Creole to distribute. </a:t>
            </a:r>
          </a:p>
          <a:p>
            <a:endParaRPr lang="en-US" dirty="0"/>
          </a:p>
          <a:p>
            <a:r>
              <a:rPr lang="en-US" dirty="0"/>
              <a:t>You have paid a translator and created and printed the flyer, but realized you forgot the non-discrimination statement. </a:t>
            </a:r>
          </a:p>
          <a:p>
            <a:endParaRPr lang="en-US" b="1" dirty="0">
              <a:solidFill>
                <a:srgbClr val="124479"/>
              </a:solidFill>
            </a:endParaRPr>
          </a:p>
          <a:p>
            <a:r>
              <a:rPr lang="en-US" b="1" dirty="0">
                <a:solidFill>
                  <a:srgbClr val="124479"/>
                </a:solidFill>
              </a:rPr>
              <a:t>Is it still okay to distribute the flyer?</a:t>
            </a:r>
          </a:p>
        </p:txBody>
      </p:sp>
    </p:spTree>
    <p:extLst>
      <p:ext uri="{BB962C8B-B14F-4D97-AF65-F5344CB8AC3E}">
        <p14:creationId xmlns:p14="http://schemas.microsoft.com/office/powerpoint/2010/main" val="1364483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object 2">
            <a:extLst>
              <a:ext uri="{FF2B5EF4-FFF2-40B4-BE49-F238E27FC236}">
                <a16:creationId xmlns:a16="http://schemas.microsoft.com/office/drawing/2014/main" id="{2D9B7BFF-06EE-BB03-995E-A034C05BED4A}"/>
              </a:ext>
            </a:extLst>
          </p:cNvPr>
          <p:cNvSpPr>
            <a:spLocks/>
          </p:cNvSpPr>
          <p:nvPr/>
        </p:nvSpPr>
        <p:spPr bwMode="auto">
          <a:xfrm>
            <a:off x="0" y="0"/>
            <a:ext cx="12192000" cy="6600825"/>
          </a:xfrm>
          <a:custGeom>
            <a:avLst/>
            <a:gdLst>
              <a:gd name="T0" fmla="*/ 0 w 12192000"/>
              <a:gd name="T1" fmla="*/ 6600507 h 6600825"/>
              <a:gd name="T2" fmla="*/ 12192000 w 12192000"/>
              <a:gd name="T3" fmla="*/ 6600507 h 6600825"/>
              <a:gd name="T4" fmla="*/ 12192000 w 12192000"/>
              <a:gd name="T5" fmla="*/ 0 h 6600825"/>
              <a:gd name="T6" fmla="*/ 0 w 12192000"/>
              <a:gd name="T7" fmla="*/ 0 h 6600825"/>
              <a:gd name="T8" fmla="*/ 0 w 12192000"/>
              <a:gd name="T9" fmla="*/ 6600507 h 6600825"/>
            </a:gdLst>
            <a:ahLst/>
            <a:cxnLst>
              <a:cxn ang="0">
                <a:pos x="T0" y="T1"/>
              </a:cxn>
              <a:cxn ang="0">
                <a:pos x="T2" y="T3"/>
              </a:cxn>
              <a:cxn ang="0">
                <a:pos x="T4" y="T5"/>
              </a:cxn>
              <a:cxn ang="0">
                <a:pos x="T6" y="T7"/>
              </a:cxn>
              <a:cxn ang="0">
                <a:pos x="T8" y="T9"/>
              </a:cxn>
            </a:cxnLst>
            <a:rect l="0" t="0" r="r" b="b"/>
            <a:pathLst>
              <a:path w="12192000" h="6600825">
                <a:moveTo>
                  <a:pt x="0" y="6600507"/>
                </a:moveTo>
                <a:lnTo>
                  <a:pt x="12192000" y="6600507"/>
                </a:lnTo>
                <a:lnTo>
                  <a:pt x="12192000" y="0"/>
                </a:lnTo>
                <a:lnTo>
                  <a:pt x="0" y="0"/>
                </a:lnTo>
                <a:lnTo>
                  <a:pt x="0" y="6600507"/>
                </a:lnTo>
                <a:close/>
              </a:path>
            </a:pathLst>
          </a:custGeom>
          <a:solidFill>
            <a:srgbClr val="F1F1F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5123" name="object 3">
            <a:extLst>
              <a:ext uri="{FF2B5EF4-FFF2-40B4-BE49-F238E27FC236}">
                <a16:creationId xmlns:a16="http://schemas.microsoft.com/office/drawing/2014/main" id="{B0F5CE1C-C8B6-B6C7-F9B1-DC7C894404D7}"/>
              </a:ext>
            </a:extLst>
          </p:cNvPr>
          <p:cNvSpPr>
            <a:spLocks/>
          </p:cNvSpPr>
          <p:nvPr/>
        </p:nvSpPr>
        <p:spPr bwMode="auto">
          <a:xfrm>
            <a:off x="0" y="6600825"/>
            <a:ext cx="12192000" cy="257175"/>
          </a:xfrm>
          <a:custGeom>
            <a:avLst/>
            <a:gdLst>
              <a:gd name="T0" fmla="*/ 12192000 w 12192000"/>
              <a:gd name="T1" fmla="*/ 0 h 257809"/>
              <a:gd name="T2" fmla="*/ 0 w 12192000"/>
              <a:gd name="T3" fmla="*/ 0 h 257809"/>
              <a:gd name="T4" fmla="*/ 0 w 12192000"/>
              <a:gd name="T5" fmla="*/ 257492 h 257809"/>
              <a:gd name="T6" fmla="*/ 12192000 w 12192000"/>
              <a:gd name="T7" fmla="*/ 257492 h 257809"/>
              <a:gd name="T8" fmla="*/ 12192000 w 12192000"/>
              <a:gd name="T9" fmla="*/ 0 h 257809"/>
            </a:gdLst>
            <a:ahLst/>
            <a:cxnLst>
              <a:cxn ang="0">
                <a:pos x="T0" y="T1"/>
              </a:cxn>
              <a:cxn ang="0">
                <a:pos x="T2" y="T3"/>
              </a:cxn>
              <a:cxn ang="0">
                <a:pos x="T4" y="T5"/>
              </a:cxn>
              <a:cxn ang="0">
                <a:pos x="T6" y="T7"/>
              </a:cxn>
              <a:cxn ang="0">
                <a:pos x="T8" y="T9"/>
              </a:cxn>
            </a:cxnLst>
            <a:rect l="0" t="0" r="r" b="b"/>
            <a:pathLst>
              <a:path w="12192000" h="257809">
                <a:moveTo>
                  <a:pt x="12192000" y="0"/>
                </a:moveTo>
                <a:lnTo>
                  <a:pt x="0" y="0"/>
                </a:lnTo>
                <a:lnTo>
                  <a:pt x="0" y="257492"/>
                </a:lnTo>
                <a:lnTo>
                  <a:pt x="12192000" y="257492"/>
                </a:lnTo>
                <a:lnTo>
                  <a:pt x="12192000" y="0"/>
                </a:lnTo>
                <a:close/>
              </a:path>
            </a:pathLst>
          </a:custGeom>
          <a:solidFill>
            <a:srgbClr val="EEC40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nvGrpSpPr>
          <p:cNvPr id="5124" name="object 4">
            <a:extLst>
              <a:ext uri="{FF2B5EF4-FFF2-40B4-BE49-F238E27FC236}">
                <a16:creationId xmlns:a16="http://schemas.microsoft.com/office/drawing/2014/main" id="{ACE79EA4-4091-D659-9027-A4582D6070F1}"/>
              </a:ext>
            </a:extLst>
          </p:cNvPr>
          <p:cNvGrpSpPr>
            <a:grpSpLocks/>
          </p:cNvGrpSpPr>
          <p:nvPr/>
        </p:nvGrpSpPr>
        <p:grpSpPr bwMode="auto">
          <a:xfrm>
            <a:off x="0" y="328613"/>
            <a:ext cx="4479925" cy="6056312"/>
            <a:chOff x="0" y="328803"/>
            <a:chExt cx="4479925" cy="6055360"/>
          </a:xfrm>
        </p:grpSpPr>
        <p:pic>
          <p:nvPicPr>
            <p:cNvPr id="5127" name="object 5">
              <a:extLst>
                <a:ext uri="{FF2B5EF4-FFF2-40B4-BE49-F238E27FC236}">
                  <a16:creationId xmlns:a16="http://schemas.microsoft.com/office/drawing/2014/main" id="{3284D015-E019-BDD5-E7D1-5D5342D4E8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9203"/>
              <a:ext cx="4352544" cy="5780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object 6">
              <a:extLst>
                <a:ext uri="{FF2B5EF4-FFF2-40B4-BE49-F238E27FC236}">
                  <a16:creationId xmlns:a16="http://schemas.microsoft.com/office/drawing/2014/main" id="{586B96AA-69BF-7FDC-ADAF-D2B3BC0C1FEA}"/>
                </a:ext>
              </a:extLst>
            </p:cNvPr>
            <p:cNvSpPr>
              <a:spLocks/>
            </p:cNvSpPr>
            <p:nvPr/>
          </p:nvSpPr>
          <p:spPr bwMode="auto">
            <a:xfrm>
              <a:off x="0" y="514888"/>
              <a:ext cx="4311015" cy="5689600"/>
            </a:xfrm>
            <a:custGeom>
              <a:avLst/>
              <a:gdLst>
                <a:gd name="T0" fmla="*/ 1703206 w 4311015"/>
                <a:gd name="T1" fmla="*/ 5689600 h 5689600"/>
                <a:gd name="T2" fmla="*/ 1126951 w 4311015"/>
                <a:gd name="T3" fmla="*/ 5676900 h 5689600"/>
                <a:gd name="T4" fmla="*/ 986552 w 4311015"/>
                <a:gd name="T5" fmla="*/ 5651500 h 5689600"/>
                <a:gd name="T6" fmla="*/ 2122000 w 4311015"/>
                <a:gd name="T7" fmla="*/ 5613400 h 5689600"/>
                <a:gd name="T8" fmla="*/ 2122000 w 4311015"/>
                <a:gd name="T9" fmla="*/ 5613400 h 5689600"/>
                <a:gd name="T10" fmla="*/ 449565 w 4311015"/>
                <a:gd name="T11" fmla="*/ 190499 h 5689600"/>
                <a:gd name="T12" fmla="*/ 239262 w 4311015"/>
                <a:gd name="T13" fmla="*/ 279399 h 5689600"/>
                <a:gd name="T14" fmla="*/ 38044 w 4311015"/>
                <a:gd name="T15" fmla="*/ 380999 h 5689600"/>
                <a:gd name="T16" fmla="*/ 157640 w 4311015"/>
                <a:gd name="T17" fmla="*/ 5384800 h 5689600"/>
                <a:gd name="T18" fmla="*/ 322338 w 4311015"/>
                <a:gd name="T19" fmla="*/ 5461000 h 5689600"/>
                <a:gd name="T20" fmla="*/ 579773 w 4311015"/>
                <a:gd name="T21" fmla="*/ 5562600 h 5689600"/>
                <a:gd name="T22" fmla="*/ 2388892 w 4311015"/>
                <a:gd name="T23" fmla="*/ 5537200 h 5689600"/>
                <a:gd name="T24" fmla="*/ 2644320 w 4311015"/>
                <a:gd name="T25" fmla="*/ 5435600 h 5689600"/>
                <a:gd name="T26" fmla="*/ 2886897 w 4311015"/>
                <a:gd name="T27" fmla="*/ 5308600 h 5689600"/>
                <a:gd name="T28" fmla="*/ 3151810 w 4311015"/>
                <a:gd name="T29" fmla="*/ 5143500 h 5689600"/>
                <a:gd name="T30" fmla="*/ 3327948 w 4311015"/>
                <a:gd name="T31" fmla="*/ 5003800 h 5689600"/>
                <a:gd name="T32" fmla="*/ 3460389 w 4311015"/>
                <a:gd name="T33" fmla="*/ 4876800 h 5689600"/>
                <a:gd name="T34" fmla="*/ 3584857 w 4311015"/>
                <a:gd name="T35" fmla="*/ 4749800 h 5689600"/>
                <a:gd name="T36" fmla="*/ 3700941 w 4311015"/>
                <a:gd name="T37" fmla="*/ 4610100 h 5689600"/>
                <a:gd name="T38" fmla="*/ 3808230 w 4311015"/>
                <a:gd name="T39" fmla="*/ 4457700 h 5689600"/>
                <a:gd name="T40" fmla="*/ 3906311 w 4311015"/>
                <a:gd name="T41" fmla="*/ 4305300 h 5689600"/>
                <a:gd name="T42" fmla="*/ 3994775 w 4311015"/>
                <a:gd name="T43" fmla="*/ 4152900 h 5689600"/>
                <a:gd name="T44" fmla="*/ 4073210 w 4311015"/>
                <a:gd name="T45" fmla="*/ 3987800 h 5689600"/>
                <a:gd name="T46" fmla="*/ 4141204 w 4311015"/>
                <a:gd name="T47" fmla="*/ 3822700 h 5689600"/>
                <a:gd name="T48" fmla="*/ 4198347 w 4311015"/>
                <a:gd name="T49" fmla="*/ 3644900 h 5689600"/>
                <a:gd name="T50" fmla="*/ 4244227 w 4311015"/>
                <a:gd name="T51" fmla="*/ 3467100 h 5689600"/>
                <a:gd name="T52" fmla="*/ 4278434 w 4311015"/>
                <a:gd name="T53" fmla="*/ 3276600 h 5689600"/>
                <a:gd name="T54" fmla="*/ 4300555 w 4311015"/>
                <a:gd name="T55" fmla="*/ 3086099 h 5689600"/>
                <a:gd name="T56" fmla="*/ 4310180 w 4311015"/>
                <a:gd name="T57" fmla="*/ 2895599 h 5689600"/>
                <a:gd name="T58" fmla="*/ 4306955 w 4311015"/>
                <a:gd name="T59" fmla="*/ 2705099 h 5689600"/>
                <a:gd name="T60" fmla="*/ 4291031 w 4311015"/>
                <a:gd name="T61" fmla="*/ 2514599 h 5689600"/>
                <a:gd name="T62" fmla="*/ 4262815 w 4311015"/>
                <a:gd name="T63" fmla="*/ 2324099 h 5689600"/>
                <a:gd name="T64" fmla="*/ 4222721 w 4311015"/>
                <a:gd name="T65" fmla="*/ 2146299 h 5689600"/>
                <a:gd name="T66" fmla="*/ 4171158 w 4311015"/>
                <a:gd name="T67" fmla="*/ 1968499 h 5689600"/>
                <a:gd name="T68" fmla="*/ 4108538 w 4311015"/>
                <a:gd name="T69" fmla="*/ 1790699 h 5689600"/>
                <a:gd name="T70" fmla="*/ 4035272 w 4311015"/>
                <a:gd name="T71" fmla="*/ 1625599 h 5689600"/>
                <a:gd name="T72" fmla="*/ 3951771 w 4311015"/>
                <a:gd name="T73" fmla="*/ 1460499 h 5689600"/>
                <a:gd name="T74" fmla="*/ 3858447 w 4311015"/>
                <a:gd name="T75" fmla="*/ 1308099 h 5689600"/>
                <a:gd name="T76" fmla="*/ 3755711 w 4311015"/>
                <a:gd name="T77" fmla="*/ 1155699 h 5689600"/>
                <a:gd name="T78" fmla="*/ 3643973 w 4311015"/>
                <a:gd name="T79" fmla="*/ 1015999 h 5689600"/>
                <a:gd name="T80" fmla="*/ 3523646 w 4311015"/>
                <a:gd name="T81" fmla="*/ 876299 h 5689600"/>
                <a:gd name="T82" fmla="*/ 3395139 w 4311015"/>
                <a:gd name="T83" fmla="*/ 761999 h 5689600"/>
                <a:gd name="T84" fmla="*/ 3223632 w 4311015"/>
                <a:gd name="T85" fmla="*/ 609599 h 5689600"/>
                <a:gd name="T86" fmla="*/ 2925980 w 4311015"/>
                <a:gd name="T87" fmla="*/ 406399 h 5689600"/>
                <a:gd name="T88" fmla="*/ 2685679 w 4311015"/>
                <a:gd name="T89" fmla="*/ 279399 h 5689600"/>
                <a:gd name="T90" fmla="*/ 2475377 w 4311015"/>
                <a:gd name="T91" fmla="*/ 190499 h 5689600"/>
                <a:gd name="T92" fmla="*/ 986552 w 4311015"/>
                <a:gd name="T93" fmla="*/ 38099 h 5689600"/>
                <a:gd name="T94" fmla="*/ 1845034 w 4311015"/>
                <a:gd name="T95" fmla="*/ 25399 h 5689600"/>
                <a:gd name="T96" fmla="*/ 1845034 w 4311015"/>
                <a:gd name="T97" fmla="*/ 25399 h 5689600"/>
                <a:gd name="T98" fmla="*/ 1797990 w 4311015"/>
                <a:gd name="T99" fmla="*/ 25399 h 5689600"/>
                <a:gd name="T100" fmla="*/ 1221735 w 4311015"/>
                <a:gd name="T101" fmla="*/ 12699 h 5689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311015" h="5689600">
                  <a:moveTo>
                    <a:pt x="1750712" y="5676900"/>
                  </a:moveTo>
                  <a:lnTo>
                    <a:pt x="1174229" y="5676900"/>
                  </a:lnTo>
                  <a:lnTo>
                    <a:pt x="1221735" y="5689600"/>
                  </a:lnTo>
                  <a:lnTo>
                    <a:pt x="1703206" y="5689600"/>
                  </a:lnTo>
                  <a:lnTo>
                    <a:pt x="1750712" y="5676900"/>
                  </a:lnTo>
                  <a:close/>
                </a:path>
                <a:path w="4311015" h="5689600">
                  <a:moveTo>
                    <a:pt x="1845034" y="5664200"/>
                  </a:moveTo>
                  <a:lnTo>
                    <a:pt x="1079908" y="5664200"/>
                  </a:lnTo>
                  <a:lnTo>
                    <a:pt x="1126951" y="5676900"/>
                  </a:lnTo>
                  <a:lnTo>
                    <a:pt x="1797990" y="5676900"/>
                  </a:lnTo>
                  <a:lnTo>
                    <a:pt x="1845034" y="5664200"/>
                  </a:lnTo>
                  <a:close/>
                </a:path>
                <a:path w="4311015" h="5689600">
                  <a:moveTo>
                    <a:pt x="1938390" y="5651500"/>
                  </a:moveTo>
                  <a:lnTo>
                    <a:pt x="986552" y="5651500"/>
                  </a:lnTo>
                  <a:lnTo>
                    <a:pt x="1033106" y="5664200"/>
                  </a:lnTo>
                  <a:lnTo>
                    <a:pt x="1891835" y="5664200"/>
                  </a:lnTo>
                  <a:lnTo>
                    <a:pt x="1938390" y="5651500"/>
                  </a:lnTo>
                  <a:close/>
                </a:path>
                <a:path w="4311015" h="5689600">
                  <a:moveTo>
                    <a:pt x="2122000" y="5613400"/>
                  </a:moveTo>
                  <a:lnTo>
                    <a:pt x="802941" y="5613400"/>
                  </a:lnTo>
                  <a:lnTo>
                    <a:pt x="940252" y="5651500"/>
                  </a:lnTo>
                  <a:lnTo>
                    <a:pt x="1984690" y="5651500"/>
                  </a:lnTo>
                  <a:lnTo>
                    <a:pt x="2122000" y="5613400"/>
                  </a:lnTo>
                  <a:close/>
                </a:path>
                <a:path w="4311015" h="5689600">
                  <a:moveTo>
                    <a:pt x="2030729" y="50799"/>
                  </a:moveTo>
                  <a:lnTo>
                    <a:pt x="894212" y="50799"/>
                  </a:lnTo>
                  <a:lnTo>
                    <a:pt x="492645" y="165099"/>
                  </a:lnTo>
                  <a:lnTo>
                    <a:pt x="449565" y="190499"/>
                  </a:lnTo>
                  <a:lnTo>
                    <a:pt x="364405" y="215899"/>
                  </a:lnTo>
                  <a:lnTo>
                    <a:pt x="322338" y="241299"/>
                  </a:lnTo>
                  <a:lnTo>
                    <a:pt x="280621" y="253999"/>
                  </a:lnTo>
                  <a:lnTo>
                    <a:pt x="239262" y="279399"/>
                  </a:lnTo>
                  <a:lnTo>
                    <a:pt x="198266" y="292099"/>
                  </a:lnTo>
                  <a:lnTo>
                    <a:pt x="117390" y="342899"/>
                  </a:lnTo>
                  <a:lnTo>
                    <a:pt x="77522" y="355599"/>
                  </a:lnTo>
                  <a:lnTo>
                    <a:pt x="38044" y="380999"/>
                  </a:lnTo>
                  <a:lnTo>
                    <a:pt x="0" y="406399"/>
                  </a:lnTo>
                  <a:lnTo>
                    <a:pt x="0" y="5295900"/>
                  </a:lnTo>
                  <a:lnTo>
                    <a:pt x="38044" y="5308600"/>
                  </a:lnTo>
                  <a:lnTo>
                    <a:pt x="157640" y="5384800"/>
                  </a:lnTo>
                  <a:lnTo>
                    <a:pt x="198266" y="5397500"/>
                  </a:lnTo>
                  <a:lnTo>
                    <a:pt x="239262" y="5422900"/>
                  </a:lnTo>
                  <a:lnTo>
                    <a:pt x="280621" y="5435600"/>
                  </a:lnTo>
                  <a:lnTo>
                    <a:pt x="322338" y="5461000"/>
                  </a:lnTo>
                  <a:lnTo>
                    <a:pt x="364405" y="5473700"/>
                  </a:lnTo>
                  <a:lnTo>
                    <a:pt x="406816" y="5499100"/>
                  </a:lnTo>
                  <a:lnTo>
                    <a:pt x="536050" y="5537200"/>
                  </a:lnTo>
                  <a:lnTo>
                    <a:pt x="579773" y="5562600"/>
                  </a:lnTo>
                  <a:lnTo>
                    <a:pt x="757722" y="5613400"/>
                  </a:lnTo>
                  <a:lnTo>
                    <a:pt x="2167219" y="5613400"/>
                  </a:lnTo>
                  <a:lnTo>
                    <a:pt x="2345168" y="5562600"/>
                  </a:lnTo>
                  <a:lnTo>
                    <a:pt x="2388892" y="5537200"/>
                  </a:lnTo>
                  <a:lnTo>
                    <a:pt x="2518125" y="5499100"/>
                  </a:lnTo>
                  <a:lnTo>
                    <a:pt x="2560536" y="5473700"/>
                  </a:lnTo>
                  <a:lnTo>
                    <a:pt x="2602603" y="5461000"/>
                  </a:lnTo>
                  <a:lnTo>
                    <a:pt x="2644320" y="5435600"/>
                  </a:lnTo>
                  <a:lnTo>
                    <a:pt x="2685679" y="5422900"/>
                  </a:lnTo>
                  <a:lnTo>
                    <a:pt x="2726675" y="5397500"/>
                  </a:lnTo>
                  <a:lnTo>
                    <a:pt x="2767302" y="5384800"/>
                  </a:lnTo>
                  <a:lnTo>
                    <a:pt x="2886897" y="5308600"/>
                  </a:lnTo>
                  <a:lnTo>
                    <a:pt x="2925980" y="5295900"/>
                  </a:lnTo>
                  <a:lnTo>
                    <a:pt x="3002933" y="5245100"/>
                  </a:lnTo>
                  <a:lnTo>
                    <a:pt x="3078227" y="5194300"/>
                  </a:lnTo>
                  <a:lnTo>
                    <a:pt x="3151810" y="5143500"/>
                  </a:lnTo>
                  <a:lnTo>
                    <a:pt x="3187945" y="5118100"/>
                  </a:lnTo>
                  <a:lnTo>
                    <a:pt x="3223632" y="5080000"/>
                  </a:lnTo>
                  <a:lnTo>
                    <a:pt x="3293640" y="5029200"/>
                  </a:lnTo>
                  <a:lnTo>
                    <a:pt x="3327948" y="5003800"/>
                  </a:lnTo>
                  <a:lnTo>
                    <a:pt x="3361783" y="4965700"/>
                  </a:lnTo>
                  <a:lnTo>
                    <a:pt x="3395139" y="4940300"/>
                  </a:lnTo>
                  <a:lnTo>
                    <a:pt x="3428010" y="4914900"/>
                  </a:lnTo>
                  <a:lnTo>
                    <a:pt x="3460389" y="4876800"/>
                  </a:lnTo>
                  <a:lnTo>
                    <a:pt x="3492270" y="4851400"/>
                  </a:lnTo>
                  <a:lnTo>
                    <a:pt x="3523646" y="4813300"/>
                  </a:lnTo>
                  <a:lnTo>
                    <a:pt x="3554510" y="4775200"/>
                  </a:lnTo>
                  <a:lnTo>
                    <a:pt x="3584857" y="4749800"/>
                  </a:lnTo>
                  <a:lnTo>
                    <a:pt x="3614680" y="4711700"/>
                  </a:lnTo>
                  <a:lnTo>
                    <a:pt x="3643973" y="4673600"/>
                  </a:lnTo>
                  <a:lnTo>
                    <a:pt x="3672729" y="4648200"/>
                  </a:lnTo>
                  <a:lnTo>
                    <a:pt x="3700941" y="4610100"/>
                  </a:lnTo>
                  <a:lnTo>
                    <a:pt x="3728604" y="4572000"/>
                  </a:lnTo>
                  <a:lnTo>
                    <a:pt x="3755711" y="4533900"/>
                  </a:lnTo>
                  <a:lnTo>
                    <a:pt x="3782255" y="4495800"/>
                  </a:lnTo>
                  <a:lnTo>
                    <a:pt x="3808230" y="4457700"/>
                  </a:lnTo>
                  <a:lnTo>
                    <a:pt x="3833629" y="4432300"/>
                  </a:lnTo>
                  <a:lnTo>
                    <a:pt x="3858447" y="4394200"/>
                  </a:lnTo>
                  <a:lnTo>
                    <a:pt x="3882677" y="4356100"/>
                  </a:lnTo>
                  <a:lnTo>
                    <a:pt x="3906311" y="4305300"/>
                  </a:lnTo>
                  <a:lnTo>
                    <a:pt x="3929345" y="4267200"/>
                  </a:lnTo>
                  <a:lnTo>
                    <a:pt x="3951771" y="4229100"/>
                  </a:lnTo>
                  <a:lnTo>
                    <a:pt x="3973583" y="4191000"/>
                  </a:lnTo>
                  <a:lnTo>
                    <a:pt x="3994775" y="4152900"/>
                  </a:lnTo>
                  <a:lnTo>
                    <a:pt x="4015340" y="4114800"/>
                  </a:lnTo>
                  <a:lnTo>
                    <a:pt x="4035272" y="4076700"/>
                  </a:lnTo>
                  <a:lnTo>
                    <a:pt x="4054564" y="4025900"/>
                  </a:lnTo>
                  <a:lnTo>
                    <a:pt x="4073210" y="3987800"/>
                  </a:lnTo>
                  <a:lnTo>
                    <a:pt x="4091203" y="3949700"/>
                  </a:lnTo>
                  <a:lnTo>
                    <a:pt x="4108538" y="3898900"/>
                  </a:lnTo>
                  <a:lnTo>
                    <a:pt x="4125207" y="3860800"/>
                  </a:lnTo>
                  <a:lnTo>
                    <a:pt x="4141204" y="3822700"/>
                  </a:lnTo>
                  <a:lnTo>
                    <a:pt x="4156523" y="3771900"/>
                  </a:lnTo>
                  <a:lnTo>
                    <a:pt x="4171158" y="3733800"/>
                  </a:lnTo>
                  <a:lnTo>
                    <a:pt x="4185101" y="3683000"/>
                  </a:lnTo>
                  <a:lnTo>
                    <a:pt x="4198347" y="3644900"/>
                  </a:lnTo>
                  <a:lnTo>
                    <a:pt x="4210889" y="3594100"/>
                  </a:lnTo>
                  <a:lnTo>
                    <a:pt x="4222721" y="3556000"/>
                  </a:lnTo>
                  <a:lnTo>
                    <a:pt x="4233836" y="3505200"/>
                  </a:lnTo>
                  <a:lnTo>
                    <a:pt x="4244227" y="3467100"/>
                  </a:lnTo>
                  <a:lnTo>
                    <a:pt x="4253889" y="3416300"/>
                  </a:lnTo>
                  <a:lnTo>
                    <a:pt x="4262815" y="3365500"/>
                  </a:lnTo>
                  <a:lnTo>
                    <a:pt x="4270999" y="3327400"/>
                  </a:lnTo>
                  <a:lnTo>
                    <a:pt x="4278434" y="3276600"/>
                  </a:lnTo>
                  <a:lnTo>
                    <a:pt x="4285113" y="3225799"/>
                  </a:lnTo>
                  <a:lnTo>
                    <a:pt x="4291031" y="3187699"/>
                  </a:lnTo>
                  <a:lnTo>
                    <a:pt x="4296180" y="3136899"/>
                  </a:lnTo>
                  <a:lnTo>
                    <a:pt x="4300555" y="3086099"/>
                  </a:lnTo>
                  <a:lnTo>
                    <a:pt x="4304149" y="3035299"/>
                  </a:lnTo>
                  <a:lnTo>
                    <a:pt x="4306955" y="2997199"/>
                  </a:lnTo>
                  <a:lnTo>
                    <a:pt x="4308968" y="2946399"/>
                  </a:lnTo>
                  <a:lnTo>
                    <a:pt x="4310180" y="2895599"/>
                  </a:lnTo>
                  <a:lnTo>
                    <a:pt x="4310585" y="2844799"/>
                  </a:lnTo>
                  <a:lnTo>
                    <a:pt x="4310180" y="2793999"/>
                  </a:lnTo>
                  <a:lnTo>
                    <a:pt x="4308968" y="2755899"/>
                  </a:lnTo>
                  <a:lnTo>
                    <a:pt x="4306955" y="2705099"/>
                  </a:lnTo>
                  <a:lnTo>
                    <a:pt x="4304149" y="2654299"/>
                  </a:lnTo>
                  <a:lnTo>
                    <a:pt x="4300555" y="2603499"/>
                  </a:lnTo>
                  <a:lnTo>
                    <a:pt x="4296180" y="2565399"/>
                  </a:lnTo>
                  <a:lnTo>
                    <a:pt x="4291031" y="2514599"/>
                  </a:lnTo>
                  <a:lnTo>
                    <a:pt x="4285113" y="2463799"/>
                  </a:lnTo>
                  <a:lnTo>
                    <a:pt x="4278434" y="2412999"/>
                  </a:lnTo>
                  <a:lnTo>
                    <a:pt x="4270999" y="2374899"/>
                  </a:lnTo>
                  <a:lnTo>
                    <a:pt x="4262815" y="2324099"/>
                  </a:lnTo>
                  <a:lnTo>
                    <a:pt x="4253889" y="2273299"/>
                  </a:lnTo>
                  <a:lnTo>
                    <a:pt x="4244227" y="2235199"/>
                  </a:lnTo>
                  <a:lnTo>
                    <a:pt x="4233836" y="2184399"/>
                  </a:lnTo>
                  <a:lnTo>
                    <a:pt x="4222721" y="2146299"/>
                  </a:lnTo>
                  <a:lnTo>
                    <a:pt x="4210889" y="2095499"/>
                  </a:lnTo>
                  <a:lnTo>
                    <a:pt x="4198347" y="2057399"/>
                  </a:lnTo>
                  <a:lnTo>
                    <a:pt x="4185101" y="2006599"/>
                  </a:lnTo>
                  <a:lnTo>
                    <a:pt x="4171158" y="1968499"/>
                  </a:lnTo>
                  <a:lnTo>
                    <a:pt x="4156523" y="1917699"/>
                  </a:lnTo>
                  <a:lnTo>
                    <a:pt x="4141204" y="1879599"/>
                  </a:lnTo>
                  <a:lnTo>
                    <a:pt x="4125207" y="1828799"/>
                  </a:lnTo>
                  <a:lnTo>
                    <a:pt x="4108538" y="1790699"/>
                  </a:lnTo>
                  <a:lnTo>
                    <a:pt x="4091203" y="1752599"/>
                  </a:lnTo>
                  <a:lnTo>
                    <a:pt x="4073210" y="1701799"/>
                  </a:lnTo>
                  <a:lnTo>
                    <a:pt x="4054564" y="1663699"/>
                  </a:lnTo>
                  <a:lnTo>
                    <a:pt x="4035272" y="1625599"/>
                  </a:lnTo>
                  <a:lnTo>
                    <a:pt x="4015340" y="1587499"/>
                  </a:lnTo>
                  <a:lnTo>
                    <a:pt x="3994775" y="1536699"/>
                  </a:lnTo>
                  <a:lnTo>
                    <a:pt x="3973583" y="1498599"/>
                  </a:lnTo>
                  <a:lnTo>
                    <a:pt x="3951771" y="1460499"/>
                  </a:lnTo>
                  <a:lnTo>
                    <a:pt x="3929345" y="1422399"/>
                  </a:lnTo>
                  <a:lnTo>
                    <a:pt x="3906311" y="1384299"/>
                  </a:lnTo>
                  <a:lnTo>
                    <a:pt x="3882677" y="1346199"/>
                  </a:lnTo>
                  <a:lnTo>
                    <a:pt x="3858447" y="1308099"/>
                  </a:lnTo>
                  <a:lnTo>
                    <a:pt x="3833629" y="1269999"/>
                  </a:lnTo>
                  <a:lnTo>
                    <a:pt x="3808230" y="1231899"/>
                  </a:lnTo>
                  <a:lnTo>
                    <a:pt x="3782255" y="1193799"/>
                  </a:lnTo>
                  <a:lnTo>
                    <a:pt x="3755711" y="1155699"/>
                  </a:lnTo>
                  <a:lnTo>
                    <a:pt x="3728604" y="1117599"/>
                  </a:lnTo>
                  <a:lnTo>
                    <a:pt x="3700941" y="1092199"/>
                  </a:lnTo>
                  <a:lnTo>
                    <a:pt x="3672729" y="1054099"/>
                  </a:lnTo>
                  <a:lnTo>
                    <a:pt x="3643973" y="1015999"/>
                  </a:lnTo>
                  <a:lnTo>
                    <a:pt x="3614680" y="977899"/>
                  </a:lnTo>
                  <a:lnTo>
                    <a:pt x="3584857" y="952499"/>
                  </a:lnTo>
                  <a:lnTo>
                    <a:pt x="3554510" y="914399"/>
                  </a:lnTo>
                  <a:lnTo>
                    <a:pt x="3523646" y="876299"/>
                  </a:lnTo>
                  <a:lnTo>
                    <a:pt x="3492270" y="850899"/>
                  </a:lnTo>
                  <a:lnTo>
                    <a:pt x="3460389" y="812799"/>
                  </a:lnTo>
                  <a:lnTo>
                    <a:pt x="3428010" y="787399"/>
                  </a:lnTo>
                  <a:lnTo>
                    <a:pt x="3395139" y="761999"/>
                  </a:lnTo>
                  <a:lnTo>
                    <a:pt x="3361783" y="723899"/>
                  </a:lnTo>
                  <a:lnTo>
                    <a:pt x="3327948" y="698499"/>
                  </a:lnTo>
                  <a:lnTo>
                    <a:pt x="3293640" y="660399"/>
                  </a:lnTo>
                  <a:lnTo>
                    <a:pt x="3223632" y="609599"/>
                  </a:lnTo>
                  <a:lnTo>
                    <a:pt x="3151810" y="558799"/>
                  </a:lnTo>
                  <a:lnTo>
                    <a:pt x="3078227" y="507999"/>
                  </a:lnTo>
                  <a:lnTo>
                    <a:pt x="3002933" y="457199"/>
                  </a:lnTo>
                  <a:lnTo>
                    <a:pt x="2925980" y="406399"/>
                  </a:lnTo>
                  <a:lnTo>
                    <a:pt x="2847419" y="355599"/>
                  </a:lnTo>
                  <a:lnTo>
                    <a:pt x="2807552" y="342899"/>
                  </a:lnTo>
                  <a:lnTo>
                    <a:pt x="2726675" y="292099"/>
                  </a:lnTo>
                  <a:lnTo>
                    <a:pt x="2685679" y="279399"/>
                  </a:lnTo>
                  <a:lnTo>
                    <a:pt x="2644320" y="253999"/>
                  </a:lnTo>
                  <a:lnTo>
                    <a:pt x="2602603" y="241299"/>
                  </a:lnTo>
                  <a:lnTo>
                    <a:pt x="2560536" y="215899"/>
                  </a:lnTo>
                  <a:lnTo>
                    <a:pt x="2475377" y="190499"/>
                  </a:lnTo>
                  <a:lnTo>
                    <a:pt x="2432297" y="165099"/>
                  </a:lnTo>
                  <a:lnTo>
                    <a:pt x="2030729" y="50799"/>
                  </a:lnTo>
                  <a:close/>
                </a:path>
                <a:path w="4311015" h="5689600">
                  <a:moveTo>
                    <a:pt x="1938390" y="38099"/>
                  </a:moveTo>
                  <a:lnTo>
                    <a:pt x="986552" y="38099"/>
                  </a:lnTo>
                  <a:lnTo>
                    <a:pt x="940252" y="50799"/>
                  </a:lnTo>
                  <a:lnTo>
                    <a:pt x="1984690" y="50799"/>
                  </a:lnTo>
                  <a:lnTo>
                    <a:pt x="1938390" y="38099"/>
                  </a:lnTo>
                  <a:close/>
                </a:path>
                <a:path w="4311015" h="5689600">
                  <a:moveTo>
                    <a:pt x="1845034" y="25399"/>
                  </a:moveTo>
                  <a:lnTo>
                    <a:pt x="1079908" y="25399"/>
                  </a:lnTo>
                  <a:lnTo>
                    <a:pt x="1033106" y="38099"/>
                  </a:lnTo>
                  <a:lnTo>
                    <a:pt x="1891835" y="38099"/>
                  </a:lnTo>
                  <a:lnTo>
                    <a:pt x="1845034" y="25399"/>
                  </a:lnTo>
                  <a:close/>
                </a:path>
                <a:path w="4311015" h="5689600">
                  <a:moveTo>
                    <a:pt x="1750712" y="12699"/>
                  </a:moveTo>
                  <a:lnTo>
                    <a:pt x="1174229" y="12699"/>
                  </a:lnTo>
                  <a:lnTo>
                    <a:pt x="1126951" y="25399"/>
                  </a:lnTo>
                  <a:lnTo>
                    <a:pt x="1797990" y="25399"/>
                  </a:lnTo>
                  <a:lnTo>
                    <a:pt x="1750712" y="12699"/>
                  </a:lnTo>
                  <a:close/>
                </a:path>
                <a:path w="4311015" h="5689600">
                  <a:moveTo>
                    <a:pt x="1655477" y="0"/>
                  </a:moveTo>
                  <a:lnTo>
                    <a:pt x="1269464" y="0"/>
                  </a:lnTo>
                  <a:lnTo>
                    <a:pt x="1221735" y="12699"/>
                  </a:lnTo>
                  <a:lnTo>
                    <a:pt x="1703206" y="12699"/>
                  </a:lnTo>
                  <a:lnTo>
                    <a:pt x="165547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5129" name="object 7">
              <a:extLst>
                <a:ext uri="{FF2B5EF4-FFF2-40B4-BE49-F238E27FC236}">
                  <a16:creationId xmlns:a16="http://schemas.microsoft.com/office/drawing/2014/main" id="{ACDCF28E-82F4-88E8-AC7D-8F8A689BFA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28803"/>
              <a:ext cx="4479912" cy="6055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object 8">
            <a:extLst>
              <a:ext uri="{FF2B5EF4-FFF2-40B4-BE49-F238E27FC236}">
                <a16:creationId xmlns:a16="http://schemas.microsoft.com/office/drawing/2014/main" id="{2A04A075-B036-E1E1-8FF4-C5CC36C9C228}"/>
              </a:ext>
            </a:extLst>
          </p:cNvPr>
          <p:cNvSpPr txBox="1">
            <a:spLocks noGrp="1"/>
          </p:cNvSpPr>
          <p:nvPr>
            <p:ph type="title"/>
          </p:nvPr>
        </p:nvSpPr>
        <p:spPr>
          <a:xfrm>
            <a:off x="150813" y="360363"/>
            <a:ext cx="11890375" cy="1798569"/>
          </a:xfrm>
        </p:spPr>
        <p:txBody>
          <a:bodyPr tIns="13335" rtlCol="0"/>
          <a:lstStyle/>
          <a:p>
            <a:pPr marL="4315460" eaLnBrk="1" fontAlgn="auto" hangingPunct="1">
              <a:spcBef>
                <a:spcPts val="105"/>
              </a:spcBef>
              <a:spcAft>
                <a:spcPts val="0"/>
              </a:spcAft>
              <a:defRPr/>
            </a:pPr>
            <a:r>
              <a:rPr sz="4400" b="0" dirty="0">
                <a:latin typeface="Arial Black" panose="020B0A04020102020204" pitchFamily="34" charset="0"/>
                <a:cs typeface="Arial Black"/>
              </a:rPr>
              <a:t>CIVIL</a:t>
            </a:r>
            <a:r>
              <a:rPr sz="4400" b="0" spc="-20" dirty="0">
                <a:latin typeface="Arial Black" panose="020B0A04020102020204" pitchFamily="34" charset="0"/>
                <a:cs typeface="Arial Black"/>
              </a:rPr>
              <a:t> </a:t>
            </a:r>
            <a:r>
              <a:rPr sz="4400" b="0" dirty="0">
                <a:latin typeface="Arial Black" panose="020B0A04020102020204" pitchFamily="34" charset="0"/>
                <a:cs typeface="Arial Black"/>
              </a:rPr>
              <a:t>RIGHTS</a:t>
            </a:r>
            <a:r>
              <a:rPr sz="4400" b="0" spc="-45" dirty="0">
                <a:latin typeface="Arial Black" panose="020B0A04020102020204" pitchFamily="34" charset="0"/>
                <a:cs typeface="Arial Black"/>
              </a:rPr>
              <a:t> </a:t>
            </a:r>
            <a:r>
              <a:rPr sz="4400" b="0" spc="-10" dirty="0">
                <a:latin typeface="Arial Black" panose="020B0A04020102020204" pitchFamily="34" charset="0"/>
                <a:cs typeface="Arial Black"/>
              </a:rPr>
              <a:t>TRAINING</a:t>
            </a:r>
            <a:br>
              <a:rPr sz="4400" dirty="0">
                <a:latin typeface="Arial Black" panose="020B0A04020102020204" pitchFamily="34" charset="0"/>
                <a:cs typeface="Arial Black"/>
              </a:rPr>
            </a:br>
            <a:r>
              <a:rPr sz="3600" dirty="0">
                <a:latin typeface="Arial" panose="020B0604020202020204" pitchFamily="34" charset="0"/>
                <a:cs typeface="Arial" panose="020B0604020202020204" pitchFamily="34" charset="0"/>
              </a:rPr>
              <a:t>FOR</a:t>
            </a:r>
            <a:r>
              <a:rPr sz="3600" spc="-70" dirty="0">
                <a:latin typeface="Arial" panose="020B0604020202020204" pitchFamily="34" charset="0"/>
                <a:cs typeface="Arial" panose="020B0604020202020204" pitchFamily="34" charset="0"/>
              </a:rPr>
              <a:t> </a:t>
            </a:r>
            <a:r>
              <a:rPr sz="3600" spc="-10" dirty="0">
                <a:latin typeface="Arial" panose="020B0604020202020204" pitchFamily="34" charset="0"/>
                <a:cs typeface="Arial" panose="020B0604020202020204" pitchFamily="34" charset="0"/>
              </a:rPr>
              <a:t>TEFAP</a:t>
            </a:r>
            <a:r>
              <a:rPr sz="3600" spc="-60" dirty="0">
                <a:latin typeface="Arial" panose="020B0604020202020204" pitchFamily="34" charset="0"/>
                <a:cs typeface="Arial" panose="020B0604020202020204" pitchFamily="34" charset="0"/>
              </a:rPr>
              <a:t> </a:t>
            </a:r>
            <a:r>
              <a:rPr sz="3600" dirty="0">
                <a:latin typeface="Arial" panose="020B0604020202020204" pitchFamily="34" charset="0"/>
                <a:cs typeface="Arial" panose="020B0604020202020204" pitchFamily="34" charset="0"/>
              </a:rPr>
              <a:t>&amp;</a:t>
            </a:r>
            <a:r>
              <a:rPr sz="3600" spc="-50" dirty="0">
                <a:latin typeface="Arial" panose="020B0604020202020204" pitchFamily="34" charset="0"/>
                <a:cs typeface="Arial" panose="020B0604020202020204" pitchFamily="34" charset="0"/>
              </a:rPr>
              <a:t> </a:t>
            </a:r>
            <a:r>
              <a:rPr sz="3600" dirty="0">
                <a:latin typeface="Arial" panose="020B0604020202020204" pitchFamily="34" charset="0"/>
                <a:cs typeface="Arial" panose="020B0604020202020204" pitchFamily="34" charset="0"/>
              </a:rPr>
              <a:t>CSFP</a:t>
            </a:r>
            <a:r>
              <a:rPr sz="3600" spc="-70" dirty="0">
                <a:latin typeface="Arial" panose="020B0604020202020204" pitchFamily="34" charset="0"/>
                <a:cs typeface="Arial" panose="020B0604020202020204" pitchFamily="34" charset="0"/>
              </a:rPr>
              <a:t> </a:t>
            </a:r>
            <a:r>
              <a:rPr sz="3600" spc="-10" dirty="0">
                <a:latin typeface="Arial" panose="020B0604020202020204" pitchFamily="34" charset="0"/>
                <a:cs typeface="Arial" panose="020B0604020202020204" pitchFamily="34" charset="0"/>
              </a:rPr>
              <a:t>SUBRECIPIENTS</a:t>
            </a:r>
            <a:endParaRPr sz="3600" dirty="0">
              <a:latin typeface="Arial" panose="020B0604020202020204" pitchFamily="34" charset="0"/>
              <a:cs typeface="Arial" panose="020B0604020202020204" pitchFamily="34" charset="0"/>
            </a:endParaRPr>
          </a:p>
        </p:txBody>
      </p:sp>
      <p:sp>
        <p:nvSpPr>
          <p:cNvPr id="9" name="object 9">
            <a:extLst>
              <a:ext uri="{FF2B5EF4-FFF2-40B4-BE49-F238E27FC236}">
                <a16:creationId xmlns:a16="http://schemas.microsoft.com/office/drawing/2014/main" id="{3707D570-5FF1-2BF3-475D-549BBDCD37A7}"/>
              </a:ext>
            </a:extLst>
          </p:cNvPr>
          <p:cNvSpPr txBox="1"/>
          <p:nvPr/>
        </p:nvSpPr>
        <p:spPr>
          <a:xfrm>
            <a:off x="5076825" y="2368550"/>
            <a:ext cx="6635750" cy="3347711"/>
          </a:xfrm>
          <a:prstGeom prst="rect">
            <a:avLst/>
          </a:prstGeom>
          <a:solidFill>
            <a:srgbClr val="F1F1F1"/>
          </a:solidFill>
          <a:ln w="9525">
            <a:solidFill>
              <a:srgbClr val="000000"/>
            </a:solidFill>
          </a:ln>
        </p:spPr>
        <p:txBody>
          <a:bodyPr lIns="0" tIns="28575" rIns="0" bIns="0">
            <a:spAutoFit/>
          </a:bodyPr>
          <a:lstStyle>
            <a:lvl1pPr marL="2309813">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algn="ctr" eaLnBrk="1" hangingPunct="1">
              <a:spcBef>
                <a:spcPts val="225"/>
              </a:spcBef>
            </a:pPr>
            <a:endParaRPr lang="en-US" altLang="en-US" sz="2400" dirty="0">
              <a:solidFill>
                <a:srgbClr val="004279"/>
              </a:solidFill>
              <a:cs typeface="Arial" panose="020B0604020202020204" pitchFamily="34" charset="0"/>
            </a:endParaRPr>
          </a:p>
          <a:p>
            <a:pPr marL="0" algn="ctr" eaLnBrk="1" hangingPunct="1">
              <a:spcBef>
                <a:spcPts val="225"/>
              </a:spcBef>
            </a:pPr>
            <a:r>
              <a:rPr lang="en-US" altLang="en-US" sz="2400" dirty="0">
                <a:solidFill>
                  <a:srgbClr val="004279"/>
                </a:solidFill>
                <a:cs typeface="Arial" panose="020B0604020202020204" pitchFamily="34" charset="0"/>
              </a:rPr>
              <a:t>Presented by:</a:t>
            </a:r>
          </a:p>
          <a:p>
            <a:pPr marL="0" algn="ctr" eaLnBrk="1" hangingPunct="1">
              <a:spcBef>
                <a:spcPts val="225"/>
              </a:spcBef>
            </a:pPr>
            <a:endParaRPr lang="en-US" altLang="en-US" sz="2400" dirty="0">
              <a:solidFill>
                <a:srgbClr val="000000"/>
              </a:solidFill>
              <a:cs typeface="Arial" panose="020B0604020202020204" pitchFamily="34" charset="0"/>
            </a:endParaRPr>
          </a:p>
          <a:p>
            <a:pPr marL="0" algn="ctr" eaLnBrk="1" hangingPunct="1">
              <a:spcBef>
                <a:spcPts val="225"/>
              </a:spcBef>
            </a:pPr>
            <a:r>
              <a:rPr lang="en-US" altLang="en-US" sz="3600" dirty="0">
                <a:solidFill>
                  <a:srgbClr val="004279"/>
                </a:solidFill>
                <a:cs typeface="Arial" panose="020B0604020202020204" pitchFamily="34" charset="0"/>
              </a:rPr>
              <a:t>All Faiths Food Bank</a:t>
            </a:r>
            <a:endParaRPr lang="en-US" altLang="en-US" sz="3200" dirty="0">
              <a:solidFill>
                <a:srgbClr val="004279"/>
              </a:solidFill>
              <a:cs typeface="Arial" panose="020B0604020202020204" pitchFamily="34" charset="0"/>
            </a:endParaRPr>
          </a:p>
          <a:p>
            <a:pPr marL="0" algn="ctr" eaLnBrk="1" hangingPunct="1">
              <a:spcBef>
                <a:spcPts val="225"/>
              </a:spcBef>
            </a:pPr>
            <a:r>
              <a:rPr lang="en-US" altLang="en-US" sz="2400" dirty="0">
                <a:solidFill>
                  <a:schemeClr val="tx2"/>
                </a:solidFill>
                <a:cs typeface="Arial" panose="020B0604020202020204" pitchFamily="34" charset="0"/>
              </a:rPr>
              <a:t>8171 Blaikie Ct, Sarasota, FL 34240</a:t>
            </a:r>
          </a:p>
          <a:p>
            <a:pPr marL="0" algn="ctr" eaLnBrk="1" hangingPunct="1">
              <a:spcBef>
                <a:spcPts val="225"/>
              </a:spcBef>
            </a:pPr>
            <a:r>
              <a:rPr lang="en-US" altLang="en-US" sz="2400" dirty="0">
                <a:solidFill>
                  <a:schemeClr val="tx2"/>
                </a:solidFill>
                <a:cs typeface="Arial" panose="020B0604020202020204" pitchFamily="34" charset="0"/>
                <a:hlinkClick r:id="rId4">
                  <a:extLst>
                    <a:ext uri="{A12FA001-AC4F-418D-AE19-62706E023703}">
                      <ahyp:hlinkClr xmlns:ahyp="http://schemas.microsoft.com/office/drawing/2018/hyperlinkcolor" val="tx"/>
                    </a:ext>
                  </a:extLst>
                </a:hlinkClick>
              </a:rPr>
              <a:t>www.allfaithsfoodbank.org</a:t>
            </a:r>
            <a:endParaRPr lang="en-US" altLang="en-US" sz="2400" dirty="0">
              <a:solidFill>
                <a:schemeClr val="tx2"/>
              </a:solidFill>
              <a:cs typeface="Arial" panose="020B0604020202020204" pitchFamily="34" charset="0"/>
            </a:endParaRPr>
          </a:p>
          <a:p>
            <a:pPr marL="0" algn="ctr" eaLnBrk="1" hangingPunct="1">
              <a:spcBef>
                <a:spcPts val="225"/>
              </a:spcBef>
            </a:pPr>
            <a:r>
              <a:rPr lang="en-US" altLang="en-US" sz="2400" dirty="0">
                <a:solidFill>
                  <a:schemeClr val="tx2"/>
                </a:solidFill>
                <a:cs typeface="Arial" panose="020B0604020202020204" pitchFamily="34" charset="0"/>
              </a:rPr>
              <a:t>941.379.6333</a:t>
            </a:r>
          </a:p>
          <a:p>
            <a:pPr marL="285750" algn="ctr" eaLnBrk="1" hangingPunct="1">
              <a:spcBef>
                <a:spcPts val="225"/>
              </a:spcBef>
            </a:pPr>
            <a:endParaRPr lang="en-US" altLang="en-US" sz="2400" b="1" dirty="0">
              <a:solidFill>
                <a:srgbClr val="004279"/>
              </a:solidFill>
              <a:latin typeface="Dosis" pitchFamily="2" charset="0"/>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1506" name="object 2">
            <a:extLst>
              <a:ext uri="{FF2B5EF4-FFF2-40B4-BE49-F238E27FC236}">
                <a16:creationId xmlns:a16="http://schemas.microsoft.com/office/drawing/2014/main" id="{6FF6099B-887E-BB73-B2DE-077B7ECA28D3}"/>
              </a:ext>
            </a:extLst>
          </p:cNvPr>
          <p:cNvGrpSpPr>
            <a:grpSpLocks/>
          </p:cNvGrpSpPr>
          <p:nvPr/>
        </p:nvGrpSpPr>
        <p:grpSpPr bwMode="auto">
          <a:xfrm>
            <a:off x="0" y="0"/>
            <a:ext cx="12192000" cy="6858000"/>
            <a:chOff x="0" y="0"/>
            <a:chExt cx="12192000" cy="6858000"/>
          </a:xfrm>
        </p:grpSpPr>
        <p:sp>
          <p:nvSpPr>
            <p:cNvPr id="21509" name="object 3">
              <a:extLst>
                <a:ext uri="{FF2B5EF4-FFF2-40B4-BE49-F238E27FC236}">
                  <a16:creationId xmlns:a16="http://schemas.microsoft.com/office/drawing/2014/main" id="{CF472974-4A67-A275-6777-E1DC39DA4300}"/>
                </a:ext>
              </a:extLst>
            </p:cNvPr>
            <p:cNvSpPr>
              <a:spLocks/>
            </p:cNvSpPr>
            <p:nvPr/>
          </p:nvSpPr>
          <p:spPr bwMode="auto">
            <a:xfrm>
              <a:off x="0" y="0"/>
              <a:ext cx="6685915" cy="6858000"/>
            </a:xfrm>
            <a:custGeom>
              <a:avLst/>
              <a:gdLst>
                <a:gd name="T0" fmla="*/ 0 w 6685915"/>
                <a:gd name="T1" fmla="*/ 257 h 6858000"/>
                <a:gd name="T2" fmla="*/ 5090971 w 6685915"/>
                <a:gd name="T3" fmla="*/ 6828945 h 6858000"/>
                <a:gd name="T4" fmla="*/ 5204209 w 6685915"/>
                <a:gd name="T5" fmla="*/ 6726965 h 6858000"/>
                <a:gd name="T6" fmla="*/ 5313672 w 6685915"/>
                <a:gd name="T7" fmla="*/ 6620966 h 6858000"/>
                <a:gd name="T8" fmla="*/ 5419313 w 6685915"/>
                <a:gd name="T9" fmla="*/ 6511178 h 6858000"/>
                <a:gd name="T10" fmla="*/ 5521085 w 6685915"/>
                <a:gd name="T11" fmla="*/ 6397831 h 6858000"/>
                <a:gd name="T12" fmla="*/ 5618940 w 6685915"/>
                <a:gd name="T13" fmla="*/ 6281154 h 6858000"/>
                <a:gd name="T14" fmla="*/ 5712832 w 6685915"/>
                <a:gd name="T15" fmla="*/ 6161377 h 6858000"/>
                <a:gd name="T16" fmla="*/ 5802714 w 6685915"/>
                <a:gd name="T17" fmla="*/ 6038729 h 6858000"/>
                <a:gd name="T18" fmla="*/ 5888537 w 6685915"/>
                <a:gd name="T19" fmla="*/ 5913442 h 6858000"/>
                <a:gd name="T20" fmla="*/ 5970256 w 6685915"/>
                <a:gd name="T21" fmla="*/ 5785743 h 6858000"/>
                <a:gd name="T22" fmla="*/ 6047824 w 6685915"/>
                <a:gd name="T23" fmla="*/ 5655863 h 6858000"/>
                <a:gd name="T24" fmla="*/ 6121192 w 6685915"/>
                <a:gd name="T25" fmla="*/ 5524032 h 6858000"/>
                <a:gd name="T26" fmla="*/ 6190314 w 6685915"/>
                <a:gd name="T27" fmla="*/ 5390479 h 6858000"/>
                <a:gd name="T28" fmla="*/ 6255142 w 6685915"/>
                <a:gd name="T29" fmla="*/ 5255434 h 6858000"/>
                <a:gd name="T30" fmla="*/ 6315631 w 6685915"/>
                <a:gd name="T31" fmla="*/ 5119127 h 6858000"/>
                <a:gd name="T32" fmla="*/ 6371731 w 6685915"/>
                <a:gd name="T33" fmla="*/ 4981787 h 6858000"/>
                <a:gd name="T34" fmla="*/ 6423398 w 6685915"/>
                <a:gd name="T35" fmla="*/ 4843644 h 6858000"/>
                <a:gd name="T36" fmla="*/ 6470582 w 6685915"/>
                <a:gd name="T37" fmla="*/ 4704929 h 6858000"/>
                <a:gd name="T38" fmla="*/ 6513238 w 6685915"/>
                <a:gd name="T39" fmla="*/ 4565869 h 6858000"/>
                <a:gd name="T40" fmla="*/ 6551317 w 6685915"/>
                <a:gd name="T41" fmla="*/ 4426696 h 6858000"/>
                <a:gd name="T42" fmla="*/ 6584774 w 6685915"/>
                <a:gd name="T43" fmla="*/ 4287639 h 6858000"/>
                <a:gd name="T44" fmla="*/ 6613561 w 6685915"/>
                <a:gd name="T45" fmla="*/ 4148928 h 6858000"/>
                <a:gd name="T46" fmla="*/ 6637630 w 6685915"/>
                <a:gd name="T47" fmla="*/ 4010792 h 6858000"/>
                <a:gd name="T48" fmla="*/ 6656935 w 6685915"/>
                <a:gd name="T49" fmla="*/ 3873461 h 6858000"/>
                <a:gd name="T50" fmla="*/ 6671428 w 6685915"/>
                <a:gd name="T51" fmla="*/ 3737165 h 6858000"/>
                <a:gd name="T52" fmla="*/ 6681062 w 6685915"/>
                <a:gd name="T53" fmla="*/ 3602133 h 6858000"/>
                <a:gd name="T54" fmla="*/ 6685791 w 6685915"/>
                <a:gd name="T55" fmla="*/ 3468596 h 6858000"/>
                <a:gd name="T56" fmla="*/ 6682748 w 6685915"/>
                <a:gd name="T57" fmla="*/ 3310013 h 6858000"/>
                <a:gd name="T58" fmla="*/ 6675509 w 6685915"/>
                <a:gd name="T59" fmla="*/ 3152827 h 6858000"/>
                <a:gd name="T60" fmla="*/ 6664089 w 6685915"/>
                <a:gd name="T61" fmla="*/ 2997101 h 6858000"/>
                <a:gd name="T62" fmla="*/ 6648502 w 6685915"/>
                <a:gd name="T63" fmla="*/ 2842900 h 6858000"/>
                <a:gd name="T64" fmla="*/ 6628764 w 6685915"/>
                <a:gd name="T65" fmla="*/ 2690287 h 6858000"/>
                <a:gd name="T66" fmla="*/ 6604890 w 6685915"/>
                <a:gd name="T67" fmla="*/ 2539324 h 6858000"/>
                <a:gd name="T68" fmla="*/ 6576895 w 6685915"/>
                <a:gd name="T69" fmla="*/ 2390077 h 6858000"/>
                <a:gd name="T70" fmla="*/ 6544793 w 6685915"/>
                <a:gd name="T71" fmla="*/ 2242609 h 6858000"/>
                <a:gd name="T72" fmla="*/ 6508601 w 6685915"/>
                <a:gd name="T73" fmla="*/ 2096983 h 6858000"/>
                <a:gd name="T74" fmla="*/ 6468332 w 6685915"/>
                <a:gd name="T75" fmla="*/ 1953263 h 6858000"/>
                <a:gd name="T76" fmla="*/ 6424003 w 6685915"/>
                <a:gd name="T77" fmla="*/ 1811512 h 6858000"/>
                <a:gd name="T78" fmla="*/ 6375627 w 6685915"/>
                <a:gd name="T79" fmla="*/ 1671795 h 6858000"/>
                <a:gd name="T80" fmla="*/ 6323221 w 6685915"/>
                <a:gd name="T81" fmla="*/ 1534175 h 6858000"/>
                <a:gd name="T82" fmla="*/ 6266798 w 6685915"/>
                <a:gd name="T83" fmla="*/ 1398715 h 6858000"/>
                <a:gd name="T84" fmla="*/ 6206375 w 6685915"/>
                <a:gd name="T85" fmla="*/ 1265479 h 6858000"/>
                <a:gd name="T86" fmla="*/ 6141966 w 6685915"/>
                <a:gd name="T87" fmla="*/ 1134531 h 6858000"/>
                <a:gd name="T88" fmla="*/ 6073587 w 6685915"/>
                <a:gd name="T89" fmla="*/ 1005935 h 6858000"/>
                <a:gd name="T90" fmla="*/ 6001251 w 6685915"/>
                <a:gd name="T91" fmla="*/ 879754 h 6858000"/>
                <a:gd name="T92" fmla="*/ 5924975 w 6685915"/>
                <a:gd name="T93" fmla="*/ 756051 h 6858000"/>
                <a:gd name="T94" fmla="*/ 5844773 w 6685915"/>
                <a:gd name="T95" fmla="*/ 634891 h 6858000"/>
                <a:gd name="T96" fmla="*/ 5760661 w 6685915"/>
                <a:gd name="T97" fmla="*/ 516337 h 6858000"/>
                <a:gd name="T98" fmla="*/ 5672653 w 6685915"/>
                <a:gd name="T99" fmla="*/ 400453 h 6858000"/>
                <a:gd name="T100" fmla="*/ 5580764 w 6685915"/>
                <a:gd name="T101" fmla="*/ 287302 h 6858000"/>
                <a:gd name="T102" fmla="*/ 5485010 w 6685915"/>
                <a:gd name="T103" fmla="*/ 176948 h 6858000"/>
                <a:gd name="T104" fmla="*/ 5385406 w 6685915"/>
                <a:gd name="T105" fmla="*/ 69454 h 685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685915" h="6858000">
                  <a:moveTo>
                    <a:pt x="5317451" y="0"/>
                  </a:moveTo>
                  <a:lnTo>
                    <a:pt x="5087" y="0"/>
                  </a:lnTo>
                  <a:lnTo>
                    <a:pt x="0" y="257"/>
                  </a:lnTo>
                  <a:lnTo>
                    <a:pt x="0" y="6858000"/>
                  </a:lnTo>
                  <a:lnTo>
                    <a:pt x="5057068" y="6858000"/>
                  </a:lnTo>
                  <a:lnTo>
                    <a:pt x="5090971" y="6828945"/>
                  </a:lnTo>
                  <a:lnTo>
                    <a:pt x="5129133" y="6795412"/>
                  </a:lnTo>
                  <a:lnTo>
                    <a:pt x="5166880" y="6761416"/>
                  </a:lnTo>
                  <a:lnTo>
                    <a:pt x="5204209" y="6726965"/>
                  </a:lnTo>
                  <a:lnTo>
                    <a:pt x="5241118" y="6692067"/>
                  </a:lnTo>
                  <a:lnTo>
                    <a:pt x="5277606" y="6656731"/>
                  </a:lnTo>
                  <a:lnTo>
                    <a:pt x="5313672" y="6620966"/>
                  </a:lnTo>
                  <a:lnTo>
                    <a:pt x="5349313" y="6584780"/>
                  </a:lnTo>
                  <a:lnTo>
                    <a:pt x="5384527" y="6548181"/>
                  </a:lnTo>
                  <a:lnTo>
                    <a:pt x="5419313" y="6511178"/>
                  </a:lnTo>
                  <a:lnTo>
                    <a:pt x="5453669" y="6473780"/>
                  </a:lnTo>
                  <a:lnTo>
                    <a:pt x="5487594" y="6435995"/>
                  </a:lnTo>
                  <a:lnTo>
                    <a:pt x="5521085" y="6397831"/>
                  </a:lnTo>
                  <a:lnTo>
                    <a:pt x="5554141" y="6359297"/>
                  </a:lnTo>
                  <a:lnTo>
                    <a:pt x="5586760" y="6320402"/>
                  </a:lnTo>
                  <a:lnTo>
                    <a:pt x="5618940" y="6281154"/>
                  </a:lnTo>
                  <a:lnTo>
                    <a:pt x="5650680" y="6241561"/>
                  </a:lnTo>
                  <a:lnTo>
                    <a:pt x="5681978" y="6201633"/>
                  </a:lnTo>
                  <a:lnTo>
                    <a:pt x="5712832" y="6161377"/>
                  </a:lnTo>
                  <a:lnTo>
                    <a:pt x="5743241" y="6120802"/>
                  </a:lnTo>
                  <a:lnTo>
                    <a:pt x="5773202" y="6079917"/>
                  </a:lnTo>
                  <a:lnTo>
                    <a:pt x="5802714" y="6038729"/>
                  </a:lnTo>
                  <a:lnTo>
                    <a:pt x="5831775" y="5997249"/>
                  </a:lnTo>
                  <a:lnTo>
                    <a:pt x="5860383" y="5955483"/>
                  </a:lnTo>
                  <a:lnTo>
                    <a:pt x="5888537" y="5913442"/>
                  </a:lnTo>
                  <a:lnTo>
                    <a:pt x="5916236" y="5871132"/>
                  </a:lnTo>
                  <a:lnTo>
                    <a:pt x="5943476" y="5828563"/>
                  </a:lnTo>
                  <a:lnTo>
                    <a:pt x="5970256" y="5785743"/>
                  </a:lnTo>
                  <a:lnTo>
                    <a:pt x="5996576" y="5742681"/>
                  </a:lnTo>
                  <a:lnTo>
                    <a:pt x="6022432" y="5699385"/>
                  </a:lnTo>
                  <a:lnTo>
                    <a:pt x="6047824" y="5655863"/>
                  </a:lnTo>
                  <a:lnTo>
                    <a:pt x="6072748" y="5612125"/>
                  </a:lnTo>
                  <a:lnTo>
                    <a:pt x="6097205" y="5568178"/>
                  </a:lnTo>
                  <a:lnTo>
                    <a:pt x="6121192" y="5524032"/>
                  </a:lnTo>
                  <a:lnTo>
                    <a:pt x="6144706" y="5479694"/>
                  </a:lnTo>
                  <a:lnTo>
                    <a:pt x="6167748" y="5435174"/>
                  </a:lnTo>
                  <a:lnTo>
                    <a:pt x="6190314" y="5390479"/>
                  </a:lnTo>
                  <a:lnTo>
                    <a:pt x="6212402" y="5345619"/>
                  </a:lnTo>
                  <a:lnTo>
                    <a:pt x="6234013" y="5300601"/>
                  </a:lnTo>
                  <a:lnTo>
                    <a:pt x="6255142" y="5255434"/>
                  </a:lnTo>
                  <a:lnTo>
                    <a:pt x="6275790" y="5210127"/>
                  </a:lnTo>
                  <a:lnTo>
                    <a:pt x="6295953" y="5164689"/>
                  </a:lnTo>
                  <a:lnTo>
                    <a:pt x="6315631" y="5119127"/>
                  </a:lnTo>
                  <a:lnTo>
                    <a:pt x="6334821" y="5073450"/>
                  </a:lnTo>
                  <a:lnTo>
                    <a:pt x="6353521" y="5027668"/>
                  </a:lnTo>
                  <a:lnTo>
                    <a:pt x="6371731" y="4981787"/>
                  </a:lnTo>
                  <a:lnTo>
                    <a:pt x="6389448" y="4935817"/>
                  </a:lnTo>
                  <a:lnTo>
                    <a:pt x="6406671" y="4889767"/>
                  </a:lnTo>
                  <a:lnTo>
                    <a:pt x="6423398" y="4843644"/>
                  </a:lnTo>
                  <a:lnTo>
                    <a:pt x="6439626" y="4797458"/>
                  </a:lnTo>
                  <a:lnTo>
                    <a:pt x="6455355" y="4751217"/>
                  </a:lnTo>
                  <a:lnTo>
                    <a:pt x="6470582" y="4704929"/>
                  </a:lnTo>
                  <a:lnTo>
                    <a:pt x="6485306" y="4658602"/>
                  </a:lnTo>
                  <a:lnTo>
                    <a:pt x="6499525" y="4612246"/>
                  </a:lnTo>
                  <a:lnTo>
                    <a:pt x="6513238" y="4565869"/>
                  </a:lnTo>
                  <a:lnTo>
                    <a:pt x="6526442" y="4519480"/>
                  </a:lnTo>
                  <a:lnTo>
                    <a:pt x="6539136" y="4473086"/>
                  </a:lnTo>
                  <a:lnTo>
                    <a:pt x="6551317" y="4426696"/>
                  </a:lnTo>
                  <a:lnTo>
                    <a:pt x="6562986" y="4380320"/>
                  </a:lnTo>
                  <a:lnTo>
                    <a:pt x="6574138" y="4333964"/>
                  </a:lnTo>
                  <a:lnTo>
                    <a:pt x="6584774" y="4287639"/>
                  </a:lnTo>
                  <a:lnTo>
                    <a:pt x="6594891" y="4241352"/>
                  </a:lnTo>
                  <a:lnTo>
                    <a:pt x="6604487" y="4195112"/>
                  </a:lnTo>
                  <a:lnTo>
                    <a:pt x="6613561" y="4148928"/>
                  </a:lnTo>
                  <a:lnTo>
                    <a:pt x="6622110" y="4102807"/>
                  </a:lnTo>
                  <a:lnTo>
                    <a:pt x="6630134" y="4056759"/>
                  </a:lnTo>
                  <a:lnTo>
                    <a:pt x="6637630" y="4010792"/>
                  </a:lnTo>
                  <a:lnTo>
                    <a:pt x="6644596" y="3964914"/>
                  </a:lnTo>
                  <a:lnTo>
                    <a:pt x="6651032" y="3919134"/>
                  </a:lnTo>
                  <a:lnTo>
                    <a:pt x="6656935" y="3873461"/>
                  </a:lnTo>
                  <a:lnTo>
                    <a:pt x="6662303" y="3827902"/>
                  </a:lnTo>
                  <a:lnTo>
                    <a:pt x="6667134" y="3782467"/>
                  </a:lnTo>
                  <a:lnTo>
                    <a:pt x="6671428" y="3737165"/>
                  </a:lnTo>
                  <a:lnTo>
                    <a:pt x="6675182" y="3692002"/>
                  </a:lnTo>
                  <a:lnTo>
                    <a:pt x="6678394" y="3646989"/>
                  </a:lnTo>
                  <a:lnTo>
                    <a:pt x="6681062" y="3602133"/>
                  </a:lnTo>
                  <a:lnTo>
                    <a:pt x="6683186" y="3557443"/>
                  </a:lnTo>
                  <a:lnTo>
                    <a:pt x="6684763" y="3512928"/>
                  </a:lnTo>
                  <a:lnTo>
                    <a:pt x="6685791" y="3468596"/>
                  </a:lnTo>
                  <a:lnTo>
                    <a:pt x="6685244" y="3415583"/>
                  </a:lnTo>
                  <a:lnTo>
                    <a:pt x="6684230" y="3362722"/>
                  </a:lnTo>
                  <a:lnTo>
                    <a:pt x="6682748" y="3310013"/>
                  </a:lnTo>
                  <a:lnTo>
                    <a:pt x="6680801" y="3257459"/>
                  </a:lnTo>
                  <a:lnTo>
                    <a:pt x="6678388" y="3205063"/>
                  </a:lnTo>
                  <a:lnTo>
                    <a:pt x="6675509" y="3152827"/>
                  </a:lnTo>
                  <a:lnTo>
                    <a:pt x="6672166" y="3100753"/>
                  </a:lnTo>
                  <a:lnTo>
                    <a:pt x="6668359" y="3048844"/>
                  </a:lnTo>
                  <a:lnTo>
                    <a:pt x="6664089" y="2997101"/>
                  </a:lnTo>
                  <a:lnTo>
                    <a:pt x="6659355" y="2945528"/>
                  </a:lnTo>
                  <a:lnTo>
                    <a:pt x="6654160" y="2894127"/>
                  </a:lnTo>
                  <a:lnTo>
                    <a:pt x="6648502" y="2842900"/>
                  </a:lnTo>
                  <a:lnTo>
                    <a:pt x="6642383" y="2791849"/>
                  </a:lnTo>
                  <a:lnTo>
                    <a:pt x="6635804" y="2740977"/>
                  </a:lnTo>
                  <a:lnTo>
                    <a:pt x="6628764" y="2690287"/>
                  </a:lnTo>
                  <a:lnTo>
                    <a:pt x="6621265" y="2639779"/>
                  </a:lnTo>
                  <a:lnTo>
                    <a:pt x="6613307" y="2589458"/>
                  </a:lnTo>
                  <a:lnTo>
                    <a:pt x="6604890" y="2539324"/>
                  </a:lnTo>
                  <a:lnTo>
                    <a:pt x="6596015" y="2489382"/>
                  </a:lnTo>
                  <a:lnTo>
                    <a:pt x="6586683" y="2439632"/>
                  </a:lnTo>
                  <a:lnTo>
                    <a:pt x="6576895" y="2390077"/>
                  </a:lnTo>
                  <a:lnTo>
                    <a:pt x="6566650" y="2340720"/>
                  </a:lnTo>
                  <a:lnTo>
                    <a:pt x="6555949" y="2291563"/>
                  </a:lnTo>
                  <a:lnTo>
                    <a:pt x="6544793" y="2242609"/>
                  </a:lnTo>
                  <a:lnTo>
                    <a:pt x="6533183" y="2193859"/>
                  </a:lnTo>
                  <a:lnTo>
                    <a:pt x="6521119" y="2145316"/>
                  </a:lnTo>
                  <a:lnTo>
                    <a:pt x="6508601" y="2096983"/>
                  </a:lnTo>
                  <a:lnTo>
                    <a:pt x="6495630" y="2048861"/>
                  </a:lnTo>
                  <a:lnTo>
                    <a:pt x="6482207" y="2000954"/>
                  </a:lnTo>
                  <a:lnTo>
                    <a:pt x="6468332" y="1953263"/>
                  </a:lnTo>
                  <a:lnTo>
                    <a:pt x="6454006" y="1905790"/>
                  </a:lnTo>
                  <a:lnTo>
                    <a:pt x="6439229" y="1858540"/>
                  </a:lnTo>
                  <a:lnTo>
                    <a:pt x="6424003" y="1811512"/>
                  </a:lnTo>
                  <a:lnTo>
                    <a:pt x="6408326" y="1764711"/>
                  </a:lnTo>
                  <a:lnTo>
                    <a:pt x="6392201" y="1718137"/>
                  </a:lnTo>
                  <a:lnTo>
                    <a:pt x="6375627" y="1671795"/>
                  </a:lnTo>
                  <a:lnTo>
                    <a:pt x="6358605" y="1625685"/>
                  </a:lnTo>
                  <a:lnTo>
                    <a:pt x="6341136" y="1579811"/>
                  </a:lnTo>
                  <a:lnTo>
                    <a:pt x="6323221" y="1534175"/>
                  </a:lnTo>
                  <a:lnTo>
                    <a:pt x="6304859" y="1488778"/>
                  </a:lnTo>
                  <a:lnTo>
                    <a:pt x="6286051" y="1443624"/>
                  </a:lnTo>
                  <a:lnTo>
                    <a:pt x="6266798" y="1398715"/>
                  </a:lnTo>
                  <a:lnTo>
                    <a:pt x="6247101" y="1354053"/>
                  </a:lnTo>
                  <a:lnTo>
                    <a:pt x="6226960" y="1309640"/>
                  </a:lnTo>
                  <a:lnTo>
                    <a:pt x="6206375" y="1265479"/>
                  </a:lnTo>
                  <a:lnTo>
                    <a:pt x="6185348" y="1221573"/>
                  </a:lnTo>
                  <a:lnTo>
                    <a:pt x="6163878" y="1177923"/>
                  </a:lnTo>
                  <a:lnTo>
                    <a:pt x="6141966" y="1134531"/>
                  </a:lnTo>
                  <a:lnTo>
                    <a:pt x="6119614" y="1091402"/>
                  </a:lnTo>
                  <a:lnTo>
                    <a:pt x="6096820" y="1048535"/>
                  </a:lnTo>
                  <a:lnTo>
                    <a:pt x="6073587" y="1005935"/>
                  </a:lnTo>
                  <a:lnTo>
                    <a:pt x="6049914" y="963603"/>
                  </a:lnTo>
                  <a:lnTo>
                    <a:pt x="6025802" y="921542"/>
                  </a:lnTo>
                  <a:lnTo>
                    <a:pt x="6001251" y="879754"/>
                  </a:lnTo>
                  <a:lnTo>
                    <a:pt x="5976263" y="838241"/>
                  </a:lnTo>
                  <a:lnTo>
                    <a:pt x="5950837" y="797006"/>
                  </a:lnTo>
                  <a:lnTo>
                    <a:pt x="5924975" y="756051"/>
                  </a:lnTo>
                  <a:lnTo>
                    <a:pt x="5898676" y="715379"/>
                  </a:lnTo>
                  <a:lnTo>
                    <a:pt x="5871942" y="674992"/>
                  </a:lnTo>
                  <a:lnTo>
                    <a:pt x="5844773" y="634891"/>
                  </a:lnTo>
                  <a:lnTo>
                    <a:pt x="5817169" y="595081"/>
                  </a:lnTo>
                  <a:lnTo>
                    <a:pt x="5789132" y="555562"/>
                  </a:lnTo>
                  <a:lnTo>
                    <a:pt x="5760661" y="516337"/>
                  </a:lnTo>
                  <a:lnTo>
                    <a:pt x="5731757" y="477409"/>
                  </a:lnTo>
                  <a:lnTo>
                    <a:pt x="5702421" y="438781"/>
                  </a:lnTo>
                  <a:lnTo>
                    <a:pt x="5672653" y="400453"/>
                  </a:lnTo>
                  <a:lnTo>
                    <a:pt x="5642454" y="362429"/>
                  </a:lnTo>
                  <a:lnTo>
                    <a:pt x="5611824" y="324711"/>
                  </a:lnTo>
                  <a:lnTo>
                    <a:pt x="5580764" y="287302"/>
                  </a:lnTo>
                  <a:lnTo>
                    <a:pt x="5549275" y="250203"/>
                  </a:lnTo>
                  <a:lnTo>
                    <a:pt x="5517357" y="213418"/>
                  </a:lnTo>
                  <a:lnTo>
                    <a:pt x="5485010" y="176948"/>
                  </a:lnTo>
                  <a:lnTo>
                    <a:pt x="5452236" y="140796"/>
                  </a:lnTo>
                  <a:lnTo>
                    <a:pt x="5419034" y="104964"/>
                  </a:lnTo>
                  <a:lnTo>
                    <a:pt x="5385406" y="69454"/>
                  </a:lnTo>
                  <a:lnTo>
                    <a:pt x="5351351" y="34270"/>
                  </a:lnTo>
                  <a:lnTo>
                    <a:pt x="5317451" y="0"/>
                  </a:lnTo>
                  <a:close/>
                </a:path>
              </a:pathLst>
            </a:custGeom>
            <a:solidFill>
              <a:srgbClr val="005478"/>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1510" name="object 4">
              <a:extLst>
                <a:ext uri="{FF2B5EF4-FFF2-40B4-BE49-F238E27FC236}">
                  <a16:creationId xmlns:a16="http://schemas.microsoft.com/office/drawing/2014/main" id="{FDADD5C3-C26D-A244-3E9A-1103FB1AD348}"/>
                </a:ext>
              </a:extLst>
            </p:cNvPr>
            <p:cNvSpPr>
              <a:spLocks/>
            </p:cNvSpPr>
            <p:nvPr/>
          </p:nvSpPr>
          <p:spPr bwMode="auto">
            <a:xfrm>
              <a:off x="0" y="6600494"/>
              <a:ext cx="12192000" cy="257810"/>
            </a:xfrm>
            <a:custGeom>
              <a:avLst/>
              <a:gdLst>
                <a:gd name="T0" fmla="*/ 12192000 w 12192000"/>
                <a:gd name="T1" fmla="*/ 0 h 257809"/>
                <a:gd name="T2" fmla="*/ 0 w 12192000"/>
                <a:gd name="T3" fmla="*/ 0 h 257809"/>
                <a:gd name="T4" fmla="*/ 0 w 12192000"/>
                <a:gd name="T5" fmla="*/ 257505 h 257809"/>
                <a:gd name="T6" fmla="*/ 12192000 w 12192000"/>
                <a:gd name="T7" fmla="*/ 257505 h 257809"/>
                <a:gd name="T8" fmla="*/ 12192000 w 12192000"/>
                <a:gd name="T9" fmla="*/ 0 h 257809"/>
              </a:gdLst>
              <a:ahLst/>
              <a:cxnLst>
                <a:cxn ang="0">
                  <a:pos x="T0" y="T1"/>
                </a:cxn>
                <a:cxn ang="0">
                  <a:pos x="T2" y="T3"/>
                </a:cxn>
                <a:cxn ang="0">
                  <a:pos x="T4" y="T5"/>
                </a:cxn>
                <a:cxn ang="0">
                  <a:pos x="T6" y="T7"/>
                </a:cxn>
                <a:cxn ang="0">
                  <a:pos x="T8" y="T9"/>
                </a:cxn>
              </a:cxnLst>
              <a:rect l="0" t="0" r="r" b="b"/>
              <a:pathLst>
                <a:path w="12192000" h="257809">
                  <a:moveTo>
                    <a:pt x="12192000" y="0"/>
                  </a:moveTo>
                  <a:lnTo>
                    <a:pt x="0" y="0"/>
                  </a:lnTo>
                  <a:lnTo>
                    <a:pt x="0" y="257505"/>
                  </a:lnTo>
                  <a:lnTo>
                    <a:pt x="12192000" y="257505"/>
                  </a:lnTo>
                  <a:lnTo>
                    <a:pt x="12192000" y="0"/>
                  </a:lnTo>
                  <a:close/>
                </a:path>
              </a:pathLst>
            </a:custGeom>
            <a:solidFill>
              <a:srgbClr val="B5C5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21511" name="object 5">
              <a:extLst>
                <a:ext uri="{FF2B5EF4-FFF2-40B4-BE49-F238E27FC236}">
                  <a16:creationId xmlns:a16="http://schemas.microsoft.com/office/drawing/2014/main" id="{0062627A-433B-0FD2-35DD-F027043B0B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747" y="693420"/>
              <a:ext cx="5955791" cy="5318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object 6">
            <a:extLst>
              <a:ext uri="{FF2B5EF4-FFF2-40B4-BE49-F238E27FC236}">
                <a16:creationId xmlns:a16="http://schemas.microsoft.com/office/drawing/2014/main" id="{B7986598-610E-8EA4-6046-478034FD8381}"/>
              </a:ext>
            </a:extLst>
          </p:cNvPr>
          <p:cNvSpPr txBox="1"/>
          <p:nvPr/>
        </p:nvSpPr>
        <p:spPr>
          <a:xfrm>
            <a:off x="6815138" y="1312863"/>
            <a:ext cx="5233987" cy="5214937"/>
          </a:xfrm>
          <a:prstGeom prst="rect">
            <a:avLst/>
          </a:prstGeom>
        </p:spPr>
        <p:txBody>
          <a:bodyPr lIns="0" tIns="13335" rIns="0" bIns="0">
            <a:spAutoFit/>
          </a:bodyPr>
          <a:lstStyle>
            <a:lvl1pPr marL="127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100"/>
              </a:spcBef>
            </a:pPr>
            <a:r>
              <a:rPr lang="en-US" altLang="en-US" sz="2000" b="1">
                <a:solidFill>
                  <a:srgbClr val="004279"/>
                </a:solidFill>
                <a:cs typeface="Arial" panose="020B0604020202020204" pitchFamily="34" charset="0"/>
              </a:rPr>
              <a:t>LIMITED ENGLISH PROFICIENCY (LEP)</a:t>
            </a:r>
            <a:endParaRPr lang="en-US" altLang="en-US" sz="2000">
              <a:solidFill>
                <a:srgbClr val="000000"/>
              </a:solidFill>
              <a:cs typeface="Arial" panose="020B0604020202020204" pitchFamily="34" charset="0"/>
            </a:endParaRPr>
          </a:p>
          <a:p>
            <a:pPr eaLnBrk="1" hangingPunct="1">
              <a:spcBef>
                <a:spcPts val="50"/>
              </a:spcBef>
              <a:buFontTx/>
              <a:buChar char="•"/>
            </a:pPr>
            <a:r>
              <a:rPr lang="en-US" altLang="en-US" sz="2000">
                <a:solidFill>
                  <a:srgbClr val="000000"/>
                </a:solidFill>
                <a:cs typeface="Arial" panose="020B0604020202020204" pitchFamily="34" charset="0"/>
              </a:rPr>
              <a:t>LEP are those who do not speak English as their primary language and who have a limited ability to read, speak, write, or understand English because of their national origin</a:t>
            </a:r>
          </a:p>
          <a:p>
            <a:pPr eaLnBrk="1" hangingPunct="1">
              <a:spcBef>
                <a:spcPts val="50"/>
              </a:spcBef>
              <a:buFont typeface="Arial" panose="020B0604020202020204" pitchFamily="34" charset="0"/>
              <a:buChar char="•"/>
            </a:pPr>
            <a:endParaRPr lang="en-US" altLang="en-US" sz="2000">
              <a:solidFill>
                <a:srgbClr val="000000"/>
              </a:solidFill>
              <a:cs typeface="Arial" panose="020B0604020202020204" pitchFamily="34" charset="0"/>
            </a:endParaRPr>
          </a:p>
          <a:p>
            <a:pPr eaLnBrk="1" hangingPunct="1">
              <a:buFontTx/>
              <a:buChar char="•"/>
            </a:pPr>
            <a:r>
              <a:rPr lang="en-US" altLang="en-US" sz="2000">
                <a:solidFill>
                  <a:srgbClr val="000000"/>
                </a:solidFill>
                <a:cs typeface="Arial" panose="020B0604020202020204" pitchFamily="34" charset="0"/>
              </a:rPr>
              <a:t>Responsibility to take reasonable steps to ensure “meaningful access” to programs and activities</a:t>
            </a:r>
          </a:p>
          <a:p>
            <a:pPr eaLnBrk="1" hangingPunct="1">
              <a:spcBef>
                <a:spcPts val="38"/>
              </a:spcBef>
              <a:buFont typeface="Arial" panose="020B0604020202020204" pitchFamily="34" charset="0"/>
              <a:buChar char="•"/>
            </a:pPr>
            <a:endParaRPr lang="en-US" altLang="en-US" sz="2000">
              <a:solidFill>
                <a:srgbClr val="000000"/>
              </a:solidFill>
              <a:cs typeface="Arial" panose="020B0604020202020204" pitchFamily="34" charset="0"/>
            </a:endParaRPr>
          </a:p>
          <a:p>
            <a:pPr algn="just" eaLnBrk="1" hangingPunct="1">
              <a:buFontTx/>
              <a:buChar char="•"/>
            </a:pPr>
            <a:r>
              <a:rPr lang="en-US" altLang="en-US" sz="2000">
                <a:solidFill>
                  <a:srgbClr val="000000"/>
                </a:solidFill>
                <a:cs typeface="Arial" panose="020B0604020202020204" pitchFamily="34" charset="0"/>
              </a:rPr>
              <a:t>Meaningful Access is to provide reasonable, timely, appropriate, and competent language services at no cost to the LEP person</a:t>
            </a:r>
          </a:p>
          <a:p>
            <a:pPr eaLnBrk="1" hangingPunct="1">
              <a:spcBef>
                <a:spcPts val="38"/>
              </a:spcBef>
              <a:buFont typeface="Arial" panose="020B0604020202020204" pitchFamily="34" charset="0"/>
              <a:buChar char="•"/>
            </a:pPr>
            <a:endParaRPr lang="en-US" altLang="en-US" sz="2000">
              <a:solidFill>
                <a:srgbClr val="000000"/>
              </a:solidFill>
              <a:cs typeface="Arial" panose="020B0604020202020204" pitchFamily="34" charset="0"/>
            </a:endParaRPr>
          </a:p>
          <a:p>
            <a:pPr algn="just" eaLnBrk="1" hangingPunct="1">
              <a:buFontTx/>
              <a:buChar char="•"/>
            </a:pPr>
            <a:r>
              <a:rPr lang="en-US" altLang="en-US" sz="2000">
                <a:solidFill>
                  <a:srgbClr val="000000"/>
                </a:solidFill>
                <a:cs typeface="Arial" panose="020B0604020202020204" pitchFamily="34" charset="0"/>
              </a:rPr>
              <a:t>Failure could be discrimination on the basis of national origin</a:t>
            </a:r>
          </a:p>
        </p:txBody>
      </p:sp>
      <p:sp>
        <p:nvSpPr>
          <p:cNvPr id="7" name="object 7">
            <a:extLst>
              <a:ext uri="{FF2B5EF4-FFF2-40B4-BE49-F238E27FC236}">
                <a16:creationId xmlns:a16="http://schemas.microsoft.com/office/drawing/2014/main" id="{7194F133-86D6-D461-9215-DB72DCE0078C}"/>
              </a:ext>
            </a:extLst>
          </p:cNvPr>
          <p:cNvSpPr txBox="1">
            <a:spLocks noGrp="1"/>
          </p:cNvSpPr>
          <p:nvPr>
            <p:ph type="title"/>
          </p:nvPr>
        </p:nvSpPr>
        <p:spPr>
          <a:xfrm>
            <a:off x="6064469" y="177178"/>
            <a:ext cx="5591175" cy="1031875"/>
          </a:xfrm>
        </p:spPr>
        <p:txBody>
          <a:bodyPr tIns="12700"/>
          <a:lstStyle/>
          <a:p>
            <a:pPr marL="1685925" indent="-1674813" eaLnBrk="1" hangingPunct="1">
              <a:spcBef>
                <a:spcPts val="100"/>
              </a:spcBef>
            </a:pPr>
            <a:r>
              <a:rPr lang="en-US" altLang="en-US" sz="3300" dirty="0">
                <a:latin typeface="Arial" panose="020B0604020202020204" pitchFamily="34" charset="0"/>
                <a:cs typeface="Arial" panose="020B0604020202020204" pitchFamily="34" charset="0"/>
              </a:rPr>
              <a:t>Requirements for Language Assistance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2530" name="object 2">
            <a:extLst>
              <a:ext uri="{FF2B5EF4-FFF2-40B4-BE49-F238E27FC236}">
                <a16:creationId xmlns:a16="http://schemas.microsoft.com/office/drawing/2014/main" id="{EE6AA325-64E2-E792-2823-068EFFB6CEDE}"/>
              </a:ext>
            </a:extLst>
          </p:cNvPr>
          <p:cNvGrpSpPr>
            <a:grpSpLocks/>
          </p:cNvGrpSpPr>
          <p:nvPr/>
        </p:nvGrpSpPr>
        <p:grpSpPr bwMode="auto">
          <a:xfrm>
            <a:off x="0" y="0"/>
            <a:ext cx="12192000" cy="1508125"/>
            <a:chOff x="0" y="0"/>
            <a:chExt cx="12192000" cy="1507490"/>
          </a:xfrm>
        </p:grpSpPr>
        <p:sp>
          <p:nvSpPr>
            <p:cNvPr id="22533" name="object 3">
              <a:extLst>
                <a:ext uri="{FF2B5EF4-FFF2-40B4-BE49-F238E27FC236}">
                  <a16:creationId xmlns:a16="http://schemas.microsoft.com/office/drawing/2014/main" id="{5104F5DD-9FB9-6990-B7FF-671D8CA3BDF3}"/>
                </a:ext>
              </a:extLst>
            </p:cNvPr>
            <p:cNvSpPr>
              <a:spLocks/>
            </p:cNvSpPr>
            <p:nvPr/>
          </p:nvSpPr>
          <p:spPr bwMode="auto">
            <a:xfrm>
              <a:off x="0" y="0"/>
              <a:ext cx="12192000" cy="646430"/>
            </a:xfrm>
            <a:custGeom>
              <a:avLst/>
              <a:gdLst>
                <a:gd name="T0" fmla="*/ 12192000 w 12192000"/>
                <a:gd name="T1" fmla="*/ 0 h 646430"/>
                <a:gd name="T2" fmla="*/ 0 w 12192000"/>
                <a:gd name="T3" fmla="*/ 0 h 646430"/>
                <a:gd name="T4" fmla="*/ 0 w 12192000"/>
                <a:gd name="T5" fmla="*/ 646049 h 646430"/>
                <a:gd name="T6" fmla="*/ 12192000 w 12192000"/>
                <a:gd name="T7" fmla="*/ 646049 h 646430"/>
                <a:gd name="T8" fmla="*/ 12192000 w 12192000"/>
                <a:gd name="T9" fmla="*/ 0 h 646430"/>
              </a:gdLst>
              <a:ahLst/>
              <a:cxnLst>
                <a:cxn ang="0">
                  <a:pos x="T0" y="T1"/>
                </a:cxn>
                <a:cxn ang="0">
                  <a:pos x="T2" y="T3"/>
                </a:cxn>
                <a:cxn ang="0">
                  <a:pos x="T4" y="T5"/>
                </a:cxn>
                <a:cxn ang="0">
                  <a:pos x="T6" y="T7"/>
                </a:cxn>
                <a:cxn ang="0">
                  <a:pos x="T8" y="T9"/>
                </a:cxn>
              </a:cxnLst>
              <a:rect l="0" t="0" r="r" b="b"/>
              <a:pathLst>
                <a:path w="12192000" h="646430">
                  <a:moveTo>
                    <a:pt x="12192000" y="0"/>
                  </a:moveTo>
                  <a:lnTo>
                    <a:pt x="0" y="0"/>
                  </a:lnTo>
                  <a:lnTo>
                    <a:pt x="0" y="646049"/>
                  </a:lnTo>
                  <a:lnTo>
                    <a:pt x="12192000" y="646049"/>
                  </a:lnTo>
                  <a:lnTo>
                    <a:pt x="12192000" y="0"/>
                  </a:lnTo>
                  <a:close/>
                </a:path>
              </a:pathLst>
            </a:custGeom>
            <a:solidFill>
              <a:srgbClr val="EEC40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22534" name="object 4">
              <a:extLst>
                <a:ext uri="{FF2B5EF4-FFF2-40B4-BE49-F238E27FC236}">
                  <a16:creationId xmlns:a16="http://schemas.microsoft.com/office/drawing/2014/main" id="{A7ED9D59-A7C9-3093-D234-EDD87AAF86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843" y="225552"/>
              <a:ext cx="1280159" cy="1281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object 5">
              <a:extLst>
                <a:ext uri="{FF2B5EF4-FFF2-40B4-BE49-F238E27FC236}">
                  <a16:creationId xmlns:a16="http://schemas.microsoft.com/office/drawing/2014/main" id="{9DDC1407-A1B4-4B07-42BD-4EBD637CFF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442" y="245550"/>
              <a:ext cx="1195617" cy="11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object 6">
            <a:extLst>
              <a:ext uri="{FF2B5EF4-FFF2-40B4-BE49-F238E27FC236}">
                <a16:creationId xmlns:a16="http://schemas.microsoft.com/office/drawing/2014/main" id="{F484D630-F976-0AFF-6260-37F0BA69300E}"/>
              </a:ext>
            </a:extLst>
          </p:cNvPr>
          <p:cNvSpPr txBox="1"/>
          <p:nvPr/>
        </p:nvSpPr>
        <p:spPr>
          <a:xfrm>
            <a:off x="1260475" y="2967038"/>
            <a:ext cx="9569450" cy="2781300"/>
          </a:xfrm>
          <a:prstGeom prst="rect">
            <a:avLst/>
          </a:prstGeom>
        </p:spPr>
        <p:txBody>
          <a:bodyPr lIns="0" tIns="53975" rIns="0" bIns="0">
            <a:spAutoFit/>
          </a:bodyPr>
          <a:lstStyle>
            <a:lvl1pPr marL="127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2588"/>
              </a:lnSpc>
              <a:spcBef>
                <a:spcPts val="425"/>
              </a:spcBef>
            </a:pPr>
            <a:r>
              <a:rPr lang="en-US" altLang="en-US" sz="2400" dirty="0">
                <a:solidFill>
                  <a:srgbClr val="000000"/>
                </a:solidFill>
                <a:cs typeface="Arial" panose="020B0604020202020204" pitchFamily="34" charset="0"/>
              </a:rPr>
              <a:t>Level of service provided is based on the following factors. Shortage of resources does not eliminate requirement except for cases of extreme hardship.</a:t>
            </a:r>
          </a:p>
          <a:p>
            <a:pPr eaLnBrk="1" hangingPunct="1">
              <a:spcBef>
                <a:spcPts val="2075"/>
              </a:spcBef>
              <a:buFontTx/>
              <a:buChar char="•"/>
            </a:pPr>
            <a:r>
              <a:rPr lang="en-US" altLang="en-US" sz="2400" dirty="0">
                <a:solidFill>
                  <a:srgbClr val="000000"/>
                </a:solidFill>
                <a:cs typeface="Arial" panose="020B0604020202020204" pitchFamily="34" charset="0"/>
              </a:rPr>
              <a:t>Number or proportion</a:t>
            </a:r>
          </a:p>
          <a:p>
            <a:pPr eaLnBrk="1" hangingPunct="1">
              <a:buFontTx/>
              <a:buChar char="•"/>
            </a:pPr>
            <a:r>
              <a:rPr lang="en-US" altLang="en-US" sz="2400" dirty="0">
                <a:solidFill>
                  <a:srgbClr val="000000"/>
                </a:solidFill>
                <a:cs typeface="Arial" panose="020B0604020202020204" pitchFamily="34" charset="0"/>
              </a:rPr>
              <a:t>Frequency</a:t>
            </a:r>
          </a:p>
          <a:p>
            <a:pPr eaLnBrk="1" hangingPunct="1">
              <a:buFontTx/>
              <a:buChar char="•"/>
            </a:pPr>
            <a:r>
              <a:rPr lang="en-US" altLang="en-US" sz="2400" dirty="0">
                <a:solidFill>
                  <a:srgbClr val="000000"/>
                </a:solidFill>
                <a:cs typeface="Arial" panose="020B0604020202020204" pitchFamily="34" charset="0"/>
              </a:rPr>
              <a:t>Importance</a:t>
            </a:r>
          </a:p>
          <a:p>
            <a:pPr eaLnBrk="1" hangingPunct="1">
              <a:buFontTx/>
              <a:buChar char="•"/>
            </a:pPr>
            <a:r>
              <a:rPr lang="en-US" altLang="en-US" sz="2400" dirty="0">
                <a:solidFill>
                  <a:srgbClr val="000000"/>
                </a:solidFill>
                <a:cs typeface="Arial" panose="020B0604020202020204" pitchFamily="34" charset="0"/>
              </a:rPr>
              <a:t>Resources</a:t>
            </a:r>
          </a:p>
        </p:txBody>
      </p:sp>
      <p:sp>
        <p:nvSpPr>
          <p:cNvPr id="7" name="object 7">
            <a:extLst>
              <a:ext uri="{FF2B5EF4-FFF2-40B4-BE49-F238E27FC236}">
                <a16:creationId xmlns:a16="http://schemas.microsoft.com/office/drawing/2014/main" id="{361C64E0-4319-C3B4-C70F-A0CD4FB0B293}"/>
              </a:ext>
            </a:extLst>
          </p:cNvPr>
          <p:cNvSpPr txBox="1">
            <a:spLocks noGrp="1"/>
          </p:cNvSpPr>
          <p:nvPr>
            <p:ph type="title"/>
          </p:nvPr>
        </p:nvSpPr>
        <p:spPr>
          <a:xfrm>
            <a:off x="3085306" y="1109662"/>
            <a:ext cx="5919788" cy="1863972"/>
          </a:xfrm>
        </p:spPr>
        <p:txBody>
          <a:bodyPr tIns="67945"/>
          <a:lstStyle/>
          <a:p>
            <a:pPr marL="155575" indent="-142875" eaLnBrk="1" hangingPunct="1">
              <a:lnSpc>
                <a:spcPts val="3463"/>
              </a:lnSpc>
              <a:spcBef>
                <a:spcPts val="538"/>
              </a:spcBef>
            </a:pPr>
            <a:r>
              <a:rPr lang="en-US" altLang="en-US" sz="3200" dirty="0">
                <a:solidFill>
                  <a:srgbClr val="005478"/>
                </a:solidFill>
                <a:latin typeface="Arial Black" panose="020B0A04020102020204" pitchFamily="34" charset="0"/>
                <a:cs typeface="Arial" panose="020B0604020202020204" pitchFamily="34" charset="0"/>
              </a:rPr>
              <a:t>FACTORS FOR PROVIDING LANGUAGE ASSISTANCE</a:t>
            </a:r>
            <a:endParaRPr lang="en-US" altLang="en-US" sz="3200" dirty="0">
              <a:latin typeface="Arial Black" panose="020B0A04020102020204" pitchFamily="34" charset="0"/>
              <a:cs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3554" name="object 2">
            <a:extLst>
              <a:ext uri="{FF2B5EF4-FFF2-40B4-BE49-F238E27FC236}">
                <a16:creationId xmlns:a16="http://schemas.microsoft.com/office/drawing/2014/main" id="{509DF77A-5231-E807-9EBA-4137F5FAE85D}"/>
              </a:ext>
            </a:extLst>
          </p:cNvPr>
          <p:cNvGrpSpPr>
            <a:grpSpLocks/>
          </p:cNvGrpSpPr>
          <p:nvPr/>
        </p:nvGrpSpPr>
        <p:grpSpPr bwMode="auto">
          <a:xfrm>
            <a:off x="0" y="0"/>
            <a:ext cx="12192000" cy="6858000"/>
            <a:chOff x="0" y="0"/>
            <a:chExt cx="12192000" cy="6858000"/>
          </a:xfrm>
        </p:grpSpPr>
        <p:sp>
          <p:nvSpPr>
            <p:cNvPr id="23562" name="object 3">
              <a:extLst>
                <a:ext uri="{FF2B5EF4-FFF2-40B4-BE49-F238E27FC236}">
                  <a16:creationId xmlns:a16="http://schemas.microsoft.com/office/drawing/2014/main" id="{4CE0AA29-90D4-6B51-5302-D1BFB96DFC53}"/>
                </a:ext>
              </a:extLst>
            </p:cNvPr>
            <p:cNvSpPr>
              <a:spLocks/>
            </p:cNvSpPr>
            <p:nvPr/>
          </p:nvSpPr>
          <p:spPr bwMode="auto">
            <a:xfrm>
              <a:off x="0" y="0"/>
              <a:ext cx="6685915" cy="6858000"/>
            </a:xfrm>
            <a:custGeom>
              <a:avLst/>
              <a:gdLst>
                <a:gd name="T0" fmla="*/ 0 w 6685915"/>
                <a:gd name="T1" fmla="*/ 6845779 h 6858000"/>
                <a:gd name="T2" fmla="*/ 100946 w 6685915"/>
                <a:gd name="T3" fmla="*/ 6849303 h 6858000"/>
                <a:gd name="T4" fmla="*/ 5090971 w 6685915"/>
                <a:gd name="T5" fmla="*/ 6809067 h 6858000"/>
                <a:gd name="T6" fmla="*/ 5204209 w 6685915"/>
                <a:gd name="T7" fmla="*/ 6707087 h 6858000"/>
                <a:gd name="T8" fmla="*/ 5313672 w 6685915"/>
                <a:gd name="T9" fmla="*/ 6601088 h 6858000"/>
                <a:gd name="T10" fmla="*/ 5419313 w 6685915"/>
                <a:gd name="T11" fmla="*/ 6491300 h 6858000"/>
                <a:gd name="T12" fmla="*/ 5521085 w 6685915"/>
                <a:gd name="T13" fmla="*/ 6377953 h 6858000"/>
                <a:gd name="T14" fmla="*/ 5618940 w 6685915"/>
                <a:gd name="T15" fmla="*/ 6261276 h 6858000"/>
                <a:gd name="T16" fmla="*/ 5712832 w 6685915"/>
                <a:gd name="T17" fmla="*/ 6141499 h 6858000"/>
                <a:gd name="T18" fmla="*/ 5802714 w 6685915"/>
                <a:gd name="T19" fmla="*/ 6018851 h 6858000"/>
                <a:gd name="T20" fmla="*/ 5888537 w 6685915"/>
                <a:gd name="T21" fmla="*/ 5893564 h 6858000"/>
                <a:gd name="T22" fmla="*/ 5970256 w 6685915"/>
                <a:gd name="T23" fmla="*/ 5765865 h 6858000"/>
                <a:gd name="T24" fmla="*/ 6047824 w 6685915"/>
                <a:gd name="T25" fmla="*/ 5635985 h 6858000"/>
                <a:gd name="T26" fmla="*/ 6121192 w 6685915"/>
                <a:gd name="T27" fmla="*/ 5504154 h 6858000"/>
                <a:gd name="T28" fmla="*/ 6190314 w 6685915"/>
                <a:gd name="T29" fmla="*/ 5370601 h 6858000"/>
                <a:gd name="T30" fmla="*/ 6255142 w 6685915"/>
                <a:gd name="T31" fmla="*/ 5235556 h 6858000"/>
                <a:gd name="T32" fmla="*/ 6315631 w 6685915"/>
                <a:gd name="T33" fmla="*/ 5099249 h 6858000"/>
                <a:gd name="T34" fmla="*/ 6371731 w 6685915"/>
                <a:gd name="T35" fmla="*/ 4961909 h 6858000"/>
                <a:gd name="T36" fmla="*/ 6423398 w 6685915"/>
                <a:gd name="T37" fmla="*/ 4823766 h 6858000"/>
                <a:gd name="T38" fmla="*/ 6470582 w 6685915"/>
                <a:gd name="T39" fmla="*/ 4685051 h 6858000"/>
                <a:gd name="T40" fmla="*/ 6513238 w 6685915"/>
                <a:gd name="T41" fmla="*/ 4545991 h 6858000"/>
                <a:gd name="T42" fmla="*/ 6551317 w 6685915"/>
                <a:gd name="T43" fmla="*/ 4406818 h 6858000"/>
                <a:gd name="T44" fmla="*/ 6584774 w 6685915"/>
                <a:gd name="T45" fmla="*/ 4267761 h 6858000"/>
                <a:gd name="T46" fmla="*/ 6613561 w 6685915"/>
                <a:gd name="T47" fmla="*/ 4129050 h 6858000"/>
                <a:gd name="T48" fmla="*/ 6637630 w 6685915"/>
                <a:gd name="T49" fmla="*/ 3990914 h 6858000"/>
                <a:gd name="T50" fmla="*/ 6656935 w 6685915"/>
                <a:gd name="T51" fmla="*/ 3853583 h 6858000"/>
                <a:gd name="T52" fmla="*/ 6671428 w 6685915"/>
                <a:gd name="T53" fmla="*/ 3717287 h 6858000"/>
                <a:gd name="T54" fmla="*/ 6681062 w 6685915"/>
                <a:gd name="T55" fmla="*/ 3582255 h 6858000"/>
                <a:gd name="T56" fmla="*/ 6685791 w 6685915"/>
                <a:gd name="T57" fmla="*/ 3448718 h 6858000"/>
                <a:gd name="T58" fmla="*/ 6682748 w 6685915"/>
                <a:gd name="T59" fmla="*/ 3290135 h 6858000"/>
                <a:gd name="T60" fmla="*/ 6675509 w 6685915"/>
                <a:gd name="T61" fmla="*/ 3132949 h 6858000"/>
                <a:gd name="T62" fmla="*/ 6664089 w 6685915"/>
                <a:gd name="T63" fmla="*/ 2977223 h 6858000"/>
                <a:gd name="T64" fmla="*/ 6648502 w 6685915"/>
                <a:gd name="T65" fmla="*/ 2823022 h 6858000"/>
                <a:gd name="T66" fmla="*/ 6628764 w 6685915"/>
                <a:gd name="T67" fmla="*/ 2670408 h 6858000"/>
                <a:gd name="T68" fmla="*/ 6604890 w 6685915"/>
                <a:gd name="T69" fmla="*/ 2519446 h 6858000"/>
                <a:gd name="T70" fmla="*/ 6576895 w 6685915"/>
                <a:gd name="T71" fmla="*/ 2370199 h 6858000"/>
                <a:gd name="T72" fmla="*/ 6544793 w 6685915"/>
                <a:gd name="T73" fmla="*/ 2222731 h 6858000"/>
                <a:gd name="T74" fmla="*/ 6508601 w 6685915"/>
                <a:gd name="T75" fmla="*/ 2077105 h 6858000"/>
                <a:gd name="T76" fmla="*/ 6468332 w 6685915"/>
                <a:gd name="T77" fmla="*/ 1933385 h 6858000"/>
                <a:gd name="T78" fmla="*/ 6424003 w 6685915"/>
                <a:gd name="T79" fmla="*/ 1791634 h 6858000"/>
                <a:gd name="T80" fmla="*/ 6375627 w 6685915"/>
                <a:gd name="T81" fmla="*/ 1651917 h 6858000"/>
                <a:gd name="T82" fmla="*/ 6323221 w 6685915"/>
                <a:gd name="T83" fmla="*/ 1514297 h 6858000"/>
                <a:gd name="T84" fmla="*/ 6266798 w 6685915"/>
                <a:gd name="T85" fmla="*/ 1378837 h 6858000"/>
                <a:gd name="T86" fmla="*/ 6206375 w 6685915"/>
                <a:gd name="T87" fmla="*/ 1245601 h 6858000"/>
                <a:gd name="T88" fmla="*/ 6141966 w 6685915"/>
                <a:gd name="T89" fmla="*/ 1114653 h 6858000"/>
                <a:gd name="T90" fmla="*/ 6073587 w 6685915"/>
                <a:gd name="T91" fmla="*/ 986057 h 6858000"/>
                <a:gd name="T92" fmla="*/ 6001251 w 6685915"/>
                <a:gd name="T93" fmla="*/ 859876 h 6858000"/>
                <a:gd name="T94" fmla="*/ 5924975 w 6685915"/>
                <a:gd name="T95" fmla="*/ 736173 h 6858000"/>
                <a:gd name="T96" fmla="*/ 5844773 w 6685915"/>
                <a:gd name="T97" fmla="*/ 615013 h 6858000"/>
                <a:gd name="T98" fmla="*/ 5760661 w 6685915"/>
                <a:gd name="T99" fmla="*/ 496459 h 6858000"/>
                <a:gd name="T100" fmla="*/ 5672653 w 6685915"/>
                <a:gd name="T101" fmla="*/ 380575 h 6858000"/>
                <a:gd name="T102" fmla="*/ 5580764 w 6685915"/>
                <a:gd name="T103" fmla="*/ 267424 h 6858000"/>
                <a:gd name="T104" fmla="*/ 5485010 w 6685915"/>
                <a:gd name="T105" fmla="*/ 157070 h 6858000"/>
                <a:gd name="T106" fmla="*/ 5385406 w 6685915"/>
                <a:gd name="T107" fmla="*/ 49576 h 685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685915" h="6858000">
                  <a:moveTo>
                    <a:pt x="5337114" y="0"/>
                  </a:moveTo>
                  <a:lnTo>
                    <a:pt x="0" y="0"/>
                  </a:lnTo>
                  <a:lnTo>
                    <a:pt x="0" y="6845779"/>
                  </a:lnTo>
                  <a:lnTo>
                    <a:pt x="9763" y="6846336"/>
                  </a:lnTo>
                  <a:lnTo>
                    <a:pt x="22675" y="6846920"/>
                  </a:lnTo>
                  <a:lnTo>
                    <a:pt x="100946" y="6849303"/>
                  </a:lnTo>
                  <a:lnTo>
                    <a:pt x="663687" y="6858000"/>
                  </a:lnTo>
                  <a:lnTo>
                    <a:pt x="5033399" y="6858000"/>
                  </a:lnTo>
                  <a:lnTo>
                    <a:pt x="5090971" y="6809067"/>
                  </a:lnTo>
                  <a:lnTo>
                    <a:pt x="5129133" y="6775534"/>
                  </a:lnTo>
                  <a:lnTo>
                    <a:pt x="5166880" y="6741538"/>
                  </a:lnTo>
                  <a:lnTo>
                    <a:pt x="5204209" y="6707087"/>
                  </a:lnTo>
                  <a:lnTo>
                    <a:pt x="5241118" y="6672189"/>
                  </a:lnTo>
                  <a:lnTo>
                    <a:pt x="5277606" y="6636853"/>
                  </a:lnTo>
                  <a:lnTo>
                    <a:pt x="5313672" y="6601088"/>
                  </a:lnTo>
                  <a:lnTo>
                    <a:pt x="5349313" y="6564902"/>
                  </a:lnTo>
                  <a:lnTo>
                    <a:pt x="5384527" y="6528303"/>
                  </a:lnTo>
                  <a:lnTo>
                    <a:pt x="5419313" y="6491300"/>
                  </a:lnTo>
                  <a:lnTo>
                    <a:pt x="5453669" y="6453902"/>
                  </a:lnTo>
                  <a:lnTo>
                    <a:pt x="5487594" y="6416117"/>
                  </a:lnTo>
                  <a:lnTo>
                    <a:pt x="5521085" y="6377953"/>
                  </a:lnTo>
                  <a:lnTo>
                    <a:pt x="5554141" y="6339419"/>
                  </a:lnTo>
                  <a:lnTo>
                    <a:pt x="5586760" y="6300524"/>
                  </a:lnTo>
                  <a:lnTo>
                    <a:pt x="5618940" y="6261276"/>
                  </a:lnTo>
                  <a:lnTo>
                    <a:pt x="5650680" y="6221683"/>
                  </a:lnTo>
                  <a:lnTo>
                    <a:pt x="5681978" y="6181755"/>
                  </a:lnTo>
                  <a:lnTo>
                    <a:pt x="5712832" y="6141499"/>
                  </a:lnTo>
                  <a:lnTo>
                    <a:pt x="5743241" y="6100924"/>
                  </a:lnTo>
                  <a:lnTo>
                    <a:pt x="5773202" y="6060039"/>
                  </a:lnTo>
                  <a:lnTo>
                    <a:pt x="5802714" y="6018851"/>
                  </a:lnTo>
                  <a:lnTo>
                    <a:pt x="5831775" y="5977371"/>
                  </a:lnTo>
                  <a:lnTo>
                    <a:pt x="5860383" y="5935605"/>
                  </a:lnTo>
                  <a:lnTo>
                    <a:pt x="5888537" y="5893564"/>
                  </a:lnTo>
                  <a:lnTo>
                    <a:pt x="5916236" y="5851254"/>
                  </a:lnTo>
                  <a:lnTo>
                    <a:pt x="5943476" y="5808685"/>
                  </a:lnTo>
                  <a:lnTo>
                    <a:pt x="5970256" y="5765865"/>
                  </a:lnTo>
                  <a:lnTo>
                    <a:pt x="5996576" y="5722803"/>
                  </a:lnTo>
                  <a:lnTo>
                    <a:pt x="6022432" y="5679507"/>
                  </a:lnTo>
                  <a:lnTo>
                    <a:pt x="6047824" y="5635985"/>
                  </a:lnTo>
                  <a:lnTo>
                    <a:pt x="6072748" y="5592247"/>
                  </a:lnTo>
                  <a:lnTo>
                    <a:pt x="6097205" y="5548300"/>
                  </a:lnTo>
                  <a:lnTo>
                    <a:pt x="6121192" y="5504154"/>
                  </a:lnTo>
                  <a:lnTo>
                    <a:pt x="6144706" y="5459816"/>
                  </a:lnTo>
                  <a:lnTo>
                    <a:pt x="6167748" y="5415296"/>
                  </a:lnTo>
                  <a:lnTo>
                    <a:pt x="6190314" y="5370601"/>
                  </a:lnTo>
                  <a:lnTo>
                    <a:pt x="6212402" y="5325740"/>
                  </a:lnTo>
                  <a:lnTo>
                    <a:pt x="6234013" y="5280723"/>
                  </a:lnTo>
                  <a:lnTo>
                    <a:pt x="6255142" y="5235556"/>
                  </a:lnTo>
                  <a:lnTo>
                    <a:pt x="6275790" y="5190249"/>
                  </a:lnTo>
                  <a:lnTo>
                    <a:pt x="6295953" y="5144811"/>
                  </a:lnTo>
                  <a:lnTo>
                    <a:pt x="6315631" y="5099249"/>
                  </a:lnTo>
                  <a:lnTo>
                    <a:pt x="6334821" y="5053572"/>
                  </a:lnTo>
                  <a:lnTo>
                    <a:pt x="6353521" y="5007790"/>
                  </a:lnTo>
                  <a:lnTo>
                    <a:pt x="6371731" y="4961909"/>
                  </a:lnTo>
                  <a:lnTo>
                    <a:pt x="6389448" y="4915939"/>
                  </a:lnTo>
                  <a:lnTo>
                    <a:pt x="6406671" y="4869889"/>
                  </a:lnTo>
                  <a:lnTo>
                    <a:pt x="6423398" y="4823766"/>
                  </a:lnTo>
                  <a:lnTo>
                    <a:pt x="6439626" y="4777580"/>
                  </a:lnTo>
                  <a:lnTo>
                    <a:pt x="6455355" y="4731339"/>
                  </a:lnTo>
                  <a:lnTo>
                    <a:pt x="6470582" y="4685051"/>
                  </a:lnTo>
                  <a:lnTo>
                    <a:pt x="6485306" y="4638724"/>
                  </a:lnTo>
                  <a:lnTo>
                    <a:pt x="6499525" y="4592368"/>
                  </a:lnTo>
                  <a:lnTo>
                    <a:pt x="6513238" y="4545991"/>
                  </a:lnTo>
                  <a:lnTo>
                    <a:pt x="6526442" y="4499602"/>
                  </a:lnTo>
                  <a:lnTo>
                    <a:pt x="6539136" y="4453208"/>
                  </a:lnTo>
                  <a:lnTo>
                    <a:pt x="6551317" y="4406818"/>
                  </a:lnTo>
                  <a:lnTo>
                    <a:pt x="6562986" y="4360442"/>
                  </a:lnTo>
                  <a:lnTo>
                    <a:pt x="6574138" y="4314086"/>
                  </a:lnTo>
                  <a:lnTo>
                    <a:pt x="6584774" y="4267761"/>
                  </a:lnTo>
                  <a:lnTo>
                    <a:pt x="6594891" y="4221474"/>
                  </a:lnTo>
                  <a:lnTo>
                    <a:pt x="6604487" y="4175234"/>
                  </a:lnTo>
                  <a:lnTo>
                    <a:pt x="6613561" y="4129050"/>
                  </a:lnTo>
                  <a:lnTo>
                    <a:pt x="6622110" y="4082929"/>
                  </a:lnTo>
                  <a:lnTo>
                    <a:pt x="6630134" y="4036881"/>
                  </a:lnTo>
                  <a:lnTo>
                    <a:pt x="6637630" y="3990914"/>
                  </a:lnTo>
                  <a:lnTo>
                    <a:pt x="6644596" y="3945036"/>
                  </a:lnTo>
                  <a:lnTo>
                    <a:pt x="6651032" y="3899256"/>
                  </a:lnTo>
                  <a:lnTo>
                    <a:pt x="6656935" y="3853583"/>
                  </a:lnTo>
                  <a:lnTo>
                    <a:pt x="6662303" y="3808024"/>
                  </a:lnTo>
                  <a:lnTo>
                    <a:pt x="6667134" y="3762589"/>
                  </a:lnTo>
                  <a:lnTo>
                    <a:pt x="6671428" y="3717287"/>
                  </a:lnTo>
                  <a:lnTo>
                    <a:pt x="6675182" y="3672124"/>
                  </a:lnTo>
                  <a:lnTo>
                    <a:pt x="6678394" y="3627111"/>
                  </a:lnTo>
                  <a:lnTo>
                    <a:pt x="6681062" y="3582255"/>
                  </a:lnTo>
                  <a:lnTo>
                    <a:pt x="6683186" y="3537565"/>
                  </a:lnTo>
                  <a:lnTo>
                    <a:pt x="6684763" y="3493050"/>
                  </a:lnTo>
                  <a:lnTo>
                    <a:pt x="6685791" y="3448718"/>
                  </a:lnTo>
                  <a:lnTo>
                    <a:pt x="6685244" y="3395705"/>
                  </a:lnTo>
                  <a:lnTo>
                    <a:pt x="6684230" y="3342844"/>
                  </a:lnTo>
                  <a:lnTo>
                    <a:pt x="6682748" y="3290135"/>
                  </a:lnTo>
                  <a:lnTo>
                    <a:pt x="6680801" y="3237581"/>
                  </a:lnTo>
                  <a:lnTo>
                    <a:pt x="6678388" y="3185185"/>
                  </a:lnTo>
                  <a:lnTo>
                    <a:pt x="6675509" y="3132949"/>
                  </a:lnTo>
                  <a:lnTo>
                    <a:pt x="6672166" y="3080875"/>
                  </a:lnTo>
                  <a:lnTo>
                    <a:pt x="6668359" y="3028966"/>
                  </a:lnTo>
                  <a:lnTo>
                    <a:pt x="6664089" y="2977223"/>
                  </a:lnTo>
                  <a:lnTo>
                    <a:pt x="6659355" y="2925650"/>
                  </a:lnTo>
                  <a:lnTo>
                    <a:pt x="6654160" y="2874249"/>
                  </a:lnTo>
                  <a:lnTo>
                    <a:pt x="6648502" y="2823022"/>
                  </a:lnTo>
                  <a:lnTo>
                    <a:pt x="6642383" y="2771971"/>
                  </a:lnTo>
                  <a:lnTo>
                    <a:pt x="6635804" y="2721099"/>
                  </a:lnTo>
                  <a:lnTo>
                    <a:pt x="6628764" y="2670408"/>
                  </a:lnTo>
                  <a:lnTo>
                    <a:pt x="6621265" y="2619901"/>
                  </a:lnTo>
                  <a:lnTo>
                    <a:pt x="6613307" y="2569580"/>
                  </a:lnTo>
                  <a:lnTo>
                    <a:pt x="6604890" y="2519446"/>
                  </a:lnTo>
                  <a:lnTo>
                    <a:pt x="6596015" y="2469504"/>
                  </a:lnTo>
                  <a:lnTo>
                    <a:pt x="6586683" y="2419754"/>
                  </a:lnTo>
                  <a:lnTo>
                    <a:pt x="6576895" y="2370199"/>
                  </a:lnTo>
                  <a:lnTo>
                    <a:pt x="6566650" y="2320842"/>
                  </a:lnTo>
                  <a:lnTo>
                    <a:pt x="6555949" y="2271685"/>
                  </a:lnTo>
                  <a:lnTo>
                    <a:pt x="6544793" y="2222731"/>
                  </a:lnTo>
                  <a:lnTo>
                    <a:pt x="6533183" y="2173981"/>
                  </a:lnTo>
                  <a:lnTo>
                    <a:pt x="6521119" y="2125438"/>
                  </a:lnTo>
                  <a:lnTo>
                    <a:pt x="6508601" y="2077105"/>
                  </a:lnTo>
                  <a:lnTo>
                    <a:pt x="6495630" y="2028983"/>
                  </a:lnTo>
                  <a:lnTo>
                    <a:pt x="6482207" y="1981076"/>
                  </a:lnTo>
                  <a:lnTo>
                    <a:pt x="6468332" y="1933385"/>
                  </a:lnTo>
                  <a:lnTo>
                    <a:pt x="6454006" y="1885912"/>
                  </a:lnTo>
                  <a:lnTo>
                    <a:pt x="6439229" y="1838661"/>
                  </a:lnTo>
                  <a:lnTo>
                    <a:pt x="6424003" y="1791634"/>
                  </a:lnTo>
                  <a:lnTo>
                    <a:pt x="6408326" y="1744833"/>
                  </a:lnTo>
                  <a:lnTo>
                    <a:pt x="6392201" y="1698259"/>
                  </a:lnTo>
                  <a:lnTo>
                    <a:pt x="6375627" y="1651917"/>
                  </a:lnTo>
                  <a:lnTo>
                    <a:pt x="6358605" y="1605807"/>
                  </a:lnTo>
                  <a:lnTo>
                    <a:pt x="6341136" y="1559933"/>
                  </a:lnTo>
                  <a:lnTo>
                    <a:pt x="6323221" y="1514297"/>
                  </a:lnTo>
                  <a:lnTo>
                    <a:pt x="6304859" y="1468900"/>
                  </a:lnTo>
                  <a:lnTo>
                    <a:pt x="6286051" y="1423746"/>
                  </a:lnTo>
                  <a:lnTo>
                    <a:pt x="6266798" y="1378837"/>
                  </a:lnTo>
                  <a:lnTo>
                    <a:pt x="6247101" y="1334175"/>
                  </a:lnTo>
                  <a:lnTo>
                    <a:pt x="6226960" y="1289762"/>
                  </a:lnTo>
                  <a:lnTo>
                    <a:pt x="6206375" y="1245601"/>
                  </a:lnTo>
                  <a:lnTo>
                    <a:pt x="6185348" y="1201695"/>
                  </a:lnTo>
                  <a:lnTo>
                    <a:pt x="6163878" y="1158044"/>
                  </a:lnTo>
                  <a:lnTo>
                    <a:pt x="6141966" y="1114653"/>
                  </a:lnTo>
                  <a:lnTo>
                    <a:pt x="6119614" y="1071524"/>
                  </a:lnTo>
                  <a:lnTo>
                    <a:pt x="6096820" y="1028657"/>
                  </a:lnTo>
                  <a:lnTo>
                    <a:pt x="6073587" y="986057"/>
                  </a:lnTo>
                  <a:lnTo>
                    <a:pt x="6049914" y="943725"/>
                  </a:lnTo>
                  <a:lnTo>
                    <a:pt x="6025802" y="901664"/>
                  </a:lnTo>
                  <a:lnTo>
                    <a:pt x="6001251" y="859876"/>
                  </a:lnTo>
                  <a:lnTo>
                    <a:pt x="5976263" y="818363"/>
                  </a:lnTo>
                  <a:lnTo>
                    <a:pt x="5950837" y="777128"/>
                  </a:lnTo>
                  <a:lnTo>
                    <a:pt x="5924975" y="736173"/>
                  </a:lnTo>
                  <a:lnTo>
                    <a:pt x="5898676" y="695501"/>
                  </a:lnTo>
                  <a:lnTo>
                    <a:pt x="5871942" y="655114"/>
                  </a:lnTo>
                  <a:lnTo>
                    <a:pt x="5844773" y="615013"/>
                  </a:lnTo>
                  <a:lnTo>
                    <a:pt x="5817169" y="575203"/>
                  </a:lnTo>
                  <a:lnTo>
                    <a:pt x="5789132" y="535684"/>
                  </a:lnTo>
                  <a:lnTo>
                    <a:pt x="5760661" y="496459"/>
                  </a:lnTo>
                  <a:lnTo>
                    <a:pt x="5731757" y="457531"/>
                  </a:lnTo>
                  <a:lnTo>
                    <a:pt x="5702421" y="418903"/>
                  </a:lnTo>
                  <a:lnTo>
                    <a:pt x="5672653" y="380575"/>
                  </a:lnTo>
                  <a:lnTo>
                    <a:pt x="5642454" y="342551"/>
                  </a:lnTo>
                  <a:lnTo>
                    <a:pt x="5611824" y="304833"/>
                  </a:lnTo>
                  <a:lnTo>
                    <a:pt x="5580764" y="267424"/>
                  </a:lnTo>
                  <a:lnTo>
                    <a:pt x="5549275" y="230325"/>
                  </a:lnTo>
                  <a:lnTo>
                    <a:pt x="5517357" y="193540"/>
                  </a:lnTo>
                  <a:lnTo>
                    <a:pt x="5485010" y="157070"/>
                  </a:lnTo>
                  <a:lnTo>
                    <a:pt x="5452236" y="120918"/>
                  </a:lnTo>
                  <a:lnTo>
                    <a:pt x="5419034" y="85086"/>
                  </a:lnTo>
                  <a:lnTo>
                    <a:pt x="5385406" y="49576"/>
                  </a:lnTo>
                  <a:lnTo>
                    <a:pt x="5351351" y="14392"/>
                  </a:lnTo>
                  <a:lnTo>
                    <a:pt x="5337114" y="0"/>
                  </a:lnTo>
                  <a:close/>
                </a:path>
              </a:pathLst>
            </a:custGeom>
            <a:solidFill>
              <a:srgbClr val="C0504D"/>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3563" name="object 4">
              <a:extLst>
                <a:ext uri="{FF2B5EF4-FFF2-40B4-BE49-F238E27FC236}">
                  <a16:creationId xmlns:a16="http://schemas.microsoft.com/office/drawing/2014/main" id="{F8A98D7F-E777-2D4C-4701-6A8C05677422}"/>
                </a:ext>
              </a:extLst>
            </p:cNvPr>
            <p:cNvSpPr>
              <a:spLocks/>
            </p:cNvSpPr>
            <p:nvPr/>
          </p:nvSpPr>
          <p:spPr bwMode="auto">
            <a:xfrm>
              <a:off x="0" y="6600494"/>
              <a:ext cx="12192000" cy="257810"/>
            </a:xfrm>
            <a:custGeom>
              <a:avLst/>
              <a:gdLst>
                <a:gd name="T0" fmla="*/ 12192000 w 12192000"/>
                <a:gd name="T1" fmla="*/ 0 h 257809"/>
                <a:gd name="T2" fmla="*/ 0 w 12192000"/>
                <a:gd name="T3" fmla="*/ 0 h 257809"/>
                <a:gd name="T4" fmla="*/ 0 w 12192000"/>
                <a:gd name="T5" fmla="*/ 257505 h 257809"/>
                <a:gd name="T6" fmla="*/ 12192000 w 12192000"/>
                <a:gd name="T7" fmla="*/ 257505 h 257809"/>
                <a:gd name="T8" fmla="*/ 12192000 w 12192000"/>
                <a:gd name="T9" fmla="*/ 0 h 257809"/>
              </a:gdLst>
              <a:ahLst/>
              <a:cxnLst>
                <a:cxn ang="0">
                  <a:pos x="T0" y="T1"/>
                </a:cxn>
                <a:cxn ang="0">
                  <a:pos x="T2" y="T3"/>
                </a:cxn>
                <a:cxn ang="0">
                  <a:pos x="T4" y="T5"/>
                </a:cxn>
                <a:cxn ang="0">
                  <a:pos x="T6" y="T7"/>
                </a:cxn>
                <a:cxn ang="0">
                  <a:pos x="T8" y="T9"/>
                </a:cxn>
              </a:cxnLst>
              <a:rect l="0" t="0" r="r" b="b"/>
              <a:pathLst>
                <a:path w="12192000" h="257809">
                  <a:moveTo>
                    <a:pt x="12192000" y="0"/>
                  </a:moveTo>
                  <a:lnTo>
                    <a:pt x="0" y="0"/>
                  </a:lnTo>
                  <a:lnTo>
                    <a:pt x="0" y="257505"/>
                  </a:lnTo>
                  <a:lnTo>
                    <a:pt x="12192000" y="257505"/>
                  </a:lnTo>
                  <a:lnTo>
                    <a:pt x="12192000" y="0"/>
                  </a:lnTo>
                  <a:close/>
                </a:path>
              </a:pathLst>
            </a:custGeom>
            <a:solidFill>
              <a:srgbClr val="EDC402"/>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sp>
        <p:nvSpPr>
          <p:cNvPr id="5" name="object 5">
            <a:extLst>
              <a:ext uri="{FF2B5EF4-FFF2-40B4-BE49-F238E27FC236}">
                <a16:creationId xmlns:a16="http://schemas.microsoft.com/office/drawing/2014/main" id="{F763FD90-57AE-AAE0-6138-FC5EF94F85A5}"/>
              </a:ext>
            </a:extLst>
          </p:cNvPr>
          <p:cNvSpPr txBox="1">
            <a:spLocks noGrp="1"/>
          </p:cNvSpPr>
          <p:nvPr>
            <p:ph type="title"/>
          </p:nvPr>
        </p:nvSpPr>
        <p:spPr>
          <a:xfrm>
            <a:off x="7713663" y="1339850"/>
            <a:ext cx="3165475" cy="1001713"/>
          </a:xfrm>
        </p:spPr>
        <p:txBody>
          <a:bodyPr tIns="13335"/>
          <a:lstStyle/>
          <a:p>
            <a:pPr marL="260350" indent="-247650" eaLnBrk="1" hangingPunct="1">
              <a:spcBef>
                <a:spcPts val="100"/>
              </a:spcBef>
            </a:pPr>
            <a:r>
              <a:rPr lang="en-US" altLang="en-US" sz="3200">
                <a:latin typeface="Arial" panose="020B0604020202020204" pitchFamily="34" charset="0"/>
                <a:cs typeface="Arial" panose="020B0604020202020204" pitchFamily="34" charset="0"/>
              </a:rPr>
              <a:t>PERSONS WITH DISABILITIES</a:t>
            </a:r>
          </a:p>
        </p:txBody>
      </p:sp>
      <p:sp>
        <p:nvSpPr>
          <p:cNvPr id="6" name="object 6">
            <a:extLst>
              <a:ext uri="{FF2B5EF4-FFF2-40B4-BE49-F238E27FC236}">
                <a16:creationId xmlns:a16="http://schemas.microsoft.com/office/drawing/2014/main" id="{7CD71AC4-CD9A-43DA-0F97-E1D18053FD48}"/>
              </a:ext>
            </a:extLst>
          </p:cNvPr>
          <p:cNvSpPr txBox="1"/>
          <p:nvPr/>
        </p:nvSpPr>
        <p:spPr>
          <a:xfrm>
            <a:off x="7029450" y="2881313"/>
            <a:ext cx="4530725" cy="2198687"/>
          </a:xfrm>
          <a:prstGeom prst="rect">
            <a:avLst/>
          </a:prstGeom>
        </p:spPr>
        <p:txBody>
          <a:bodyPr lIns="0" tIns="1270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ts val="100"/>
              </a:spcBef>
            </a:pPr>
            <a:r>
              <a:rPr lang="en-US" altLang="en-US" sz="2400" b="1">
                <a:solidFill>
                  <a:srgbClr val="000000"/>
                </a:solidFill>
                <a:cs typeface="Arial" panose="020B0604020202020204" pitchFamily="34" charset="0"/>
              </a:rPr>
              <a:t>Americans with Disabilities Act</a:t>
            </a:r>
            <a:endParaRPr lang="en-US" altLang="en-US" sz="2400">
              <a:solidFill>
                <a:srgbClr val="000000"/>
              </a:solidFill>
              <a:cs typeface="Arial" panose="020B0604020202020204" pitchFamily="34" charset="0"/>
            </a:endParaRPr>
          </a:p>
          <a:p>
            <a:pPr eaLnBrk="1" hangingPunct="1">
              <a:spcBef>
                <a:spcPts val="38"/>
              </a:spcBef>
            </a:pPr>
            <a:endParaRPr lang="en-US" altLang="en-US" sz="2400">
              <a:solidFill>
                <a:srgbClr val="000000"/>
              </a:solidFill>
              <a:cs typeface="Arial" panose="020B0604020202020204" pitchFamily="34" charset="0"/>
            </a:endParaRPr>
          </a:p>
          <a:p>
            <a:pPr algn="ctr" eaLnBrk="1" hangingPunct="1"/>
            <a:r>
              <a:rPr lang="en-US" altLang="en-US" sz="2400" b="1">
                <a:solidFill>
                  <a:srgbClr val="000000"/>
                </a:solidFill>
                <a:cs typeface="Arial" panose="020B0604020202020204" pitchFamily="34" charset="0"/>
              </a:rPr>
              <a:t>Section 504 of the Rehabilitation Act of 1973</a:t>
            </a:r>
            <a:endParaRPr lang="en-US" altLang="en-US" sz="2400">
              <a:solidFill>
                <a:srgbClr val="000000"/>
              </a:solidFill>
              <a:cs typeface="Arial" panose="020B0604020202020204" pitchFamily="34" charset="0"/>
            </a:endParaRPr>
          </a:p>
          <a:p>
            <a:pPr eaLnBrk="1" hangingPunct="1">
              <a:spcBef>
                <a:spcPts val="38"/>
              </a:spcBef>
            </a:pPr>
            <a:endParaRPr lang="en-US" altLang="en-US" sz="2400">
              <a:solidFill>
                <a:srgbClr val="000000"/>
              </a:solidFill>
              <a:cs typeface="Arial" panose="020B0604020202020204" pitchFamily="34" charset="0"/>
            </a:endParaRPr>
          </a:p>
          <a:p>
            <a:pPr algn="ctr" eaLnBrk="1" hangingPunct="1"/>
            <a:r>
              <a:rPr lang="en-US" altLang="en-US" sz="2400" b="1">
                <a:solidFill>
                  <a:srgbClr val="000000"/>
                </a:solidFill>
                <a:cs typeface="Arial" panose="020B0604020202020204" pitchFamily="34" charset="0"/>
              </a:rPr>
              <a:t>7 CFR Part 15b</a:t>
            </a:r>
            <a:endParaRPr lang="en-US" altLang="en-US" sz="2400">
              <a:solidFill>
                <a:srgbClr val="000000"/>
              </a:solidFill>
              <a:cs typeface="Arial" panose="020B0604020202020204" pitchFamily="34" charset="0"/>
            </a:endParaRPr>
          </a:p>
        </p:txBody>
      </p:sp>
      <p:grpSp>
        <p:nvGrpSpPr>
          <p:cNvPr id="23557" name="object 7">
            <a:extLst>
              <a:ext uri="{FF2B5EF4-FFF2-40B4-BE49-F238E27FC236}">
                <a16:creationId xmlns:a16="http://schemas.microsoft.com/office/drawing/2014/main" id="{BA3FC1F7-932F-0658-F93E-3E5CEF2B02DE}"/>
              </a:ext>
            </a:extLst>
          </p:cNvPr>
          <p:cNvGrpSpPr>
            <a:grpSpLocks/>
          </p:cNvGrpSpPr>
          <p:nvPr/>
        </p:nvGrpSpPr>
        <p:grpSpPr bwMode="auto">
          <a:xfrm>
            <a:off x="1831975" y="1876425"/>
            <a:ext cx="8826500" cy="3105150"/>
            <a:chOff x="1832568" y="1876741"/>
            <a:chExt cx="8826500" cy="3104515"/>
          </a:xfrm>
        </p:grpSpPr>
        <p:sp>
          <p:nvSpPr>
            <p:cNvPr id="23558" name="object 8">
              <a:extLst>
                <a:ext uri="{FF2B5EF4-FFF2-40B4-BE49-F238E27FC236}">
                  <a16:creationId xmlns:a16="http://schemas.microsoft.com/office/drawing/2014/main" id="{4A4117B4-4907-A25C-FCD3-B3EC16F0C425}"/>
                </a:ext>
              </a:extLst>
            </p:cNvPr>
            <p:cNvSpPr>
              <a:spLocks/>
            </p:cNvSpPr>
            <p:nvPr/>
          </p:nvSpPr>
          <p:spPr bwMode="auto">
            <a:xfrm>
              <a:off x="7934315" y="3393067"/>
              <a:ext cx="2724785" cy="0"/>
            </a:xfrm>
            <a:custGeom>
              <a:avLst/>
              <a:gdLst>
                <a:gd name="T0" fmla="*/ 0 w 2724784"/>
                <a:gd name="T1" fmla="*/ 2724251 w 2724784"/>
              </a:gdLst>
              <a:ahLst/>
              <a:cxnLst>
                <a:cxn ang="0">
                  <a:pos x="T0" y="0"/>
                </a:cxn>
                <a:cxn ang="0">
                  <a:pos x="T1" y="0"/>
                </a:cxn>
              </a:cxnLst>
              <a:rect l="0" t="0" r="r" b="b"/>
              <a:pathLst>
                <a:path w="2724784">
                  <a:moveTo>
                    <a:pt x="0" y="0"/>
                  </a:moveTo>
                  <a:lnTo>
                    <a:pt x="2724251" y="0"/>
                  </a:lnTo>
                </a:path>
              </a:pathLst>
            </a:custGeom>
            <a:noFill/>
            <a:ln w="19050">
              <a:solidFill>
                <a:srgbClr val="B5C539"/>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3559" name="object 9">
              <a:extLst>
                <a:ext uri="{FF2B5EF4-FFF2-40B4-BE49-F238E27FC236}">
                  <a16:creationId xmlns:a16="http://schemas.microsoft.com/office/drawing/2014/main" id="{76B59814-0A57-4D82-E7DD-93ADB3A0DA65}"/>
                </a:ext>
              </a:extLst>
            </p:cNvPr>
            <p:cNvSpPr>
              <a:spLocks/>
            </p:cNvSpPr>
            <p:nvPr/>
          </p:nvSpPr>
          <p:spPr bwMode="auto">
            <a:xfrm>
              <a:off x="7934315" y="4452185"/>
              <a:ext cx="2724785" cy="0"/>
            </a:xfrm>
            <a:custGeom>
              <a:avLst/>
              <a:gdLst>
                <a:gd name="T0" fmla="*/ 0 w 2724784"/>
                <a:gd name="T1" fmla="*/ 2724251 w 2724784"/>
              </a:gdLst>
              <a:ahLst/>
              <a:cxnLst>
                <a:cxn ang="0">
                  <a:pos x="T0" y="0"/>
                </a:cxn>
                <a:cxn ang="0">
                  <a:pos x="T1" y="0"/>
                </a:cxn>
              </a:cxnLst>
              <a:rect l="0" t="0" r="r" b="b"/>
              <a:pathLst>
                <a:path w="2724784">
                  <a:moveTo>
                    <a:pt x="0" y="0"/>
                  </a:moveTo>
                  <a:lnTo>
                    <a:pt x="2724251" y="0"/>
                  </a:lnTo>
                </a:path>
              </a:pathLst>
            </a:custGeom>
            <a:noFill/>
            <a:ln w="19050">
              <a:solidFill>
                <a:srgbClr val="B5C539"/>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3560" name="object 10">
              <a:extLst>
                <a:ext uri="{FF2B5EF4-FFF2-40B4-BE49-F238E27FC236}">
                  <a16:creationId xmlns:a16="http://schemas.microsoft.com/office/drawing/2014/main" id="{051DB3AB-3E7E-B29B-81BF-4264B0A76765}"/>
                </a:ext>
              </a:extLst>
            </p:cNvPr>
            <p:cNvSpPr>
              <a:spLocks/>
            </p:cNvSpPr>
            <p:nvPr/>
          </p:nvSpPr>
          <p:spPr bwMode="auto">
            <a:xfrm>
              <a:off x="1832568" y="1876741"/>
              <a:ext cx="3131820" cy="3104515"/>
            </a:xfrm>
            <a:custGeom>
              <a:avLst/>
              <a:gdLst>
                <a:gd name="T0" fmla="*/ 1420676 w 3131820"/>
                <a:gd name="T1" fmla="*/ 6583 h 3104515"/>
                <a:gd name="T2" fmla="*/ 1233007 w 3131820"/>
                <a:gd name="T3" fmla="*/ 35141 h 3104515"/>
                <a:gd name="T4" fmla="*/ 1053359 w 3131820"/>
                <a:gd name="T5" fmla="*/ 85047 h 3104515"/>
                <a:gd name="T6" fmla="*/ 883119 w 3131820"/>
                <a:gd name="T7" fmla="*/ 154925 h 3104515"/>
                <a:gd name="T8" fmla="*/ 723673 w 3131820"/>
                <a:gd name="T9" fmla="*/ 243402 h 3104515"/>
                <a:gd name="T10" fmla="*/ 576405 w 3131820"/>
                <a:gd name="T11" fmla="*/ 349105 h 3104515"/>
                <a:gd name="T12" fmla="*/ 442703 w 3131820"/>
                <a:gd name="T13" fmla="*/ 470659 h 3104515"/>
                <a:gd name="T14" fmla="*/ 323952 w 3131820"/>
                <a:gd name="T15" fmla="*/ 606691 h 3104515"/>
                <a:gd name="T16" fmla="*/ 221537 w 3131820"/>
                <a:gd name="T17" fmla="*/ 755827 h 3104515"/>
                <a:gd name="T18" fmla="*/ 136846 w 3131820"/>
                <a:gd name="T19" fmla="*/ 916692 h 3104515"/>
                <a:gd name="T20" fmla="*/ 71263 w 3131820"/>
                <a:gd name="T21" fmla="*/ 1087913 h 3104515"/>
                <a:gd name="T22" fmla="*/ 26174 w 3131820"/>
                <a:gd name="T23" fmla="*/ 1268116 h 3104515"/>
                <a:gd name="T24" fmla="*/ 2966 w 3131820"/>
                <a:gd name="T25" fmla="*/ 1455928 h 3104515"/>
                <a:gd name="T26" fmla="*/ 2966 w 3131820"/>
                <a:gd name="T27" fmla="*/ 1648586 h 3104515"/>
                <a:gd name="T28" fmla="*/ 26174 w 3131820"/>
                <a:gd name="T29" fmla="*/ 1836398 h 3104515"/>
                <a:gd name="T30" fmla="*/ 71263 w 3131820"/>
                <a:gd name="T31" fmla="*/ 2016601 h 3104515"/>
                <a:gd name="T32" fmla="*/ 136846 w 3131820"/>
                <a:gd name="T33" fmla="*/ 2187822 h 3104515"/>
                <a:gd name="T34" fmla="*/ 221537 w 3131820"/>
                <a:gd name="T35" fmla="*/ 2348687 h 3104515"/>
                <a:gd name="T36" fmla="*/ 323952 w 3131820"/>
                <a:gd name="T37" fmla="*/ 2497823 h 3104515"/>
                <a:gd name="T38" fmla="*/ 442703 w 3131820"/>
                <a:gd name="T39" fmla="*/ 2633855 h 3104515"/>
                <a:gd name="T40" fmla="*/ 576405 w 3131820"/>
                <a:gd name="T41" fmla="*/ 2755409 h 3104515"/>
                <a:gd name="T42" fmla="*/ 723673 w 3131820"/>
                <a:gd name="T43" fmla="*/ 2861112 h 3104515"/>
                <a:gd name="T44" fmla="*/ 883119 w 3131820"/>
                <a:gd name="T45" fmla="*/ 2949589 h 3104515"/>
                <a:gd name="T46" fmla="*/ 1053359 w 3131820"/>
                <a:gd name="T47" fmla="*/ 3019467 h 3104515"/>
                <a:gd name="T48" fmla="*/ 1233007 w 3131820"/>
                <a:gd name="T49" fmla="*/ 3069373 h 3104515"/>
                <a:gd name="T50" fmla="*/ 1420676 w 3131820"/>
                <a:gd name="T51" fmla="*/ 3097931 h 3104515"/>
                <a:gd name="T52" fmla="*/ 1614631 w 3131820"/>
                <a:gd name="T53" fmla="*/ 3103776 h 3104515"/>
                <a:gd name="T54" fmla="*/ 1805789 w 3131820"/>
                <a:gd name="T55" fmla="*/ 3086406 h 3104515"/>
                <a:gd name="T56" fmla="*/ 1989618 w 3131820"/>
                <a:gd name="T57" fmla="*/ 3047003 h 3104515"/>
                <a:gd name="T58" fmla="*/ 2164733 w 3131820"/>
                <a:gd name="T59" fmla="*/ 2986939 h 3104515"/>
                <a:gd name="T60" fmla="*/ 2329748 w 3131820"/>
                <a:gd name="T61" fmla="*/ 2907589 h 3104515"/>
                <a:gd name="T62" fmla="*/ 2483278 w 3131820"/>
                <a:gd name="T63" fmla="*/ 2810327 h 3104515"/>
                <a:gd name="T64" fmla="*/ 2623935 w 3131820"/>
                <a:gd name="T65" fmla="*/ 2696527 h 3104515"/>
                <a:gd name="T66" fmla="*/ 2750334 w 3131820"/>
                <a:gd name="T67" fmla="*/ 2567563 h 3104515"/>
                <a:gd name="T68" fmla="*/ 2861089 w 3131820"/>
                <a:gd name="T69" fmla="*/ 2424807 h 3104515"/>
                <a:gd name="T70" fmla="*/ 2954815 w 3131820"/>
                <a:gd name="T71" fmla="*/ 2269635 h 3104515"/>
                <a:gd name="T72" fmla="*/ 3030126 w 3131820"/>
                <a:gd name="T73" fmla="*/ 2103420 h 3104515"/>
                <a:gd name="T74" fmla="*/ 3085635 w 3131820"/>
                <a:gd name="T75" fmla="*/ 1927536 h 3104515"/>
                <a:gd name="T76" fmla="*/ 3119957 w 3131820"/>
                <a:gd name="T77" fmla="*/ 1743357 h 3104515"/>
                <a:gd name="T78" fmla="*/ 3131705 w 3131820"/>
                <a:gd name="T79" fmla="*/ 1552257 h 3104515"/>
                <a:gd name="T80" fmla="*/ 3119957 w 3131820"/>
                <a:gd name="T81" fmla="*/ 1361157 h 3104515"/>
                <a:gd name="T82" fmla="*/ 3085635 w 3131820"/>
                <a:gd name="T83" fmla="*/ 1176978 h 3104515"/>
                <a:gd name="T84" fmla="*/ 3030126 w 3131820"/>
                <a:gd name="T85" fmla="*/ 1001094 h 3104515"/>
                <a:gd name="T86" fmla="*/ 2954815 w 3131820"/>
                <a:gd name="T87" fmla="*/ 834879 h 3104515"/>
                <a:gd name="T88" fmla="*/ 2861089 w 3131820"/>
                <a:gd name="T89" fmla="*/ 679707 h 3104515"/>
                <a:gd name="T90" fmla="*/ 2750334 w 3131820"/>
                <a:gd name="T91" fmla="*/ 536951 h 3104515"/>
                <a:gd name="T92" fmla="*/ 2623935 w 3131820"/>
                <a:gd name="T93" fmla="*/ 407987 h 3104515"/>
                <a:gd name="T94" fmla="*/ 2483278 w 3131820"/>
                <a:gd name="T95" fmla="*/ 294187 h 3104515"/>
                <a:gd name="T96" fmla="*/ 2329748 w 3131820"/>
                <a:gd name="T97" fmla="*/ 196925 h 3104515"/>
                <a:gd name="T98" fmla="*/ 2164733 w 3131820"/>
                <a:gd name="T99" fmla="*/ 117575 h 3104515"/>
                <a:gd name="T100" fmla="*/ 1989618 w 3131820"/>
                <a:gd name="T101" fmla="*/ 57511 h 3104515"/>
                <a:gd name="T102" fmla="*/ 1805789 w 3131820"/>
                <a:gd name="T103" fmla="*/ 18108 h 3104515"/>
                <a:gd name="T104" fmla="*/ 1614631 w 3131820"/>
                <a:gd name="T105" fmla="*/ 738 h 3104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131820" h="3104515">
                  <a:moveTo>
                    <a:pt x="1565859" y="0"/>
                  </a:moveTo>
                  <a:lnTo>
                    <a:pt x="1517086" y="738"/>
                  </a:lnTo>
                  <a:lnTo>
                    <a:pt x="1468685" y="2940"/>
                  </a:lnTo>
                  <a:lnTo>
                    <a:pt x="1420676" y="6583"/>
                  </a:lnTo>
                  <a:lnTo>
                    <a:pt x="1373083" y="11646"/>
                  </a:lnTo>
                  <a:lnTo>
                    <a:pt x="1325925" y="18108"/>
                  </a:lnTo>
                  <a:lnTo>
                    <a:pt x="1279226" y="25947"/>
                  </a:lnTo>
                  <a:lnTo>
                    <a:pt x="1233007" y="35141"/>
                  </a:lnTo>
                  <a:lnTo>
                    <a:pt x="1187289" y="45670"/>
                  </a:lnTo>
                  <a:lnTo>
                    <a:pt x="1142094" y="57511"/>
                  </a:lnTo>
                  <a:lnTo>
                    <a:pt x="1097443" y="70644"/>
                  </a:lnTo>
                  <a:lnTo>
                    <a:pt x="1053359" y="85047"/>
                  </a:lnTo>
                  <a:lnTo>
                    <a:pt x="1009863" y="100697"/>
                  </a:lnTo>
                  <a:lnTo>
                    <a:pt x="966977" y="117575"/>
                  </a:lnTo>
                  <a:lnTo>
                    <a:pt x="924722" y="135658"/>
                  </a:lnTo>
                  <a:lnTo>
                    <a:pt x="883119" y="154925"/>
                  </a:lnTo>
                  <a:lnTo>
                    <a:pt x="842192" y="175354"/>
                  </a:lnTo>
                  <a:lnTo>
                    <a:pt x="801960" y="196925"/>
                  </a:lnTo>
                  <a:lnTo>
                    <a:pt x="762447" y="219615"/>
                  </a:lnTo>
                  <a:lnTo>
                    <a:pt x="723673" y="243402"/>
                  </a:lnTo>
                  <a:lnTo>
                    <a:pt x="685660" y="268267"/>
                  </a:lnTo>
                  <a:lnTo>
                    <a:pt x="648430" y="294187"/>
                  </a:lnTo>
                  <a:lnTo>
                    <a:pt x="612005" y="321140"/>
                  </a:lnTo>
                  <a:lnTo>
                    <a:pt x="576405" y="349105"/>
                  </a:lnTo>
                  <a:lnTo>
                    <a:pt x="541654" y="378061"/>
                  </a:lnTo>
                  <a:lnTo>
                    <a:pt x="507772" y="407987"/>
                  </a:lnTo>
                  <a:lnTo>
                    <a:pt x="474781" y="438860"/>
                  </a:lnTo>
                  <a:lnTo>
                    <a:pt x="442703" y="470659"/>
                  </a:lnTo>
                  <a:lnTo>
                    <a:pt x="411559" y="503364"/>
                  </a:lnTo>
                  <a:lnTo>
                    <a:pt x="381372" y="536951"/>
                  </a:lnTo>
                  <a:lnTo>
                    <a:pt x="352162" y="571401"/>
                  </a:lnTo>
                  <a:lnTo>
                    <a:pt x="323952" y="606691"/>
                  </a:lnTo>
                  <a:lnTo>
                    <a:pt x="296763" y="642800"/>
                  </a:lnTo>
                  <a:lnTo>
                    <a:pt x="270616" y="679707"/>
                  </a:lnTo>
                  <a:lnTo>
                    <a:pt x="245534" y="717389"/>
                  </a:lnTo>
                  <a:lnTo>
                    <a:pt x="221537" y="755827"/>
                  </a:lnTo>
                  <a:lnTo>
                    <a:pt x="198649" y="794997"/>
                  </a:lnTo>
                  <a:lnTo>
                    <a:pt x="176890" y="834879"/>
                  </a:lnTo>
                  <a:lnTo>
                    <a:pt x="156281" y="875451"/>
                  </a:lnTo>
                  <a:lnTo>
                    <a:pt x="136846" y="916692"/>
                  </a:lnTo>
                  <a:lnTo>
                    <a:pt x="118604" y="958580"/>
                  </a:lnTo>
                  <a:lnTo>
                    <a:pt x="101579" y="1001094"/>
                  </a:lnTo>
                  <a:lnTo>
                    <a:pt x="85791" y="1044212"/>
                  </a:lnTo>
                  <a:lnTo>
                    <a:pt x="71263" y="1087913"/>
                  </a:lnTo>
                  <a:lnTo>
                    <a:pt x="58015" y="1132175"/>
                  </a:lnTo>
                  <a:lnTo>
                    <a:pt x="46070" y="1176978"/>
                  </a:lnTo>
                  <a:lnTo>
                    <a:pt x="35449" y="1222298"/>
                  </a:lnTo>
                  <a:lnTo>
                    <a:pt x="26174" y="1268116"/>
                  </a:lnTo>
                  <a:lnTo>
                    <a:pt x="18266" y="1314409"/>
                  </a:lnTo>
                  <a:lnTo>
                    <a:pt x="11748" y="1361157"/>
                  </a:lnTo>
                  <a:lnTo>
                    <a:pt x="6641" y="1408337"/>
                  </a:lnTo>
                  <a:lnTo>
                    <a:pt x="2966" y="1455928"/>
                  </a:lnTo>
                  <a:lnTo>
                    <a:pt x="745" y="1503908"/>
                  </a:lnTo>
                  <a:lnTo>
                    <a:pt x="0" y="1552257"/>
                  </a:lnTo>
                  <a:lnTo>
                    <a:pt x="745" y="1600606"/>
                  </a:lnTo>
                  <a:lnTo>
                    <a:pt x="2966" y="1648586"/>
                  </a:lnTo>
                  <a:lnTo>
                    <a:pt x="6641" y="1696177"/>
                  </a:lnTo>
                  <a:lnTo>
                    <a:pt x="11748" y="1743357"/>
                  </a:lnTo>
                  <a:lnTo>
                    <a:pt x="18266" y="1790105"/>
                  </a:lnTo>
                  <a:lnTo>
                    <a:pt x="26174" y="1836398"/>
                  </a:lnTo>
                  <a:lnTo>
                    <a:pt x="35449" y="1882216"/>
                  </a:lnTo>
                  <a:lnTo>
                    <a:pt x="46070" y="1927536"/>
                  </a:lnTo>
                  <a:lnTo>
                    <a:pt x="58015" y="1972339"/>
                  </a:lnTo>
                  <a:lnTo>
                    <a:pt x="71263" y="2016601"/>
                  </a:lnTo>
                  <a:lnTo>
                    <a:pt x="85791" y="2060302"/>
                  </a:lnTo>
                  <a:lnTo>
                    <a:pt x="101579" y="2103420"/>
                  </a:lnTo>
                  <a:lnTo>
                    <a:pt x="118604" y="2145934"/>
                  </a:lnTo>
                  <a:lnTo>
                    <a:pt x="136846" y="2187822"/>
                  </a:lnTo>
                  <a:lnTo>
                    <a:pt x="156281" y="2229063"/>
                  </a:lnTo>
                  <a:lnTo>
                    <a:pt x="176890" y="2269635"/>
                  </a:lnTo>
                  <a:lnTo>
                    <a:pt x="198649" y="2309517"/>
                  </a:lnTo>
                  <a:lnTo>
                    <a:pt x="221537" y="2348687"/>
                  </a:lnTo>
                  <a:lnTo>
                    <a:pt x="245534" y="2387125"/>
                  </a:lnTo>
                  <a:lnTo>
                    <a:pt x="270616" y="2424807"/>
                  </a:lnTo>
                  <a:lnTo>
                    <a:pt x="296763" y="2461714"/>
                  </a:lnTo>
                  <a:lnTo>
                    <a:pt x="323952" y="2497823"/>
                  </a:lnTo>
                  <a:lnTo>
                    <a:pt x="352162" y="2533113"/>
                  </a:lnTo>
                  <a:lnTo>
                    <a:pt x="381372" y="2567563"/>
                  </a:lnTo>
                  <a:lnTo>
                    <a:pt x="411559" y="2601150"/>
                  </a:lnTo>
                  <a:lnTo>
                    <a:pt x="442703" y="2633855"/>
                  </a:lnTo>
                  <a:lnTo>
                    <a:pt x="474781" y="2665654"/>
                  </a:lnTo>
                  <a:lnTo>
                    <a:pt x="507772" y="2696527"/>
                  </a:lnTo>
                  <a:lnTo>
                    <a:pt x="541654" y="2726453"/>
                  </a:lnTo>
                  <a:lnTo>
                    <a:pt x="576405" y="2755409"/>
                  </a:lnTo>
                  <a:lnTo>
                    <a:pt x="612005" y="2783374"/>
                  </a:lnTo>
                  <a:lnTo>
                    <a:pt x="648430" y="2810327"/>
                  </a:lnTo>
                  <a:lnTo>
                    <a:pt x="685660" y="2836247"/>
                  </a:lnTo>
                  <a:lnTo>
                    <a:pt x="723673" y="2861112"/>
                  </a:lnTo>
                  <a:lnTo>
                    <a:pt x="762447" y="2884899"/>
                  </a:lnTo>
                  <a:lnTo>
                    <a:pt x="801960" y="2907589"/>
                  </a:lnTo>
                  <a:lnTo>
                    <a:pt x="842192" y="2929160"/>
                  </a:lnTo>
                  <a:lnTo>
                    <a:pt x="883119" y="2949589"/>
                  </a:lnTo>
                  <a:lnTo>
                    <a:pt x="924722" y="2968856"/>
                  </a:lnTo>
                  <a:lnTo>
                    <a:pt x="966977" y="2986939"/>
                  </a:lnTo>
                  <a:lnTo>
                    <a:pt x="1009863" y="3003817"/>
                  </a:lnTo>
                  <a:lnTo>
                    <a:pt x="1053359" y="3019467"/>
                  </a:lnTo>
                  <a:lnTo>
                    <a:pt x="1097443" y="3033870"/>
                  </a:lnTo>
                  <a:lnTo>
                    <a:pt x="1142094" y="3047003"/>
                  </a:lnTo>
                  <a:lnTo>
                    <a:pt x="1187289" y="3058844"/>
                  </a:lnTo>
                  <a:lnTo>
                    <a:pt x="1233007" y="3069373"/>
                  </a:lnTo>
                  <a:lnTo>
                    <a:pt x="1279226" y="3078567"/>
                  </a:lnTo>
                  <a:lnTo>
                    <a:pt x="1325925" y="3086406"/>
                  </a:lnTo>
                  <a:lnTo>
                    <a:pt x="1373083" y="3092868"/>
                  </a:lnTo>
                  <a:lnTo>
                    <a:pt x="1420676" y="3097931"/>
                  </a:lnTo>
                  <a:lnTo>
                    <a:pt x="1468685" y="3101574"/>
                  </a:lnTo>
                  <a:lnTo>
                    <a:pt x="1517086" y="3103776"/>
                  </a:lnTo>
                  <a:lnTo>
                    <a:pt x="1565859" y="3104515"/>
                  </a:lnTo>
                  <a:lnTo>
                    <a:pt x="1614631" y="3103776"/>
                  </a:lnTo>
                  <a:lnTo>
                    <a:pt x="1663032" y="3101574"/>
                  </a:lnTo>
                  <a:lnTo>
                    <a:pt x="1711039" y="3097931"/>
                  </a:lnTo>
                  <a:lnTo>
                    <a:pt x="1758632" y="3092868"/>
                  </a:lnTo>
                  <a:lnTo>
                    <a:pt x="1805789" y="3086406"/>
                  </a:lnTo>
                  <a:lnTo>
                    <a:pt x="1852487" y="3078567"/>
                  </a:lnTo>
                  <a:lnTo>
                    <a:pt x="1898706" y="3069373"/>
                  </a:lnTo>
                  <a:lnTo>
                    <a:pt x="1944424" y="3058844"/>
                  </a:lnTo>
                  <a:lnTo>
                    <a:pt x="1989618" y="3047003"/>
                  </a:lnTo>
                  <a:lnTo>
                    <a:pt x="2034268" y="3033870"/>
                  </a:lnTo>
                  <a:lnTo>
                    <a:pt x="2078352" y="3019467"/>
                  </a:lnTo>
                  <a:lnTo>
                    <a:pt x="2121847" y="3003817"/>
                  </a:lnTo>
                  <a:lnTo>
                    <a:pt x="2164733" y="2986939"/>
                  </a:lnTo>
                  <a:lnTo>
                    <a:pt x="2206988" y="2968856"/>
                  </a:lnTo>
                  <a:lnTo>
                    <a:pt x="2248590" y="2949589"/>
                  </a:lnTo>
                  <a:lnTo>
                    <a:pt x="2289517" y="2929160"/>
                  </a:lnTo>
                  <a:lnTo>
                    <a:pt x="2329748" y="2907589"/>
                  </a:lnTo>
                  <a:lnTo>
                    <a:pt x="2369262" y="2884899"/>
                  </a:lnTo>
                  <a:lnTo>
                    <a:pt x="2408035" y="2861112"/>
                  </a:lnTo>
                  <a:lnTo>
                    <a:pt x="2446048" y="2836247"/>
                  </a:lnTo>
                  <a:lnTo>
                    <a:pt x="2483278" y="2810327"/>
                  </a:lnTo>
                  <a:lnTo>
                    <a:pt x="2519703" y="2783374"/>
                  </a:lnTo>
                  <a:lnTo>
                    <a:pt x="2555302" y="2755409"/>
                  </a:lnTo>
                  <a:lnTo>
                    <a:pt x="2590053" y="2726453"/>
                  </a:lnTo>
                  <a:lnTo>
                    <a:pt x="2623935" y="2696527"/>
                  </a:lnTo>
                  <a:lnTo>
                    <a:pt x="2656925" y="2665654"/>
                  </a:lnTo>
                  <a:lnTo>
                    <a:pt x="2689003" y="2633855"/>
                  </a:lnTo>
                  <a:lnTo>
                    <a:pt x="2720147" y="2601150"/>
                  </a:lnTo>
                  <a:lnTo>
                    <a:pt x="2750334" y="2567563"/>
                  </a:lnTo>
                  <a:lnTo>
                    <a:pt x="2779544" y="2533113"/>
                  </a:lnTo>
                  <a:lnTo>
                    <a:pt x="2807754" y="2497823"/>
                  </a:lnTo>
                  <a:lnTo>
                    <a:pt x="2834943" y="2461714"/>
                  </a:lnTo>
                  <a:lnTo>
                    <a:pt x="2861089" y="2424807"/>
                  </a:lnTo>
                  <a:lnTo>
                    <a:pt x="2886172" y="2387125"/>
                  </a:lnTo>
                  <a:lnTo>
                    <a:pt x="2910168" y="2348687"/>
                  </a:lnTo>
                  <a:lnTo>
                    <a:pt x="2933056" y="2309517"/>
                  </a:lnTo>
                  <a:lnTo>
                    <a:pt x="2954815" y="2269635"/>
                  </a:lnTo>
                  <a:lnTo>
                    <a:pt x="2975424" y="2229063"/>
                  </a:lnTo>
                  <a:lnTo>
                    <a:pt x="2994859" y="2187822"/>
                  </a:lnTo>
                  <a:lnTo>
                    <a:pt x="3013100" y="2145934"/>
                  </a:lnTo>
                  <a:lnTo>
                    <a:pt x="3030126" y="2103420"/>
                  </a:lnTo>
                  <a:lnTo>
                    <a:pt x="3045914" y="2060302"/>
                  </a:lnTo>
                  <a:lnTo>
                    <a:pt x="3060442" y="2016601"/>
                  </a:lnTo>
                  <a:lnTo>
                    <a:pt x="3073690" y="1972339"/>
                  </a:lnTo>
                  <a:lnTo>
                    <a:pt x="3085635" y="1927536"/>
                  </a:lnTo>
                  <a:lnTo>
                    <a:pt x="3096256" y="1882216"/>
                  </a:lnTo>
                  <a:lnTo>
                    <a:pt x="3105531" y="1836398"/>
                  </a:lnTo>
                  <a:lnTo>
                    <a:pt x="3113438" y="1790105"/>
                  </a:lnTo>
                  <a:lnTo>
                    <a:pt x="3119957" y="1743357"/>
                  </a:lnTo>
                  <a:lnTo>
                    <a:pt x="3125064" y="1696177"/>
                  </a:lnTo>
                  <a:lnTo>
                    <a:pt x="3128739" y="1648586"/>
                  </a:lnTo>
                  <a:lnTo>
                    <a:pt x="3130960" y="1600606"/>
                  </a:lnTo>
                  <a:lnTo>
                    <a:pt x="3131705" y="1552257"/>
                  </a:lnTo>
                  <a:lnTo>
                    <a:pt x="3130960" y="1503908"/>
                  </a:lnTo>
                  <a:lnTo>
                    <a:pt x="3128739" y="1455928"/>
                  </a:lnTo>
                  <a:lnTo>
                    <a:pt x="3125064" y="1408337"/>
                  </a:lnTo>
                  <a:lnTo>
                    <a:pt x="3119957" y="1361157"/>
                  </a:lnTo>
                  <a:lnTo>
                    <a:pt x="3113438" y="1314409"/>
                  </a:lnTo>
                  <a:lnTo>
                    <a:pt x="3105531" y="1268116"/>
                  </a:lnTo>
                  <a:lnTo>
                    <a:pt x="3096256" y="1222298"/>
                  </a:lnTo>
                  <a:lnTo>
                    <a:pt x="3085635" y="1176978"/>
                  </a:lnTo>
                  <a:lnTo>
                    <a:pt x="3073690" y="1132175"/>
                  </a:lnTo>
                  <a:lnTo>
                    <a:pt x="3060442" y="1087913"/>
                  </a:lnTo>
                  <a:lnTo>
                    <a:pt x="3045914" y="1044212"/>
                  </a:lnTo>
                  <a:lnTo>
                    <a:pt x="3030126" y="1001094"/>
                  </a:lnTo>
                  <a:lnTo>
                    <a:pt x="3013100" y="958580"/>
                  </a:lnTo>
                  <a:lnTo>
                    <a:pt x="2994859" y="916692"/>
                  </a:lnTo>
                  <a:lnTo>
                    <a:pt x="2975424" y="875451"/>
                  </a:lnTo>
                  <a:lnTo>
                    <a:pt x="2954815" y="834879"/>
                  </a:lnTo>
                  <a:lnTo>
                    <a:pt x="2933056" y="794997"/>
                  </a:lnTo>
                  <a:lnTo>
                    <a:pt x="2910168" y="755827"/>
                  </a:lnTo>
                  <a:lnTo>
                    <a:pt x="2886172" y="717389"/>
                  </a:lnTo>
                  <a:lnTo>
                    <a:pt x="2861089" y="679707"/>
                  </a:lnTo>
                  <a:lnTo>
                    <a:pt x="2834943" y="642800"/>
                  </a:lnTo>
                  <a:lnTo>
                    <a:pt x="2807754" y="606691"/>
                  </a:lnTo>
                  <a:lnTo>
                    <a:pt x="2779544" y="571401"/>
                  </a:lnTo>
                  <a:lnTo>
                    <a:pt x="2750334" y="536951"/>
                  </a:lnTo>
                  <a:lnTo>
                    <a:pt x="2720147" y="503364"/>
                  </a:lnTo>
                  <a:lnTo>
                    <a:pt x="2689003" y="470659"/>
                  </a:lnTo>
                  <a:lnTo>
                    <a:pt x="2656925" y="438860"/>
                  </a:lnTo>
                  <a:lnTo>
                    <a:pt x="2623935" y="407987"/>
                  </a:lnTo>
                  <a:lnTo>
                    <a:pt x="2590053" y="378061"/>
                  </a:lnTo>
                  <a:lnTo>
                    <a:pt x="2555302" y="349105"/>
                  </a:lnTo>
                  <a:lnTo>
                    <a:pt x="2519703" y="321140"/>
                  </a:lnTo>
                  <a:lnTo>
                    <a:pt x="2483278" y="294187"/>
                  </a:lnTo>
                  <a:lnTo>
                    <a:pt x="2446048" y="268267"/>
                  </a:lnTo>
                  <a:lnTo>
                    <a:pt x="2408035" y="243402"/>
                  </a:lnTo>
                  <a:lnTo>
                    <a:pt x="2369262" y="219615"/>
                  </a:lnTo>
                  <a:lnTo>
                    <a:pt x="2329748" y="196925"/>
                  </a:lnTo>
                  <a:lnTo>
                    <a:pt x="2289517" y="175354"/>
                  </a:lnTo>
                  <a:lnTo>
                    <a:pt x="2248590" y="154925"/>
                  </a:lnTo>
                  <a:lnTo>
                    <a:pt x="2206988" y="135658"/>
                  </a:lnTo>
                  <a:lnTo>
                    <a:pt x="2164733" y="117575"/>
                  </a:lnTo>
                  <a:lnTo>
                    <a:pt x="2121847" y="100697"/>
                  </a:lnTo>
                  <a:lnTo>
                    <a:pt x="2078352" y="85047"/>
                  </a:lnTo>
                  <a:lnTo>
                    <a:pt x="2034268" y="70644"/>
                  </a:lnTo>
                  <a:lnTo>
                    <a:pt x="1989618" y="57511"/>
                  </a:lnTo>
                  <a:lnTo>
                    <a:pt x="1944424" y="45670"/>
                  </a:lnTo>
                  <a:lnTo>
                    <a:pt x="1898706" y="35141"/>
                  </a:lnTo>
                  <a:lnTo>
                    <a:pt x="1852487" y="25947"/>
                  </a:lnTo>
                  <a:lnTo>
                    <a:pt x="1805789" y="18108"/>
                  </a:lnTo>
                  <a:lnTo>
                    <a:pt x="1758632" y="11646"/>
                  </a:lnTo>
                  <a:lnTo>
                    <a:pt x="1711039" y="6583"/>
                  </a:lnTo>
                  <a:lnTo>
                    <a:pt x="1663032" y="2940"/>
                  </a:lnTo>
                  <a:lnTo>
                    <a:pt x="1614631" y="738"/>
                  </a:lnTo>
                  <a:lnTo>
                    <a:pt x="156585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23561" name="object 11">
              <a:extLst>
                <a:ext uri="{FF2B5EF4-FFF2-40B4-BE49-F238E27FC236}">
                  <a16:creationId xmlns:a16="http://schemas.microsoft.com/office/drawing/2014/main" id="{74F58814-55D5-97DB-343F-2C8F134C2A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2383" y="2247663"/>
              <a:ext cx="3011892" cy="2733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object 2">
            <a:extLst>
              <a:ext uri="{FF2B5EF4-FFF2-40B4-BE49-F238E27FC236}">
                <a16:creationId xmlns:a16="http://schemas.microsoft.com/office/drawing/2014/main" id="{6F2866DA-E106-F6D3-3472-DEC4B4E1277D}"/>
              </a:ext>
            </a:extLst>
          </p:cNvPr>
          <p:cNvSpPr>
            <a:spLocks/>
          </p:cNvSpPr>
          <p:nvPr/>
        </p:nvSpPr>
        <p:spPr bwMode="auto">
          <a:xfrm>
            <a:off x="0" y="6600825"/>
            <a:ext cx="12192000" cy="257175"/>
          </a:xfrm>
          <a:custGeom>
            <a:avLst/>
            <a:gdLst>
              <a:gd name="T0" fmla="*/ 12192000 w 12192000"/>
              <a:gd name="T1" fmla="*/ 0 h 257809"/>
              <a:gd name="T2" fmla="*/ 0 w 12192000"/>
              <a:gd name="T3" fmla="*/ 0 h 257809"/>
              <a:gd name="T4" fmla="*/ 0 w 12192000"/>
              <a:gd name="T5" fmla="*/ 257505 h 257809"/>
              <a:gd name="T6" fmla="*/ 12192000 w 12192000"/>
              <a:gd name="T7" fmla="*/ 257505 h 257809"/>
              <a:gd name="T8" fmla="*/ 12192000 w 12192000"/>
              <a:gd name="T9" fmla="*/ 0 h 257809"/>
            </a:gdLst>
            <a:ahLst/>
            <a:cxnLst>
              <a:cxn ang="0">
                <a:pos x="T0" y="T1"/>
              </a:cxn>
              <a:cxn ang="0">
                <a:pos x="T2" y="T3"/>
              </a:cxn>
              <a:cxn ang="0">
                <a:pos x="T4" y="T5"/>
              </a:cxn>
              <a:cxn ang="0">
                <a:pos x="T6" y="T7"/>
              </a:cxn>
              <a:cxn ang="0">
                <a:pos x="T8" y="T9"/>
              </a:cxn>
            </a:cxnLst>
            <a:rect l="0" t="0" r="r" b="b"/>
            <a:pathLst>
              <a:path w="12192000" h="257809">
                <a:moveTo>
                  <a:pt x="12192000" y="0"/>
                </a:moveTo>
                <a:lnTo>
                  <a:pt x="0" y="0"/>
                </a:lnTo>
                <a:lnTo>
                  <a:pt x="0" y="257505"/>
                </a:lnTo>
                <a:lnTo>
                  <a:pt x="12192000" y="257505"/>
                </a:lnTo>
                <a:lnTo>
                  <a:pt x="12192000" y="0"/>
                </a:lnTo>
                <a:close/>
              </a:path>
            </a:pathLst>
          </a:custGeom>
          <a:solidFill>
            <a:srgbClr val="00427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3" name="object 3">
            <a:extLst>
              <a:ext uri="{FF2B5EF4-FFF2-40B4-BE49-F238E27FC236}">
                <a16:creationId xmlns:a16="http://schemas.microsoft.com/office/drawing/2014/main" id="{2659D5A5-6CF7-9080-35E7-EA1ABC78F367}"/>
              </a:ext>
            </a:extLst>
          </p:cNvPr>
          <p:cNvSpPr txBox="1">
            <a:spLocks noGrp="1"/>
          </p:cNvSpPr>
          <p:nvPr>
            <p:ph type="body" idx="1"/>
          </p:nvPr>
        </p:nvSpPr>
        <p:spPr/>
        <p:txBody>
          <a:bodyPr tIns="128270"/>
          <a:lstStyle/>
          <a:p>
            <a:pPr marL="12700" eaLnBrk="1" hangingPunct="1">
              <a:spcBef>
                <a:spcPts val="1013"/>
              </a:spcBef>
            </a:pPr>
            <a:r>
              <a:rPr lang="en-US" altLang="en-US">
                <a:latin typeface="Arial" panose="020B0604020202020204" pitchFamily="34" charset="0"/>
                <a:cs typeface="Arial" panose="020B0604020202020204" pitchFamily="34" charset="0"/>
              </a:rPr>
              <a:t>DISABLED PERSON</a:t>
            </a:r>
          </a:p>
          <a:p>
            <a:pPr marL="12700" eaLnBrk="1" hangingPunct="1">
              <a:lnSpc>
                <a:spcPts val="2588"/>
              </a:lnSpc>
              <a:spcBef>
                <a:spcPts val="1238"/>
              </a:spcBef>
            </a:pPr>
            <a:r>
              <a:rPr lang="en-US" altLang="en-US" b="0">
                <a:latin typeface="Arial" panose="020B0604020202020204" pitchFamily="34" charset="0"/>
                <a:cs typeface="Arial" panose="020B0604020202020204" pitchFamily="34" charset="0"/>
              </a:rPr>
              <a:t>A person who has a physical or mental impairment which substantially limits one or more </a:t>
            </a:r>
            <a:r>
              <a:rPr lang="en-US" altLang="en-US">
                <a:solidFill>
                  <a:srgbClr val="F47420"/>
                </a:solidFill>
                <a:latin typeface="Arial" panose="020B0604020202020204" pitchFamily="34" charset="0"/>
                <a:cs typeface="Arial" panose="020B0604020202020204" pitchFamily="34" charset="0"/>
              </a:rPr>
              <a:t>major life activities</a:t>
            </a:r>
            <a:r>
              <a:rPr lang="en-US" altLang="en-US" b="0">
                <a:latin typeface="Arial" panose="020B0604020202020204" pitchFamily="34" charset="0"/>
                <a:cs typeface="Arial" panose="020B0604020202020204" pitchFamily="34" charset="0"/>
              </a:rPr>
              <a:t>, has a record of such an impairment, or is regarded as having such an impairment.</a:t>
            </a:r>
          </a:p>
        </p:txBody>
      </p:sp>
      <p:pic>
        <p:nvPicPr>
          <p:cNvPr id="24580" name="object 4">
            <a:extLst>
              <a:ext uri="{FF2B5EF4-FFF2-40B4-BE49-F238E27FC236}">
                <a16:creationId xmlns:a16="http://schemas.microsoft.com/office/drawing/2014/main" id="{8A481CBE-6327-A659-2EE6-BE83274DA7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698625"/>
            <a:ext cx="3611563" cy="372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ject 5">
            <a:extLst>
              <a:ext uri="{FF2B5EF4-FFF2-40B4-BE49-F238E27FC236}">
                <a16:creationId xmlns:a16="http://schemas.microsoft.com/office/drawing/2014/main" id="{C277DD88-A2D3-A93A-A1AF-D937070EDF5A}"/>
              </a:ext>
            </a:extLst>
          </p:cNvPr>
          <p:cNvSpPr txBox="1">
            <a:spLocks noGrp="1"/>
          </p:cNvSpPr>
          <p:nvPr>
            <p:ph type="title"/>
          </p:nvPr>
        </p:nvSpPr>
        <p:spPr/>
        <p:txBody>
          <a:bodyPr tIns="195634" rtlCol="0"/>
          <a:lstStyle/>
          <a:p>
            <a:pPr marL="3078480" eaLnBrk="1" fontAlgn="auto" hangingPunct="1">
              <a:spcBef>
                <a:spcPts val="105"/>
              </a:spcBef>
              <a:spcAft>
                <a:spcPts val="0"/>
              </a:spcAft>
              <a:defRPr/>
            </a:pPr>
            <a:r>
              <a:rPr sz="3200" dirty="0"/>
              <a:t>PERSONS</a:t>
            </a:r>
            <a:r>
              <a:rPr sz="3200" spc="-30" dirty="0"/>
              <a:t> </a:t>
            </a:r>
            <a:r>
              <a:rPr sz="3200" dirty="0"/>
              <a:t>WITH</a:t>
            </a:r>
            <a:r>
              <a:rPr sz="3200" spc="-20" dirty="0"/>
              <a:t> </a:t>
            </a:r>
            <a:r>
              <a:rPr sz="3200" spc="-10" dirty="0"/>
              <a:t>DISABILITIES</a:t>
            </a:r>
            <a:endParaRPr sz="3200"/>
          </a:p>
        </p:txBody>
      </p:sp>
      <p:sp>
        <p:nvSpPr>
          <p:cNvPr id="6" name="object 6">
            <a:extLst>
              <a:ext uri="{FF2B5EF4-FFF2-40B4-BE49-F238E27FC236}">
                <a16:creationId xmlns:a16="http://schemas.microsoft.com/office/drawing/2014/main" id="{8CDE54BA-8187-0C67-FA53-18E8543A541B}"/>
              </a:ext>
            </a:extLst>
          </p:cNvPr>
          <p:cNvSpPr txBox="1"/>
          <p:nvPr/>
        </p:nvSpPr>
        <p:spPr>
          <a:xfrm>
            <a:off x="2878138" y="5989638"/>
            <a:ext cx="6499225" cy="454025"/>
          </a:xfrm>
          <a:prstGeom prst="rect">
            <a:avLst/>
          </a:prstGeom>
        </p:spPr>
        <p:txBody>
          <a:bodyPr lIns="0" tIns="12700" rIns="0" bIns="0">
            <a:spAutoFit/>
          </a:bodyPr>
          <a:lstStyle>
            <a:lvl1pPr marL="12700" indent="252413">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100"/>
              </a:spcBef>
            </a:pPr>
            <a:r>
              <a:rPr lang="en-US" altLang="en-US" sz="1400" b="1">
                <a:solidFill>
                  <a:srgbClr val="F47420"/>
                </a:solidFill>
                <a:cs typeface="Arial" panose="020B0604020202020204" pitchFamily="34" charset="0"/>
              </a:rPr>
              <a:t>Major life activity </a:t>
            </a:r>
            <a:r>
              <a:rPr lang="en-US" altLang="en-US" sz="1400">
                <a:solidFill>
                  <a:srgbClr val="000000"/>
                </a:solidFill>
                <a:cs typeface="Arial" panose="020B0604020202020204" pitchFamily="34" charset="0"/>
              </a:rPr>
              <a:t>means functions such as caring for one’s self, performing manual tasks, walking, seeing, hearing, speaking, breathing, learning and working.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object 2">
            <a:extLst>
              <a:ext uri="{FF2B5EF4-FFF2-40B4-BE49-F238E27FC236}">
                <a16:creationId xmlns:a16="http://schemas.microsoft.com/office/drawing/2014/main" id="{0FCF2DF1-F38C-EE10-2653-639CE2CD82D3}"/>
              </a:ext>
            </a:extLst>
          </p:cNvPr>
          <p:cNvSpPr>
            <a:spLocks/>
          </p:cNvSpPr>
          <p:nvPr/>
        </p:nvSpPr>
        <p:spPr bwMode="auto">
          <a:xfrm>
            <a:off x="0" y="6600825"/>
            <a:ext cx="12192000" cy="257175"/>
          </a:xfrm>
          <a:custGeom>
            <a:avLst/>
            <a:gdLst>
              <a:gd name="T0" fmla="*/ 12192000 w 12192000"/>
              <a:gd name="T1" fmla="*/ 0 h 257809"/>
              <a:gd name="T2" fmla="*/ 0 w 12192000"/>
              <a:gd name="T3" fmla="*/ 0 h 257809"/>
              <a:gd name="T4" fmla="*/ 0 w 12192000"/>
              <a:gd name="T5" fmla="*/ 257505 h 257809"/>
              <a:gd name="T6" fmla="*/ 12192000 w 12192000"/>
              <a:gd name="T7" fmla="*/ 257505 h 257809"/>
              <a:gd name="T8" fmla="*/ 12192000 w 12192000"/>
              <a:gd name="T9" fmla="*/ 0 h 257809"/>
            </a:gdLst>
            <a:ahLst/>
            <a:cxnLst>
              <a:cxn ang="0">
                <a:pos x="T0" y="T1"/>
              </a:cxn>
              <a:cxn ang="0">
                <a:pos x="T2" y="T3"/>
              </a:cxn>
              <a:cxn ang="0">
                <a:pos x="T4" y="T5"/>
              </a:cxn>
              <a:cxn ang="0">
                <a:pos x="T6" y="T7"/>
              </a:cxn>
              <a:cxn ang="0">
                <a:pos x="T8" y="T9"/>
              </a:cxn>
            </a:cxnLst>
            <a:rect l="0" t="0" r="r" b="b"/>
            <a:pathLst>
              <a:path w="12192000" h="257809">
                <a:moveTo>
                  <a:pt x="12192000" y="0"/>
                </a:moveTo>
                <a:lnTo>
                  <a:pt x="0" y="0"/>
                </a:lnTo>
                <a:lnTo>
                  <a:pt x="0" y="257505"/>
                </a:lnTo>
                <a:lnTo>
                  <a:pt x="12192000" y="257505"/>
                </a:lnTo>
                <a:lnTo>
                  <a:pt x="12192000" y="0"/>
                </a:lnTo>
                <a:close/>
              </a:path>
            </a:pathLst>
          </a:custGeom>
          <a:solidFill>
            <a:srgbClr val="00427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25603" name="object 3">
            <a:extLst>
              <a:ext uri="{FF2B5EF4-FFF2-40B4-BE49-F238E27FC236}">
                <a16:creationId xmlns:a16="http://schemas.microsoft.com/office/drawing/2014/main" id="{C49AE9C4-4D43-5D57-71F6-DB519EFC27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6638" y="2300288"/>
            <a:ext cx="3543300" cy="357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bject 4">
            <a:extLst>
              <a:ext uri="{FF2B5EF4-FFF2-40B4-BE49-F238E27FC236}">
                <a16:creationId xmlns:a16="http://schemas.microsoft.com/office/drawing/2014/main" id="{8A5561FA-2CAE-3A8A-2369-ED35F0AD331A}"/>
              </a:ext>
            </a:extLst>
          </p:cNvPr>
          <p:cNvSpPr txBox="1"/>
          <p:nvPr/>
        </p:nvSpPr>
        <p:spPr>
          <a:xfrm>
            <a:off x="5029200" y="1447800"/>
            <a:ext cx="6372225" cy="4521109"/>
          </a:xfrm>
          <a:prstGeom prst="rect">
            <a:avLst/>
          </a:prstGeom>
        </p:spPr>
        <p:txBody>
          <a:bodyPr wrap="square" lIns="0" tIns="47625" rIns="0" bIns="0">
            <a:spAutoFit/>
          </a:bodyPr>
          <a:lstStyle>
            <a:lvl1pPr marL="127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2163"/>
              </a:lnSpc>
              <a:spcBef>
                <a:spcPts val="375"/>
              </a:spcBef>
            </a:pPr>
            <a:r>
              <a:rPr lang="en-US" altLang="en-US" sz="2000" dirty="0">
                <a:solidFill>
                  <a:srgbClr val="000000"/>
                </a:solidFill>
                <a:cs typeface="Arial" panose="020B0604020202020204" pitchFamily="34" charset="0"/>
              </a:rPr>
              <a:t>Reasonable accommodations that do not cause undue hardship must be provided. Here are a few examples:</a:t>
            </a:r>
          </a:p>
          <a:p>
            <a:pPr eaLnBrk="1" hangingPunct="1">
              <a:spcBef>
                <a:spcPts val="13"/>
              </a:spcBef>
            </a:pPr>
            <a:endParaRPr lang="en-US" altLang="en-US" sz="1900" dirty="0">
              <a:solidFill>
                <a:srgbClr val="000000"/>
              </a:solidFill>
              <a:cs typeface="Arial" panose="020B0604020202020204" pitchFamily="34" charset="0"/>
            </a:endParaRPr>
          </a:p>
          <a:p>
            <a:pPr eaLnBrk="1" hangingPunct="1">
              <a:buFontTx/>
              <a:buChar char="•"/>
            </a:pPr>
            <a:r>
              <a:rPr lang="en-US" altLang="en-US" sz="2000" dirty="0">
                <a:solidFill>
                  <a:srgbClr val="000000"/>
                </a:solidFill>
                <a:cs typeface="Arial" panose="020B0604020202020204" pitchFamily="34" charset="0"/>
              </a:rPr>
              <a:t>Allow service animals (required)</a:t>
            </a:r>
          </a:p>
          <a:p>
            <a:pPr eaLnBrk="1" hangingPunct="1">
              <a:spcBef>
                <a:spcPts val="1763"/>
              </a:spcBef>
              <a:buFontTx/>
              <a:buChar char="•"/>
            </a:pPr>
            <a:r>
              <a:rPr lang="en-US" altLang="en-US" sz="2000" dirty="0">
                <a:solidFill>
                  <a:srgbClr val="000000"/>
                </a:solidFill>
                <a:cs typeface="Arial" panose="020B0604020202020204" pitchFamily="34" charset="0"/>
              </a:rPr>
              <a:t>Modifying existing facilities to make them accessible or usable for individuals with disabilities</a:t>
            </a:r>
          </a:p>
          <a:p>
            <a:pPr eaLnBrk="1" hangingPunct="1">
              <a:spcBef>
                <a:spcPts val="1788"/>
              </a:spcBef>
              <a:buFontTx/>
              <a:buChar char="•"/>
            </a:pPr>
            <a:r>
              <a:rPr lang="en-US" altLang="en-US" sz="2000" dirty="0">
                <a:solidFill>
                  <a:srgbClr val="000000"/>
                </a:solidFill>
                <a:cs typeface="Arial" panose="020B0604020202020204" pitchFamily="34" charset="0"/>
              </a:rPr>
              <a:t>Providing qualified readers or interpreters</a:t>
            </a:r>
          </a:p>
          <a:p>
            <a:pPr eaLnBrk="1" hangingPunct="1">
              <a:spcBef>
                <a:spcPts val="1763"/>
              </a:spcBef>
              <a:buFontTx/>
              <a:buChar char="•"/>
            </a:pPr>
            <a:r>
              <a:rPr lang="en-US" altLang="en-US" sz="2000" dirty="0">
                <a:solidFill>
                  <a:srgbClr val="000000"/>
                </a:solidFill>
                <a:cs typeface="Arial" panose="020B0604020202020204" pitchFamily="34" charset="0"/>
              </a:rPr>
              <a:t>Providing spaces for sitting</a:t>
            </a:r>
          </a:p>
          <a:p>
            <a:pPr eaLnBrk="1" hangingPunct="1">
              <a:spcBef>
                <a:spcPts val="1763"/>
              </a:spcBef>
              <a:buFontTx/>
              <a:buChar char="•"/>
            </a:pPr>
            <a:r>
              <a:rPr lang="en-US" altLang="en-US" sz="2000" dirty="0">
                <a:solidFill>
                  <a:srgbClr val="000000"/>
                </a:solidFill>
                <a:cs typeface="Arial" panose="020B0604020202020204" pitchFamily="34" charset="0"/>
              </a:rPr>
              <a:t>Reminding beneficiaries that an alternate can pick up on their behalf</a:t>
            </a:r>
          </a:p>
          <a:p>
            <a:pPr eaLnBrk="1" hangingPunct="1">
              <a:spcBef>
                <a:spcPts val="1788"/>
              </a:spcBef>
              <a:buFontTx/>
              <a:buChar char="•"/>
            </a:pPr>
            <a:r>
              <a:rPr lang="en-US" altLang="en-US" sz="2000" dirty="0">
                <a:solidFill>
                  <a:srgbClr val="000000"/>
                </a:solidFill>
                <a:cs typeface="Arial" panose="020B0604020202020204" pitchFamily="34" charset="0"/>
              </a:rPr>
              <a:t>Provide alternate arrangements for service</a:t>
            </a:r>
          </a:p>
        </p:txBody>
      </p:sp>
      <p:sp>
        <p:nvSpPr>
          <p:cNvPr id="5" name="object 5">
            <a:extLst>
              <a:ext uri="{FF2B5EF4-FFF2-40B4-BE49-F238E27FC236}">
                <a16:creationId xmlns:a16="http://schemas.microsoft.com/office/drawing/2014/main" id="{A91ADD63-9566-6338-E687-683697CA2851}"/>
              </a:ext>
            </a:extLst>
          </p:cNvPr>
          <p:cNvSpPr txBox="1">
            <a:spLocks noGrp="1"/>
          </p:cNvSpPr>
          <p:nvPr>
            <p:ph type="title"/>
          </p:nvPr>
        </p:nvSpPr>
        <p:spPr>
          <a:xfrm>
            <a:off x="1400175" y="273050"/>
            <a:ext cx="9731375" cy="854075"/>
          </a:xfrm>
        </p:spPr>
        <p:txBody>
          <a:bodyPr tIns="159385"/>
          <a:lstStyle/>
          <a:p>
            <a:pPr eaLnBrk="1" hangingPunct="1">
              <a:lnSpc>
                <a:spcPct val="70000"/>
              </a:lnSpc>
              <a:spcBef>
                <a:spcPts val="1250"/>
              </a:spcBef>
            </a:pPr>
            <a:r>
              <a:rPr lang="en-US" altLang="en-US" sz="3200" dirty="0">
                <a:latin typeface="Arial" panose="020B0604020202020204" pitchFamily="34" charset="0"/>
                <a:cs typeface="Arial" panose="020B0604020202020204" pitchFamily="34" charset="0"/>
              </a:rPr>
              <a:t>REASONABLE ACCOMMODATIONS TO PERSONS WITH DISABILITIES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6F29C764-1DCB-73BA-8E8C-1E0F5409126E}"/>
              </a:ext>
            </a:extLst>
          </p:cNvPr>
          <p:cNvSpPr txBox="1">
            <a:spLocks noGrp="1"/>
          </p:cNvSpPr>
          <p:nvPr>
            <p:ph type="title"/>
          </p:nvPr>
        </p:nvSpPr>
        <p:spPr>
          <a:xfrm>
            <a:off x="3300413" y="20638"/>
            <a:ext cx="5591175" cy="528637"/>
          </a:xfrm>
        </p:spPr>
        <p:txBody>
          <a:bodyPr tIns="12700" rtlCol="0"/>
          <a:lstStyle/>
          <a:p>
            <a:pPr marL="12700" eaLnBrk="1" fontAlgn="auto" hangingPunct="1">
              <a:spcBef>
                <a:spcPts val="100"/>
              </a:spcBef>
              <a:spcAft>
                <a:spcPts val="0"/>
              </a:spcAft>
              <a:defRPr/>
            </a:pPr>
            <a:r>
              <a:rPr sz="3300" dirty="0"/>
              <a:t>COMPLAINT</a:t>
            </a:r>
            <a:r>
              <a:rPr sz="3300" spc="-35" dirty="0"/>
              <a:t> </a:t>
            </a:r>
            <a:r>
              <a:rPr sz="3300" spc="-10" dirty="0"/>
              <a:t>PROCEDURES</a:t>
            </a:r>
            <a:endParaRPr sz="3300"/>
          </a:p>
        </p:txBody>
      </p:sp>
      <p:sp>
        <p:nvSpPr>
          <p:cNvPr id="3" name="object 3">
            <a:extLst>
              <a:ext uri="{FF2B5EF4-FFF2-40B4-BE49-F238E27FC236}">
                <a16:creationId xmlns:a16="http://schemas.microsoft.com/office/drawing/2014/main" id="{D4E9F3F8-D192-56D0-C4DE-7BFE97D36CB6}"/>
              </a:ext>
            </a:extLst>
          </p:cNvPr>
          <p:cNvSpPr txBox="1"/>
          <p:nvPr/>
        </p:nvSpPr>
        <p:spPr>
          <a:xfrm>
            <a:off x="1563688" y="1803400"/>
            <a:ext cx="3582987" cy="1520825"/>
          </a:xfrm>
          <a:prstGeom prst="rect">
            <a:avLst/>
          </a:prstGeom>
        </p:spPr>
        <p:txBody>
          <a:bodyPr lIns="0" tIns="13335" rIns="0" bIns="0">
            <a:spAutoFit/>
          </a:bodyPr>
          <a:lstStyle>
            <a:lvl1pPr marL="127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100"/>
              </a:spcBef>
            </a:pPr>
            <a:r>
              <a:rPr lang="en-US" altLang="en-US" sz="2000" b="1">
                <a:solidFill>
                  <a:srgbClr val="004279"/>
                </a:solidFill>
                <a:cs typeface="Arial" panose="020B0604020202020204" pitchFamily="34" charset="0"/>
              </a:rPr>
              <a:t>CIVIL RIGHTS COMPLAINT</a:t>
            </a:r>
            <a:endParaRPr lang="en-US" altLang="en-US" sz="2000">
              <a:solidFill>
                <a:srgbClr val="000000"/>
              </a:solidFill>
              <a:cs typeface="Arial" panose="020B0604020202020204" pitchFamily="34" charset="0"/>
            </a:endParaRPr>
          </a:p>
          <a:p>
            <a:pPr eaLnBrk="1" hangingPunct="1"/>
            <a:endParaRPr lang="en-US" altLang="en-US" sz="2200">
              <a:solidFill>
                <a:srgbClr val="000000"/>
              </a:solidFill>
              <a:cs typeface="Arial" panose="020B0604020202020204" pitchFamily="34" charset="0"/>
            </a:endParaRPr>
          </a:p>
          <a:p>
            <a:pPr eaLnBrk="1" hangingPunct="1">
              <a:spcBef>
                <a:spcPts val="25"/>
              </a:spcBef>
            </a:pPr>
            <a:endParaRPr lang="en-US" altLang="en-US" sz="1700">
              <a:solidFill>
                <a:srgbClr val="000000"/>
              </a:solidFill>
              <a:cs typeface="Arial" panose="020B0604020202020204" pitchFamily="34" charset="0"/>
            </a:endParaRPr>
          </a:p>
          <a:p>
            <a:pPr eaLnBrk="1" hangingPunct="1">
              <a:buFontTx/>
              <a:buChar char="•"/>
            </a:pPr>
            <a:r>
              <a:rPr lang="en-US" altLang="en-US" sz="2000">
                <a:solidFill>
                  <a:srgbClr val="000000"/>
                </a:solidFill>
                <a:cs typeface="Arial" panose="020B0604020202020204" pitchFamily="34" charset="0"/>
              </a:rPr>
              <a:t>Based on one or more of the protected classes</a:t>
            </a:r>
          </a:p>
        </p:txBody>
      </p:sp>
      <p:sp>
        <p:nvSpPr>
          <p:cNvPr id="4" name="object 4">
            <a:extLst>
              <a:ext uri="{FF2B5EF4-FFF2-40B4-BE49-F238E27FC236}">
                <a16:creationId xmlns:a16="http://schemas.microsoft.com/office/drawing/2014/main" id="{7E6358F3-A16B-7C02-1498-AC60424E6C55}"/>
              </a:ext>
            </a:extLst>
          </p:cNvPr>
          <p:cNvSpPr txBox="1">
            <a:spLocks noGrp="1"/>
          </p:cNvSpPr>
          <p:nvPr>
            <p:ph sz="half" idx="3"/>
          </p:nvPr>
        </p:nvSpPr>
        <p:spPr>
          <a:xfrm>
            <a:off x="6865938" y="1803400"/>
            <a:ext cx="3395662" cy="3959225"/>
          </a:xfrm>
        </p:spPr>
        <p:txBody>
          <a:bodyPr tIns="13335"/>
          <a:lstStyle/>
          <a:p>
            <a:pPr marL="12700" eaLnBrk="1" hangingPunct="1">
              <a:spcBef>
                <a:spcPts val="100"/>
              </a:spcBef>
            </a:pPr>
            <a:r>
              <a:rPr lang="en-US" altLang="en-US">
                <a:latin typeface="Arial" panose="020B0604020202020204" pitchFamily="34" charset="0"/>
                <a:cs typeface="Arial" panose="020B0604020202020204" pitchFamily="34" charset="0"/>
              </a:rPr>
              <a:t>PROGRAM COMPLAINT</a:t>
            </a:r>
          </a:p>
          <a:p>
            <a:pPr marL="12700" eaLnBrk="1" hangingPunct="1">
              <a:spcBef>
                <a:spcPct val="0"/>
              </a:spcBef>
            </a:pPr>
            <a:endParaRPr lang="en-US" altLang="en-US" sz="2200">
              <a:latin typeface="Arial" panose="020B0604020202020204" pitchFamily="34" charset="0"/>
              <a:cs typeface="Arial" panose="020B0604020202020204" pitchFamily="34" charset="0"/>
            </a:endParaRPr>
          </a:p>
          <a:p>
            <a:pPr marL="12700" eaLnBrk="1" hangingPunct="1">
              <a:spcBef>
                <a:spcPts val="25"/>
              </a:spcBef>
            </a:pPr>
            <a:endParaRPr lang="en-US" altLang="en-US" sz="1700">
              <a:latin typeface="Arial" panose="020B0604020202020204" pitchFamily="34" charset="0"/>
              <a:cs typeface="Arial" panose="020B0604020202020204" pitchFamily="34" charset="0"/>
            </a:endParaRPr>
          </a:p>
          <a:p>
            <a:pPr marL="12700" eaLnBrk="1" hangingPunct="1">
              <a:spcBef>
                <a:spcPct val="0"/>
              </a:spcBef>
              <a:buFontTx/>
              <a:buChar char="•"/>
            </a:pPr>
            <a:r>
              <a:rPr lang="en-US" altLang="en-US" b="0">
                <a:solidFill>
                  <a:srgbClr val="000000"/>
                </a:solidFill>
                <a:latin typeface="Arial" panose="020B0604020202020204" pitchFamily="34" charset="0"/>
                <a:cs typeface="Arial" panose="020B0604020202020204" pitchFamily="34" charset="0"/>
              </a:rPr>
              <a:t>Not based on one of the protected classes</a:t>
            </a:r>
          </a:p>
          <a:p>
            <a:pPr marL="12700" eaLnBrk="1" hangingPunct="1">
              <a:spcBef>
                <a:spcPts val="50"/>
              </a:spcBef>
              <a:buFontTx/>
              <a:buChar char="•"/>
            </a:pPr>
            <a:endParaRPr lang="en-US" altLang="en-US">
              <a:latin typeface="Arial" panose="020B0604020202020204" pitchFamily="34" charset="0"/>
              <a:cs typeface="Arial" panose="020B0604020202020204" pitchFamily="34" charset="0"/>
            </a:endParaRPr>
          </a:p>
          <a:p>
            <a:pPr marL="12700" eaLnBrk="1" hangingPunct="1">
              <a:spcBef>
                <a:spcPct val="0"/>
              </a:spcBef>
              <a:buFontTx/>
              <a:buChar char="•"/>
            </a:pPr>
            <a:r>
              <a:rPr lang="en-US" altLang="en-US" b="0">
                <a:solidFill>
                  <a:srgbClr val="000000"/>
                </a:solidFill>
                <a:latin typeface="Arial" panose="020B0604020202020204" pitchFamily="34" charset="0"/>
                <a:cs typeface="Arial" panose="020B0604020202020204" pitchFamily="34" charset="0"/>
              </a:rPr>
              <a:t>Example:</a:t>
            </a:r>
          </a:p>
          <a:p>
            <a:pPr marL="812800" lvl="1" indent="-342900" eaLnBrk="1" hangingPunct="1">
              <a:spcBef>
                <a:spcPct val="0"/>
              </a:spcBef>
              <a:buFont typeface="Courier New" panose="02070309020205020404" pitchFamily="49" charset="0"/>
              <a:buChar char="o"/>
            </a:pPr>
            <a:r>
              <a:rPr lang="en-US" altLang="en-US" sz="2000">
                <a:solidFill>
                  <a:srgbClr val="000000"/>
                </a:solidFill>
                <a:latin typeface="Arial" panose="020B0604020202020204" pitchFamily="34" charset="0"/>
                <a:cs typeface="Arial" panose="020B0604020202020204" pitchFamily="34" charset="0"/>
              </a:rPr>
              <a:t>Quality of food</a:t>
            </a:r>
          </a:p>
          <a:p>
            <a:pPr marL="812800" lvl="1" indent="-342900" eaLnBrk="1" hangingPunct="1">
              <a:spcBef>
                <a:spcPct val="0"/>
              </a:spcBef>
              <a:buFont typeface="Courier New" panose="02070309020205020404" pitchFamily="49" charset="0"/>
              <a:buChar char="o"/>
            </a:pPr>
            <a:r>
              <a:rPr lang="en-US" altLang="en-US" sz="2000">
                <a:solidFill>
                  <a:srgbClr val="000000"/>
                </a:solidFill>
                <a:latin typeface="Arial" panose="020B0604020202020204" pitchFamily="34" charset="0"/>
                <a:cs typeface="Arial" panose="020B0604020202020204" pitchFamily="34" charset="0"/>
              </a:rPr>
              <a:t>Quantity of food</a:t>
            </a:r>
          </a:p>
          <a:p>
            <a:pPr marL="812800" lvl="1" indent="-342900" eaLnBrk="1" hangingPunct="1">
              <a:spcBef>
                <a:spcPct val="0"/>
              </a:spcBef>
              <a:buFont typeface="Courier New" panose="02070309020205020404" pitchFamily="49" charset="0"/>
              <a:buChar char="o"/>
            </a:pPr>
            <a:r>
              <a:rPr lang="en-US" altLang="en-US" sz="2000">
                <a:solidFill>
                  <a:srgbClr val="000000"/>
                </a:solidFill>
                <a:latin typeface="Arial" panose="020B0604020202020204" pitchFamily="34" charset="0"/>
                <a:cs typeface="Arial" panose="020B0604020202020204" pitchFamily="34" charset="0"/>
              </a:rPr>
              <a:t>Customer service</a:t>
            </a:r>
          </a:p>
          <a:p>
            <a:pPr marL="812800" lvl="1" indent="-342900" eaLnBrk="1" hangingPunct="1">
              <a:spcBef>
                <a:spcPts val="38"/>
              </a:spcBef>
              <a:buFont typeface="Courier New" panose="02070309020205020404" pitchFamily="49" charset="0"/>
              <a:buChar char="o"/>
            </a:pPr>
            <a:endParaRPr lang="en-US" altLang="en-US" sz="2000">
              <a:solidFill>
                <a:srgbClr val="000000"/>
              </a:solidFill>
              <a:latin typeface="Arial" panose="020B0604020202020204" pitchFamily="34" charset="0"/>
              <a:cs typeface="Arial" panose="020B0604020202020204" pitchFamily="34" charset="0"/>
            </a:endParaRPr>
          </a:p>
          <a:p>
            <a:pPr marL="12700" eaLnBrk="1" hangingPunct="1">
              <a:spcBef>
                <a:spcPct val="0"/>
              </a:spcBef>
              <a:buFontTx/>
              <a:buChar char="•"/>
            </a:pPr>
            <a:r>
              <a:rPr lang="en-US" altLang="en-US" b="0">
                <a:solidFill>
                  <a:srgbClr val="000000"/>
                </a:solidFill>
                <a:latin typeface="Arial" panose="020B0604020202020204" pitchFamily="34" charset="0"/>
                <a:cs typeface="Arial" panose="020B0604020202020204" pitchFamily="34" charset="0"/>
              </a:rPr>
              <a:t>Have a different process to handling and resolving</a:t>
            </a:r>
          </a:p>
        </p:txBody>
      </p:sp>
      <p:sp>
        <p:nvSpPr>
          <p:cNvPr id="26629" name="object 5">
            <a:extLst>
              <a:ext uri="{FF2B5EF4-FFF2-40B4-BE49-F238E27FC236}">
                <a16:creationId xmlns:a16="http://schemas.microsoft.com/office/drawing/2014/main" id="{FF3755BA-5D8D-602B-CAC3-0C58AAC7DE09}"/>
              </a:ext>
            </a:extLst>
          </p:cNvPr>
          <p:cNvSpPr txBox="1">
            <a:spLocks noChangeArrowheads="1"/>
          </p:cNvSpPr>
          <p:nvPr/>
        </p:nvSpPr>
        <p:spPr bwMode="auto">
          <a:xfrm>
            <a:off x="1563688" y="3603625"/>
            <a:ext cx="11430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100"/>
              </a:spcBef>
            </a:pPr>
            <a:r>
              <a:rPr lang="en-US" altLang="en-US" sz="2000">
                <a:solidFill>
                  <a:srgbClr val="000000"/>
                </a:solidFill>
                <a:cs typeface="Arial" panose="020B0604020202020204" pitchFamily="34" charset="0"/>
              </a:rPr>
              <a:t>•</a:t>
            </a:r>
          </a:p>
        </p:txBody>
      </p:sp>
      <p:sp>
        <p:nvSpPr>
          <p:cNvPr id="6" name="object 6">
            <a:extLst>
              <a:ext uri="{FF2B5EF4-FFF2-40B4-BE49-F238E27FC236}">
                <a16:creationId xmlns:a16="http://schemas.microsoft.com/office/drawing/2014/main" id="{33E4519A-7DBB-A0F5-879F-52138F85D8B2}"/>
              </a:ext>
            </a:extLst>
          </p:cNvPr>
          <p:cNvSpPr txBox="1"/>
          <p:nvPr/>
        </p:nvSpPr>
        <p:spPr>
          <a:xfrm>
            <a:off x="1906588" y="3603625"/>
            <a:ext cx="3316287" cy="330200"/>
          </a:xfrm>
          <a:prstGeom prst="rect">
            <a:avLst/>
          </a:prstGeom>
        </p:spPr>
        <p:txBody>
          <a:bodyPr lIns="0" tIns="12700" rIns="0" bIns="0">
            <a:spAutoFit/>
          </a:bodyPr>
          <a:lstStyle/>
          <a:p>
            <a:pPr marL="12700" eaLnBrk="1" fontAlgn="auto" hangingPunct="1">
              <a:spcBef>
                <a:spcPts val="100"/>
              </a:spcBef>
              <a:spcAft>
                <a:spcPts val="0"/>
              </a:spcAft>
              <a:defRPr/>
            </a:pPr>
            <a:r>
              <a:rPr sz="2000" kern="0" spc="-10" dirty="0">
                <a:solidFill>
                  <a:sysClr val="windowText" lastClr="000000"/>
                </a:solidFill>
                <a:latin typeface="Arial"/>
                <a:cs typeface="Arial"/>
              </a:rPr>
              <a:t>Verbal,</a:t>
            </a:r>
            <a:r>
              <a:rPr sz="2000" kern="0" spc="-60" dirty="0">
                <a:solidFill>
                  <a:sysClr val="windowText" lastClr="000000"/>
                </a:solidFill>
                <a:latin typeface="Arial"/>
                <a:cs typeface="Arial"/>
              </a:rPr>
              <a:t> </a:t>
            </a:r>
            <a:r>
              <a:rPr sz="2000" kern="0" dirty="0">
                <a:solidFill>
                  <a:sysClr val="windowText" lastClr="000000"/>
                </a:solidFill>
                <a:latin typeface="Arial"/>
                <a:cs typeface="Arial"/>
              </a:rPr>
              <a:t>written</a:t>
            </a:r>
            <a:r>
              <a:rPr sz="2000" kern="0" spc="-50" dirty="0">
                <a:solidFill>
                  <a:sysClr val="windowText" lastClr="000000"/>
                </a:solidFill>
                <a:latin typeface="Arial"/>
                <a:cs typeface="Arial"/>
              </a:rPr>
              <a:t> </a:t>
            </a:r>
            <a:r>
              <a:rPr sz="2000" kern="0" dirty="0">
                <a:solidFill>
                  <a:sysClr val="windowText" lastClr="000000"/>
                </a:solidFill>
                <a:latin typeface="Arial"/>
                <a:cs typeface="Arial"/>
              </a:rPr>
              <a:t>or</a:t>
            </a:r>
            <a:r>
              <a:rPr sz="2000" kern="0" spc="-35" dirty="0">
                <a:solidFill>
                  <a:sysClr val="windowText" lastClr="000000"/>
                </a:solidFill>
                <a:latin typeface="Arial"/>
                <a:cs typeface="Arial"/>
              </a:rPr>
              <a:t> </a:t>
            </a:r>
            <a:r>
              <a:rPr sz="2000" kern="0" spc="-10" dirty="0">
                <a:solidFill>
                  <a:sysClr val="windowText" lastClr="000000"/>
                </a:solidFill>
                <a:latin typeface="Arial"/>
                <a:cs typeface="Arial"/>
              </a:rPr>
              <a:t>anonymous</a:t>
            </a:r>
            <a:endParaRPr sz="2000" kern="0">
              <a:solidFill>
                <a:sysClr val="windowText" lastClr="000000"/>
              </a:solidFill>
              <a:latin typeface="Arial"/>
              <a:cs typeface="Arial"/>
            </a:endParaRPr>
          </a:p>
        </p:txBody>
      </p:sp>
      <p:sp>
        <p:nvSpPr>
          <p:cNvPr id="7" name="object 7">
            <a:extLst>
              <a:ext uri="{FF2B5EF4-FFF2-40B4-BE49-F238E27FC236}">
                <a16:creationId xmlns:a16="http://schemas.microsoft.com/office/drawing/2014/main" id="{E473D6DA-3D3A-B561-4B08-F6C2D9F3C859}"/>
              </a:ext>
            </a:extLst>
          </p:cNvPr>
          <p:cNvSpPr txBox="1"/>
          <p:nvPr/>
        </p:nvSpPr>
        <p:spPr>
          <a:xfrm>
            <a:off x="1563688" y="4213225"/>
            <a:ext cx="3727450" cy="1854200"/>
          </a:xfrm>
          <a:prstGeom prst="rect">
            <a:avLst/>
          </a:prstGeom>
        </p:spPr>
        <p:txBody>
          <a:bodyPr lIns="0" tIns="12700" rIns="0" bIns="0">
            <a:spAutoFit/>
          </a:bodyPr>
          <a:lstStyle>
            <a:lvl1pPr marL="354013" indent="-342900">
              <a:tabLst>
                <a:tab pos="354013" algn="l"/>
                <a:tab pos="355600" algn="l"/>
              </a:tabLst>
              <a:defRPr>
                <a:solidFill>
                  <a:schemeClr val="tx1"/>
                </a:solidFill>
                <a:latin typeface="Arial" panose="020B0604020202020204" pitchFamily="34" charset="0"/>
              </a:defRPr>
            </a:lvl1pPr>
            <a:lvl2pPr marL="742950" indent="-285750">
              <a:tabLst>
                <a:tab pos="354013" algn="l"/>
                <a:tab pos="355600" algn="l"/>
              </a:tabLst>
              <a:defRPr>
                <a:solidFill>
                  <a:schemeClr val="tx1"/>
                </a:solidFill>
                <a:latin typeface="Arial" panose="020B0604020202020204" pitchFamily="34" charset="0"/>
              </a:defRPr>
            </a:lvl2pPr>
            <a:lvl3pPr marL="1143000" indent="-228600">
              <a:tabLst>
                <a:tab pos="354013" algn="l"/>
                <a:tab pos="355600" algn="l"/>
              </a:tabLst>
              <a:defRPr>
                <a:solidFill>
                  <a:schemeClr val="tx1"/>
                </a:solidFill>
                <a:latin typeface="Arial" panose="020B0604020202020204" pitchFamily="34" charset="0"/>
              </a:defRPr>
            </a:lvl3pPr>
            <a:lvl4pPr marL="1600200" indent="-228600">
              <a:tabLst>
                <a:tab pos="354013" algn="l"/>
                <a:tab pos="355600" algn="l"/>
              </a:tabLst>
              <a:defRPr>
                <a:solidFill>
                  <a:schemeClr val="tx1"/>
                </a:solidFill>
                <a:latin typeface="Arial" panose="020B0604020202020204" pitchFamily="34" charset="0"/>
              </a:defRPr>
            </a:lvl4pPr>
            <a:lvl5pPr marL="2057400" indent="-228600">
              <a:tabLst>
                <a:tab pos="354013" algn="l"/>
                <a:tab pos="3556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354013" algn="l"/>
                <a:tab pos="3556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354013" algn="l"/>
                <a:tab pos="3556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354013" algn="l"/>
                <a:tab pos="3556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354013" algn="l"/>
                <a:tab pos="355600" algn="l"/>
              </a:tabLst>
              <a:defRPr>
                <a:solidFill>
                  <a:schemeClr val="tx1"/>
                </a:solidFill>
                <a:latin typeface="Arial" panose="020B0604020202020204" pitchFamily="34" charset="0"/>
              </a:defRPr>
            </a:lvl9pPr>
          </a:lstStyle>
          <a:p>
            <a:pPr eaLnBrk="1" hangingPunct="1">
              <a:spcBef>
                <a:spcPts val="100"/>
              </a:spcBef>
              <a:buFontTx/>
              <a:buChar char="•"/>
            </a:pPr>
            <a:r>
              <a:rPr lang="en-US" altLang="en-US" sz="2000">
                <a:solidFill>
                  <a:srgbClr val="000000"/>
                </a:solidFill>
                <a:cs typeface="Arial" panose="020B0604020202020204" pitchFamily="34" charset="0"/>
              </a:rPr>
              <a:t>Can be made to any person at any level</a:t>
            </a:r>
          </a:p>
          <a:p>
            <a:pPr eaLnBrk="1" hangingPunct="1">
              <a:spcBef>
                <a:spcPts val="50"/>
              </a:spcBef>
              <a:buFont typeface="Arial" panose="020B0604020202020204" pitchFamily="34" charset="0"/>
              <a:buChar char="•"/>
            </a:pPr>
            <a:endParaRPr lang="en-US" altLang="en-US" sz="2000">
              <a:solidFill>
                <a:srgbClr val="000000"/>
              </a:solidFill>
              <a:cs typeface="Arial" panose="020B0604020202020204" pitchFamily="34" charset="0"/>
            </a:endParaRPr>
          </a:p>
          <a:p>
            <a:pPr algn="just" eaLnBrk="1" hangingPunct="1">
              <a:buFontTx/>
              <a:buChar char="•"/>
            </a:pPr>
            <a:r>
              <a:rPr lang="en-US" altLang="en-US" sz="2000">
                <a:solidFill>
                  <a:srgbClr val="000000"/>
                </a:solidFill>
                <a:cs typeface="Arial" panose="020B0604020202020204" pitchFamily="34" charset="0"/>
              </a:rPr>
              <a:t>Processes and procedures as well as a log for documenting complaints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7650" name="object 2">
            <a:extLst>
              <a:ext uri="{FF2B5EF4-FFF2-40B4-BE49-F238E27FC236}">
                <a16:creationId xmlns:a16="http://schemas.microsoft.com/office/drawing/2014/main" id="{831D4DCB-1277-97F3-BB27-88FE58D86E23}"/>
              </a:ext>
            </a:extLst>
          </p:cNvPr>
          <p:cNvGrpSpPr>
            <a:grpSpLocks/>
          </p:cNvGrpSpPr>
          <p:nvPr/>
        </p:nvGrpSpPr>
        <p:grpSpPr bwMode="auto">
          <a:xfrm>
            <a:off x="0" y="0"/>
            <a:ext cx="12192000" cy="1508125"/>
            <a:chOff x="0" y="0"/>
            <a:chExt cx="12192000" cy="1507490"/>
          </a:xfrm>
        </p:grpSpPr>
        <p:sp>
          <p:nvSpPr>
            <p:cNvPr id="27653" name="object 3">
              <a:extLst>
                <a:ext uri="{FF2B5EF4-FFF2-40B4-BE49-F238E27FC236}">
                  <a16:creationId xmlns:a16="http://schemas.microsoft.com/office/drawing/2014/main" id="{E2CF9124-FBF8-BCD3-7983-C2D7D9D41F86}"/>
                </a:ext>
              </a:extLst>
            </p:cNvPr>
            <p:cNvSpPr>
              <a:spLocks/>
            </p:cNvSpPr>
            <p:nvPr/>
          </p:nvSpPr>
          <p:spPr bwMode="auto">
            <a:xfrm>
              <a:off x="0" y="0"/>
              <a:ext cx="12192000" cy="646430"/>
            </a:xfrm>
            <a:custGeom>
              <a:avLst/>
              <a:gdLst>
                <a:gd name="T0" fmla="*/ 12192000 w 12192000"/>
                <a:gd name="T1" fmla="*/ 0 h 646430"/>
                <a:gd name="T2" fmla="*/ 0 w 12192000"/>
                <a:gd name="T3" fmla="*/ 0 h 646430"/>
                <a:gd name="T4" fmla="*/ 0 w 12192000"/>
                <a:gd name="T5" fmla="*/ 646049 h 646430"/>
                <a:gd name="T6" fmla="*/ 12192000 w 12192000"/>
                <a:gd name="T7" fmla="*/ 646049 h 646430"/>
                <a:gd name="T8" fmla="*/ 12192000 w 12192000"/>
                <a:gd name="T9" fmla="*/ 0 h 646430"/>
              </a:gdLst>
              <a:ahLst/>
              <a:cxnLst>
                <a:cxn ang="0">
                  <a:pos x="T0" y="T1"/>
                </a:cxn>
                <a:cxn ang="0">
                  <a:pos x="T2" y="T3"/>
                </a:cxn>
                <a:cxn ang="0">
                  <a:pos x="T4" y="T5"/>
                </a:cxn>
                <a:cxn ang="0">
                  <a:pos x="T6" y="T7"/>
                </a:cxn>
                <a:cxn ang="0">
                  <a:pos x="T8" y="T9"/>
                </a:cxn>
              </a:cxnLst>
              <a:rect l="0" t="0" r="r" b="b"/>
              <a:pathLst>
                <a:path w="12192000" h="646430">
                  <a:moveTo>
                    <a:pt x="12192000" y="0"/>
                  </a:moveTo>
                  <a:lnTo>
                    <a:pt x="0" y="0"/>
                  </a:lnTo>
                  <a:lnTo>
                    <a:pt x="0" y="646049"/>
                  </a:lnTo>
                  <a:lnTo>
                    <a:pt x="12192000" y="646049"/>
                  </a:lnTo>
                  <a:lnTo>
                    <a:pt x="12192000" y="0"/>
                  </a:lnTo>
                  <a:close/>
                </a:path>
              </a:pathLst>
            </a:custGeom>
            <a:solidFill>
              <a:srgbClr val="EEC40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27654" name="object 4">
              <a:extLst>
                <a:ext uri="{FF2B5EF4-FFF2-40B4-BE49-F238E27FC236}">
                  <a16:creationId xmlns:a16="http://schemas.microsoft.com/office/drawing/2014/main" id="{79F7B13C-7B1A-81F9-9692-00E375209A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843" y="225552"/>
              <a:ext cx="1280159" cy="1281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object 5">
              <a:extLst>
                <a:ext uri="{FF2B5EF4-FFF2-40B4-BE49-F238E27FC236}">
                  <a16:creationId xmlns:a16="http://schemas.microsoft.com/office/drawing/2014/main" id="{C37DCC19-7E8C-AD7D-5D56-1EDF748443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442" y="245550"/>
              <a:ext cx="1195617" cy="11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object 6">
            <a:extLst>
              <a:ext uri="{FF2B5EF4-FFF2-40B4-BE49-F238E27FC236}">
                <a16:creationId xmlns:a16="http://schemas.microsoft.com/office/drawing/2014/main" id="{833D2479-343F-38D5-6254-3E447CFCD4E2}"/>
              </a:ext>
            </a:extLst>
          </p:cNvPr>
          <p:cNvSpPr txBox="1">
            <a:spLocks noGrp="1"/>
          </p:cNvSpPr>
          <p:nvPr>
            <p:ph type="title"/>
          </p:nvPr>
        </p:nvSpPr>
        <p:spPr>
          <a:xfrm>
            <a:off x="3508375" y="1312863"/>
            <a:ext cx="4611688" cy="1001712"/>
          </a:xfrm>
        </p:spPr>
        <p:txBody>
          <a:bodyPr tIns="13335"/>
          <a:lstStyle/>
          <a:p>
            <a:pPr marL="12700" indent="180975" eaLnBrk="1" hangingPunct="1">
              <a:spcBef>
                <a:spcPts val="100"/>
              </a:spcBef>
            </a:pPr>
            <a:r>
              <a:rPr lang="en-US" altLang="en-US" sz="3200" b="0">
                <a:latin typeface="Arial Black" panose="020B0A04020102020204" pitchFamily="34" charset="0"/>
                <a:ea typeface="Arial Black" panose="020B0A04020102020204" pitchFamily="34" charset="0"/>
                <a:cs typeface="Arial Black" panose="020B0A04020102020204" pitchFamily="34" charset="0"/>
              </a:rPr>
              <a:t>HANDLING A CIVIL RIGHTS COMPLAINT</a:t>
            </a:r>
            <a:endParaRPr lang="en-US" altLang="en-US" sz="3200">
              <a:latin typeface="Arial Black" panose="020B0A04020102020204" pitchFamily="34" charset="0"/>
              <a:ea typeface="Arial Black" panose="020B0A04020102020204" pitchFamily="34" charset="0"/>
              <a:cs typeface="Arial Black" panose="020B0A04020102020204" pitchFamily="34" charset="0"/>
            </a:endParaRPr>
          </a:p>
        </p:txBody>
      </p:sp>
      <p:sp>
        <p:nvSpPr>
          <p:cNvPr id="7" name="object 7">
            <a:extLst>
              <a:ext uri="{FF2B5EF4-FFF2-40B4-BE49-F238E27FC236}">
                <a16:creationId xmlns:a16="http://schemas.microsoft.com/office/drawing/2014/main" id="{E2AE7E9D-DA44-8B49-54DE-D042A9A7E93D}"/>
              </a:ext>
            </a:extLst>
          </p:cNvPr>
          <p:cNvSpPr txBox="1"/>
          <p:nvPr/>
        </p:nvSpPr>
        <p:spPr>
          <a:xfrm>
            <a:off x="2836863" y="2951163"/>
            <a:ext cx="6138862" cy="2486025"/>
          </a:xfrm>
          <a:prstGeom prst="rect">
            <a:avLst/>
          </a:prstGeom>
        </p:spPr>
        <p:txBody>
          <a:bodyPr lIns="0" tIns="47625" rIns="0" bIns="0">
            <a:spAutoFit/>
          </a:bodyPr>
          <a:lstStyle>
            <a:lvl1pPr marL="127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2163"/>
              </a:lnSpc>
              <a:spcBef>
                <a:spcPts val="375"/>
              </a:spcBef>
            </a:pPr>
            <a:r>
              <a:rPr lang="en-US" altLang="en-US" sz="2000" b="1">
                <a:solidFill>
                  <a:srgbClr val="000000"/>
                </a:solidFill>
                <a:cs typeface="Arial" panose="020B0604020202020204" pitchFamily="34" charset="0"/>
              </a:rPr>
              <a:t>Handling a Civil Rights Complaint requires careful attention to detail.</a:t>
            </a:r>
            <a:endParaRPr lang="en-US" altLang="en-US" sz="2000">
              <a:solidFill>
                <a:srgbClr val="000000"/>
              </a:solidFill>
              <a:cs typeface="Arial" panose="020B0604020202020204" pitchFamily="34" charset="0"/>
            </a:endParaRPr>
          </a:p>
          <a:p>
            <a:pPr eaLnBrk="1" hangingPunct="1">
              <a:spcBef>
                <a:spcPts val="38"/>
              </a:spcBef>
            </a:pPr>
            <a:endParaRPr lang="en-US" altLang="en-US" sz="3000">
              <a:solidFill>
                <a:srgbClr val="000000"/>
              </a:solidFill>
              <a:cs typeface="Arial" panose="020B0604020202020204" pitchFamily="34" charset="0"/>
            </a:endParaRPr>
          </a:p>
          <a:p>
            <a:pPr eaLnBrk="1" hangingPunct="1">
              <a:buFontTx/>
              <a:buChar char="•"/>
            </a:pPr>
            <a:r>
              <a:rPr lang="en-US" altLang="en-US" sz="2000">
                <a:solidFill>
                  <a:srgbClr val="000000"/>
                </a:solidFill>
                <a:cs typeface="Arial" panose="020B0604020202020204" pitchFamily="34" charset="0"/>
              </a:rPr>
              <a:t>Listen to the person making the complaint</a:t>
            </a:r>
          </a:p>
          <a:p>
            <a:pPr eaLnBrk="1" hangingPunct="1">
              <a:spcBef>
                <a:spcPts val="563"/>
              </a:spcBef>
              <a:buFontTx/>
              <a:buChar char="•"/>
            </a:pPr>
            <a:r>
              <a:rPr lang="en-US" altLang="en-US" sz="2000">
                <a:solidFill>
                  <a:srgbClr val="000000"/>
                </a:solidFill>
                <a:cs typeface="Arial" panose="020B0604020202020204" pitchFamily="34" charset="0"/>
              </a:rPr>
              <a:t>Practice good customer service</a:t>
            </a:r>
          </a:p>
          <a:p>
            <a:pPr eaLnBrk="1" hangingPunct="1">
              <a:spcBef>
                <a:spcPts val="563"/>
              </a:spcBef>
              <a:buFontTx/>
              <a:buChar char="•"/>
            </a:pPr>
            <a:r>
              <a:rPr lang="en-US" altLang="en-US" sz="2000">
                <a:solidFill>
                  <a:srgbClr val="000000"/>
                </a:solidFill>
                <a:cs typeface="Arial" panose="020B0604020202020204" pitchFamily="34" charset="0"/>
              </a:rPr>
              <a:t>Write it down using an established form</a:t>
            </a:r>
          </a:p>
          <a:p>
            <a:pPr eaLnBrk="1" hangingPunct="1">
              <a:spcBef>
                <a:spcPts val="550"/>
              </a:spcBef>
              <a:buFontTx/>
              <a:buChar char="•"/>
            </a:pPr>
            <a:r>
              <a:rPr lang="en-US" altLang="en-US" sz="2000">
                <a:solidFill>
                  <a:srgbClr val="000000"/>
                </a:solidFill>
                <a:cs typeface="Arial" panose="020B0604020202020204" pitchFamily="34" charset="0"/>
              </a:rPr>
              <a:t>Immediately escalate the complaint to management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object 2">
            <a:extLst>
              <a:ext uri="{FF2B5EF4-FFF2-40B4-BE49-F238E27FC236}">
                <a16:creationId xmlns:a16="http://schemas.microsoft.com/office/drawing/2014/main" id="{240BCF11-C4DC-9CED-ADAE-A8854978C8CD}"/>
              </a:ext>
            </a:extLst>
          </p:cNvPr>
          <p:cNvSpPr>
            <a:spLocks/>
          </p:cNvSpPr>
          <p:nvPr/>
        </p:nvSpPr>
        <p:spPr bwMode="auto">
          <a:xfrm>
            <a:off x="0" y="0"/>
            <a:ext cx="12192000" cy="6600825"/>
          </a:xfrm>
          <a:custGeom>
            <a:avLst/>
            <a:gdLst>
              <a:gd name="T0" fmla="*/ 0 w 12192000"/>
              <a:gd name="T1" fmla="*/ 6600494 h 6600825"/>
              <a:gd name="T2" fmla="*/ 12192000 w 12192000"/>
              <a:gd name="T3" fmla="*/ 6600494 h 6600825"/>
              <a:gd name="T4" fmla="*/ 12192000 w 12192000"/>
              <a:gd name="T5" fmla="*/ 0 h 6600825"/>
              <a:gd name="T6" fmla="*/ 0 w 12192000"/>
              <a:gd name="T7" fmla="*/ 0 h 6600825"/>
              <a:gd name="T8" fmla="*/ 0 w 12192000"/>
              <a:gd name="T9" fmla="*/ 6600494 h 6600825"/>
            </a:gdLst>
            <a:ahLst/>
            <a:cxnLst>
              <a:cxn ang="0">
                <a:pos x="T0" y="T1"/>
              </a:cxn>
              <a:cxn ang="0">
                <a:pos x="T2" y="T3"/>
              </a:cxn>
              <a:cxn ang="0">
                <a:pos x="T4" y="T5"/>
              </a:cxn>
              <a:cxn ang="0">
                <a:pos x="T6" y="T7"/>
              </a:cxn>
              <a:cxn ang="0">
                <a:pos x="T8" y="T9"/>
              </a:cxn>
            </a:cxnLst>
            <a:rect l="0" t="0" r="r" b="b"/>
            <a:pathLst>
              <a:path w="12192000" h="6600825">
                <a:moveTo>
                  <a:pt x="0" y="6600494"/>
                </a:moveTo>
                <a:lnTo>
                  <a:pt x="12192000" y="6600494"/>
                </a:lnTo>
                <a:lnTo>
                  <a:pt x="12192000" y="0"/>
                </a:lnTo>
                <a:lnTo>
                  <a:pt x="0" y="0"/>
                </a:lnTo>
                <a:lnTo>
                  <a:pt x="0" y="6600494"/>
                </a:lnTo>
                <a:close/>
              </a:path>
            </a:pathLst>
          </a:custGeom>
          <a:solidFill>
            <a:srgbClr val="F1F1F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nvGrpSpPr>
          <p:cNvPr id="28675" name="object 3">
            <a:extLst>
              <a:ext uri="{FF2B5EF4-FFF2-40B4-BE49-F238E27FC236}">
                <a16:creationId xmlns:a16="http://schemas.microsoft.com/office/drawing/2014/main" id="{0D1CDB56-43BE-7F57-0E7A-0661E7CD4447}"/>
              </a:ext>
            </a:extLst>
          </p:cNvPr>
          <p:cNvGrpSpPr>
            <a:grpSpLocks/>
          </p:cNvGrpSpPr>
          <p:nvPr/>
        </p:nvGrpSpPr>
        <p:grpSpPr bwMode="auto">
          <a:xfrm>
            <a:off x="0" y="0"/>
            <a:ext cx="12192000" cy="6858000"/>
            <a:chOff x="0" y="0"/>
            <a:chExt cx="12192000" cy="6858000"/>
          </a:xfrm>
        </p:grpSpPr>
        <p:sp>
          <p:nvSpPr>
            <p:cNvPr id="28678" name="object 4">
              <a:extLst>
                <a:ext uri="{FF2B5EF4-FFF2-40B4-BE49-F238E27FC236}">
                  <a16:creationId xmlns:a16="http://schemas.microsoft.com/office/drawing/2014/main" id="{D6F41578-6AAD-6485-20B8-301CF749DD67}"/>
                </a:ext>
              </a:extLst>
            </p:cNvPr>
            <p:cNvSpPr>
              <a:spLocks/>
            </p:cNvSpPr>
            <p:nvPr/>
          </p:nvSpPr>
          <p:spPr bwMode="auto">
            <a:xfrm>
              <a:off x="0" y="6600494"/>
              <a:ext cx="12192000" cy="257810"/>
            </a:xfrm>
            <a:custGeom>
              <a:avLst/>
              <a:gdLst>
                <a:gd name="T0" fmla="*/ 12192000 w 12192000"/>
                <a:gd name="T1" fmla="*/ 0 h 257809"/>
                <a:gd name="T2" fmla="*/ 0 w 12192000"/>
                <a:gd name="T3" fmla="*/ 0 h 257809"/>
                <a:gd name="T4" fmla="*/ 0 w 12192000"/>
                <a:gd name="T5" fmla="*/ 257505 h 257809"/>
                <a:gd name="T6" fmla="*/ 12192000 w 12192000"/>
                <a:gd name="T7" fmla="*/ 257505 h 257809"/>
                <a:gd name="T8" fmla="*/ 12192000 w 12192000"/>
                <a:gd name="T9" fmla="*/ 0 h 257809"/>
              </a:gdLst>
              <a:ahLst/>
              <a:cxnLst>
                <a:cxn ang="0">
                  <a:pos x="T0" y="T1"/>
                </a:cxn>
                <a:cxn ang="0">
                  <a:pos x="T2" y="T3"/>
                </a:cxn>
                <a:cxn ang="0">
                  <a:pos x="T4" y="T5"/>
                </a:cxn>
                <a:cxn ang="0">
                  <a:pos x="T6" y="T7"/>
                </a:cxn>
                <a:cxn ang="0">
                  <a:pos x="T8" y="T9"/>
                </a:cxn>
              </a:cxnLst>
              <a:rect l="0" t="0" r="r" b="b"/>
              <a:pathLst>
                <a:path w="12192000" h="257809">
                  <a:moveTo>
                    <a:pt x="12192000" y="0"/>
                  </a:moveTo>
                  <a:lnTo>
                    <a:pt x="0" y="0"/>
                  </a:lnTo>
                  <a:lnTo>
                    <a:pt x="0" y="257505"/>
                  </a:lnTo>
                  <a:lnTo>
                    <a:pt x="12192000" y="257505"/>
                  </a:lnTo>
                  <a:lnTo>
                    <a:pt x="12192000" y="0"/>
                  </a:lnTo>
                  <a:close/>
                </a:path>
              </a:pathLst>
            </a:custGeom>
            <a:solidFill>
              <a:srgbClr val="00427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28679" name="object 5">
              <a:extLst>
                <a:ext uri="{FF2B5EF4-FFF2-40B4-BE49-F238E27FC236}">
                  <a16:creationId xmlns:a16="http://schemas.microsoft.com/office/drawing/2014/main" id="{26F1D642-4CC1-355E-838C-DD623497D3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8578" y="0"/>
              <a:ext cx="6863419" cy="6600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0" name="object 6">
              <a:extLst>
                <a:ext uri="{FF2B5EF4-FFF2-40B4-BE49-F238E27FC236}">
                  <a16:creationId xmlns:a16="http://schemas.microsoft.com/office/drawing/2014/main" id="{6B6A1FC4-34B0-DFEE-ECD3-EF84F8C71542}"/>
                </a:ext>
              </a:extLst>
            </p:cNvPr>
            <p:cNvSpPr>
              <a:spLocks/>
            </p:cNvSpPr>
            <p:nvPr/>
          </p:nvSpPr>
          <p:spPr bwMode="auto">
            <a:xfrm>
              <a:off x="5328577" y="0"/>
              <a:ext cx="6858000" cy="6600825"/>
            </a:xfrm>
            <a:custGeom>
              <a:avLst/>
              <a:gdLst>
                <a:gd name="T0" fmla="*/ 6858000 w 6858000"/>
                <a:gd name="T1" fmla="*/ 0 h 6600825"/>
                <a:gd name="T2" fmla="*/ 0 w 6858000"/>
                <a:gd name="T3" fmla="*/ 0 h 6600825"/>
                <a:gd name="T4" fmla="*/ 0 w 6858000"/>
                <a:gd name="T5" fmla="*/ 6600494 h 6600825"/>
                <a:gd name="T6" fmla="*/ 6858000 w 6858000"/>
                <a:gd name="T7" fmla="*/ 6600494 h 6600825"/>
                <a:gd name="T8" fmla="*/ 6858000 w 6858000"/>
                <a:gd name="T9" fmla="*/ 0 h 6600825"/>
              </a:gdLst>
              <a:ahLst/>
              <a:cxnLst>
                <a:cxn ang="0">
                  <a:pos x="T0" y="T1"/>
                </a:cxn>
                <a:cxn ang="0">
                  <a:pos x="T2" y="T3"/>
                </a:cxn>
                <a:cxn ang="0">
                  <a:pos x="T4" y="T5"/>
                </a:cxn>
                <a:cxn ang="0">
                  <a:pos x="T6" y="T7"/>
                </a:cxn>
                <a:cxn ang="0">
                  <a:pos x="T8" y="T9"/>
                </a:cxn>
              </a:cxnLst>
              <a:rect l="0" t="0" r="r" b="b"/>
              <a:pathLst>
                <a:path w="6858000" h="6600825">
                  <a:moveTo>
                    <a:pt x="6858000" y="0"/>
                  </a:moveTo>
                  <a:lnTo>
                    <a:pt x="0" y="0"/>
                  </a:lnTo>
                  <a:lnTo>
                    <a:pt x="0" y="6600494"/>
                  </a:lnTo>
                  <a:lnTo>
                    <a:pt x="6858000" y="6600494"/>
                  </a:lnTo>
                  <a:lnTo>
                    <a:pt x="6858000" y="0"/>
                  </a:lnTo>
                  <a:close/>
                </a:path>
              </a:pathLst>
            </a:custGeom>
            <a:solidFill>
              <a:srgbClr val="B5C539">
                <a:alpha val="67058"/>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28681" name="object 7">
              <a:extLst>
                <a:ext uri="{FF2B5EF4-FFF2-40B4-BE49-F238E27FC236}">
                  <a16:creationId xmlns:a16="http://schemas.microsoft.com/office/drawing/2014/main" id="{3B8F0ED4-C8B6-E17F-AFED-69D647BB1E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12025" y="5634231"/>
              <a:ext cx="1103771" cy="1105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object 8">
            <a:extLst>
              <a:ext uri="{FF2B5EF4-FFF2-40B4-BE49-F238E27FC236}">
                <a16:creationId xmlns:a16="http://schemas.microsoft.com/office/drawing/2014/main" id="{BC3BA790-899D-695A-6BA5-08ABD01F4BEC}"/>
              </a:ext>
            </a:extLst>
          </p:cNvPr>
          <p:cNvSpPr txBox="1">
            <a:spLocks noGrp="1"/>
          </p:cNvSpPr>
          <p:nvPr>
            <p:ph type="title"/>
          </p:nvPr>
        </p:nvSpPr>
        <p:spPr>
          <a:xfrm>
            <a:off x="741363" y="698500"/>
            <a:ext cx="2955925" cy="1306513"/>
          </a:xfrm>
        </p:spPr>
        <p:txBody>
          <a:bodyPr tIns="12065"/>
          <a:lstStyle/>
          <a:p>
            <a:pPr marL="12700" indent="12700" eaLnBrk="1" hangingPunct="1">
              <a:spcBef>
                <a:spcPts val="100"/>
              </a:spcBef>
            </a:pPr>
            <a:r>
              <a:rPr lang="en-US" altLang="en-US">
                <a:latin typeface="Arial" panose="020B0604020202020204" pitchFamily="34" charset="0"/>
                <a:cs typeface="Arial" panose="020B0604020202020204" pitchFamily="34" charset="0"/>
              </a:rPr>
              <a:t>PROCESSING A DISCRIMINATION COMPLAINT</a:t>
            </a:r>
          </a:p>
        </p:txBody>
      </p:sp>
      <p:sp>
        <p:nvSpPr>
          <p:cNvPr id="9" name="object 9">
            <a:extLst>
              <a:ext uri="{FF2B5EF4-FFF2-40B4-BE49-F238E27FC236}">
                <a16:creationId xmlns:a16="http://schemas.microsoft.com/office/drawing/2014/main" id="{04A0D41A-F8FB-AAA6-78D6-0E0270809680}"/>
              </a:ext>
            </a:extLst>
          </p:cNvPr>
          <p:cNvSpPr txBox="1"/>
          <p:nvPr/>
        </p:nvSpPr>
        <p:spPr>
          <a:xfrm>
            <a:off x="682625" y="2373313"/>
            <a:ext cx="4067175" cy="3397725"/>
          </a:xfrm>
          <a:prstGeom prst="rect">
            <a:avLst/>
          </a:prstGeom>
        </p:spPr>
        <p:txBody>
          <a:bodyPr lIns="0" tIns="12065" rIns="0" bIns="0">
            <a:spAutoFit/>
          </a:bodyPr>
          <a:lstStyle>
            <a:lvl1pPr marL="742950" indent="-730250">
              <a:tabLst>
                <a:tab pos="3114675" algn="l"/>
              </a:tabLst>
              <a:defRPr>
                <a:solidFill>
                  <a:schemeClr val="tx1"/>
                </a:solidFill>
                <a:latin typeface="Arial" panose="020B0604020202020204" pitchFamily="34" charset="0"/>
              </a:defRPr>
            </a:lvl1pPr>
            <a:lvl2pPr marL="742950" indent="-285750">
              <a:tabLst>
                <a:tab pos="3114675" algn="l"/>
              </a:tabLst>
              <a:defRPr>
                <a:solidFill>
                  <a:schemeClr val="tx1"/>
                </a:solidFill>
                <a:latin typeface="Arial" panose="020B0604020202020204" pitchFamily="34" charset="0"/>
              </a:defRPr>
            </a:lvl2pPr>
            <a:lvl3pPr marL="1143000" indent="-228600">
              <a:tabLst>
                <a:tab pos="3114675" algn="l"/>
              </a:tabLst>
              <a:defRPr>
                <a:solidFill>
                  <a:schemeClr val="tx1"/>
                </a:solidFill>
                <a:latin typeface="Arial" panose="020B0604020202020204" pitchFamily="34" charset="0"/>
              </a:defRPr>
            </a:lvl3pPr>
            <a:lvl4pPr marL="1600200" indent="-228600">
              <a:tabLst>
                <a:tab pos="3114675" algn="l"/>
              </a:tabLst>
              <a:defRPr>
                <a:solidFill>
                  <a:schemeClr val="tx1"/>
                </a:solidFill>
                <a:latin typeface="Arial" panose="020B0604020202020204" pitchFamily="34" charset="0"/>
              </a:defRPr>
            </a:lvl4pPr>
            <a:lvl5pPr marL="2057400" indent="-228600">
              <a:tabLst>
                <a:tab pos="3114675"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3114675"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3114675"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3114675"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3114675" algn="l"/>
              </a:tabLst>
              <a:defRPr>
                <a:solidFill>
                  <a:schemeClr val="tx1"/>
                </a:solidFill>
                <a:latin typeface="Arial" panose="020B0604020202020204" pitchFamily="34" charset="0"/>
              </a:defRPr>
            </a:lvl9pPr>
          </a:lstStyle>
          <a:p>
            <a:pPr eaLnBrk="1" hangingPunct="1">
              <a:spcBef>
                <a:spcPts val="100"/>
              </a:spcBef>
            </a:pPr>
            <a:r>
              <a:rPr lang="en-US" altLang="en-US" sz="1600" dirty="0">
                <a:solidFill>
                  <a:srgbClr val="000000"/>
                </a:solidFill>
                <a:cs typeface="Arial" panose="020B0604020202020204" pitchFamily="34" charset="0"/>
              </a:rPr>
              <a:t>Step 1. Supply client with USDA	complaint form, your own form or take down all information (180 days from alleged discrimination)</a:t>
            </a:r>
          </a:p>
          <a:p>
            <a:pPr eaLnBrk="1" hangingPunct="1">
              <a:spcBef>
                <a:spcPts val="13"/>
              </a:spcBef>
            </a:pPr>
            <a:endParaRPr lang="en-US" altLang="en-US" sz="1500" dirty="0">
              <a:solidFill>
                <a:srgbClr val="000000"/>
              </a:solidFill>
              <a:cs typeface="Arial" panose="020B0604020202020204" pitchFamily="34" charset="0"/>
            </a:endParaRPr>
          </a:p>
          <a:p>
            <a:pPr eaLnBrk="1" hangingPunct="1"/>
            <a:r>
              <a:rPr lang="en-US" altLang="en-US" sz="1600" dirty="0">
                <a:solidFill>
                  <a:srgbClr val="000000"/>
                </a:solidFill>
                <a:cs typeface="Arial" panose="020B0604020202020204" pitchFamily="34" charset="0"/>
              </a:rPr>
              <a:t>Step 2. Complaint is filed directly by client or sent to FDACS by agency (immediately)</a:t>
            </a:r>
          </a:p>
          <a:p>
            <a:pPr eaLnBrk="1" hangingPunct="1"/>
            <a:endParaRPr lang="en-US" altLang="en-US" sz="1500" dirty="0">
              <a:solidFill>
                <a:srgbClr val="000000"/>
              </a:solidFill>
              <a:cs typeface="Arial" panose="020B0604020202020204" pitchFamily="34" charset="0"/>
            </a:endParaRPr>
          </a:p>
          <a:p>
            <a:pPr eaLnBrk="1" hangingPunct="1"/>
            <a:r>
              <a:rPr lang="en-US" altLang="en-US" sz="1600" dirty="0">
                <a:solidFill>
                  <a:srgbClr val="000000"/>
                </a:solidFill>
                <a:cs typeface="Arial" panose="020B0604020202020204" pitchFamily="34" charset="0"/>
              </a:rPr>
              <a:t>Step 3. FDACS notifies USDA (3 working days)</a:t>
            </a:r>
          </a:p>
          <a:p>
            <a:pPr eaLnBrk="1" hangingPunct="1">
              <a:spcBef>
                <a:spcPts val="38"/>
              </a:spcBef>
            </a:pPr>
            <a:endParaRPr lang="en-US" altLang="en-US" sz="1400" dirty="0">
              <a:solidFill>
                <a:srgbClr val="000000"/>
              </a:solidFill>
              <a:cs typeface="Arial" panose="020B0604020202020204" pitchFamily="34" charset="0"/>
            </a:endParaRPr>
          </a:p>
          <a:p>
            <a:pPr eaLnBrk="1" hangingPunct="1"/>
            <a:r>
              <a:rPr lang="en-US" altLang="en-US" sz="1600" dirty="0">
                <a:solidFill>
                  <a:srgbClr val="000000"/>
                </a:solidFill>
                <a:cs typeface="Arial" panose="020B0604020202020204" pitchFamily="34" charset="0"/>
              </a:rPr>
              <a:t>Step 4. Investigation/resolution</a:t>
            </a:r>
          </a:p>
          <a:p>
            <a:pPr eaLnBrk="1" hangingPunct="1"/>
            <a:r>
              <a:rPr lang="en-US" altLang="en-US" sz="1600" dirty="0">
                <a:solidFill>
                  <a:srgbClr val="000000"/>
                </a:solidFill>
                <a:cs typeface="Arial" panose="020B0604020202020204" pitchFamily="34" charset="0"/>
              </a:rPr>
              <a:t>            (90 days from recipient of complaint)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9698" name="object 2">
            <a:extLst>
              <a:ext uri="{FF2B5EF4-FFF2-40B4-BE49-F238E27FC236}">
                <a16:creationId xmlns:a16="http://schemas.microsoft.com/office/drawing/2014/main" id="{45A33A12-9928-D4C0-7155-046979350F77}"/>
              </a:ext>
            </a:extLst>
          </p:cNvPr>
          <p:cNvGrpSpPr>
            <a:grpSpLocks/>
          </p:cNvGrpSpPr>
          <p:nvPr/>
        </p:nvGrpSpPr>
        <p:grpSpPr bwMode="auto">
          <a:xfrm>
            <a:off x="0" y="0"/>
            <a:ext cx="12192000" cy="1508125"/>
            <a:chOff x="0" y="0"/>
            <a:chExt cx="12192000" cy="1507490"/>
          </a:xfrm>
        </p:grpSpPr>
        <p:sp>
          <p:nvSpPr>
            <p:cNvPr id="29701" name="object 3">
              <a:extLst>
                <a:ext uri="{FF2B5EF4-FFF2-40B4-BE49-F238E27FC236}">
                  <a16:creationId xmlns:a16="http://schemas.microsoft.com/office/drawing/2014/main" id="{1A67A618-9BBE-ABB1-4421-C15F584AE3D8}"/>
                </a:ext>
              </a:extLst>
            </p:cNvPr>
            <p:cNvSpPr>
              <a:spLocks/>
            </p:cNvSpPr>
            <p:nvPr/>
          </p:nvSpPr>
          <p:spPr bwMode="auto">
            <a:xfrm>
              <a:off x="0" y="0"/>
              <a:ext cx="12192000" cy="646430"/>
            </a:xfrm>
            <a:custGeom>
              <a:avLst/>
              <a:gdLst>
                <a:gd name="T0" fmla="*/ 12192000 w 12192000"/>
                <a:gd name="T1" fmla="*/ 0 h 646430"/>
                <a:gd name="T2" fmla="*/ 0 w 12192000"/>
                <a:gd name="T3" fmla="*/ 0 h 646430"/>
                <a:gd name="T4" fmla="*/ 0 w 12192000"/>
                <a:gd name="T5" fmla="*/ 646049 h 646430"/>
                <a:gd name="T6" fmla="*/ 12192000 w 12192000"/>
                <a:gd name="T7" fmla="*/ 646049 h 646430"/>
                <a:gd name="T8" fmla="*/ 12192000 w 12192000"/>
                <a:gd name="T9" fmla="*/ 0 h 646430"/>
              </a:gdLst>
              <a:ahLst/>
              <a:cxnLst>
                <a:cxn ang="0">
                  <a:pos x="T0" y="T1"/>
                </a:cxn>
                <a:cxn ang="0">
                  <a:pos x="T2" y="T3"/>
                </a:cxn>
                <a:cxn ang="0">
                  <a:pos x="T4" y="T5"/>
                </a:cxn>
                <a:cxn ang="0">
                  <a:pos x="T6" y="T7"/>
                </a:cxn>
                <a:cxn ang="0">
                  <a:pos x="T8" y="T9"/>
                </a:cxn>
              </a:cxnLst>
              <a:rect l="0" t="0" r="r" b="b"/>
              <a:pathLst>
                <a:path w="12192000" h="646430">
                  <a:moveTo>
                    <a:pt x="12192000" y="0"/>
                  </a:moveTo>
                  <a:lnTo>
                    <a:pt x="0" y="0"/>
                  </a:lnTo>
                  <a:lnTo>
                    <a:pt x="0" y="646049"/>
                  </a:lnTo>
                  <a:lnTo>
                    <a:pt x="12192000" y="646049"/>
                  </a:lnTo>
                  <a:lnTo>
                    <a:pt x="12192000" y="0"/>
                  </a:lnTo>
                  <a:close/>
                </a:path>
              </a:pathLst>
            </a:custGeom>
            <a:solidFill>
              <a:srgbClr val="EEC40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29702" name="object 4">
              <a:extLst>
                <a:ext uri="{FF2B5EF4-FFF2-40B4-BE49-F238E27FC236}">
                  <a16:creationId xmlns:a16="http://schemas.microsoft.com/office/drawing/2014/main" id="{8B70ACB0-01BB-DE87-971A-BA45DE7A23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843" y="225552"/>
              <a:ext cx="1280159" cy="1281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object 5">
              <a:extLst>
                <a:ext uri="{FF2B5EF4-FFF2-40B4-BE49-F238E27FC236}">
                  <a16:creationId xmlns:a16="http://schemas.microsoft.com/office/drawing/2014/main" id="{64E5332F-4482-8179-C575-01A47EF501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442" y="245550"/>
              <a:ext cx="1195617" cy="11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object 6">
            <a:extLst>
              <a:ext uri="{FF2B5EF4-FFF2-40B4-BE49-F238E27FC236}">
                <a16:creationId xmlns:a16="http://schemas.microsoft.com/office/drawing/2014/main" id="{C8E6BF67-25EF-821D-8058-AAB437E6DACA}"/>
              </a:ext>
            </a:extLst>
          </p:cNvPr>
          <p:cNvSpPr txBox="1">
            <a:spLocks noGrp="1"/>
          </p:cNvSpPr>
          <p:nvPr>
            <p:ph type="title"/>
          </p:nvPr>
        </p:nvSpPr>
        <p:spPr>
          <a:xfrm>
            <a:off x="3136900" y="1528763"/>
            <a:ext cx="5916613" cy="574675"/>
          </a:xfrm>
        </p:spPr>
        <p:txBody>
          <a:bodyPr tIns="12700" rtlCol="0"/>
          <a:lstStyle/>
          <a:p>
            <a:pPr marL="12700" eaLnBrk="1" fontAlgn="auto" hangingPunct="1">
              <a:spcBef>
                <a:spcPts val="100"/>
              </a:spcBef>
              <a:spcAft>
                <a:spcPts val="0"/>
              </a:spcAft>
              <a:defRPr/>
            </a:pPr>
            <a:r>
              <a:rPr sz="3600" b="0" dirty="0">
                <a:latin typeface="Arial Black"/>
                <a:cs typeface="Arial Black"/>
              </a:rPr>
              <a:t>COMPLIANCE</a:t>
            </a:r>
            <a:r>
              <a:rPr sz="3600" b="0" spc="-40" dirty="0">
                <a:latin typeface="Arial Black"/>
                <a:cs typeface="Arial Black"/>
              </a:rPr>
              <a:t> </a:t>
            </a:r>
            <a:r>
              <a:rPr sz="3600" b="0" spc="-10" dirty="0">
                <a:latin typeface="Arial Black"/>
                <a:cs typeface="Arial Black"/>
              </a:rPr>
              <a:t>REVIEWS</a:t>
            </a:r>
            <a:endParaRPr sz="3600">
              <a:latin typeface="Arial Black"/>
              <a:cs typeface="Arial Black"/>
            </a:endParaRPr>
          </a:p>
        </p:txBody>
      </p:sp>
      <p:sp>
        <p:nvSpPr>
          <p:cNvPr id="7" name="object 7">
            <a:extLst>
              <a:ext uri="{FF2B5EF4-FFF2-40B4-BE49-F238E27FC236}">
                <a16:creationId xmlns:a16="http://schemas.microsoft.com/office/drawing/2014/main" id="{12B11F02-2EC7-07D6-626D-5361B9F956F3}"/>
              </a:ext>
            </a:extLst>
          </p:cNvPr>
          <p:cNvSpPr txBox="1"/>
          <p:nvPr/>
        </p:nvSpPr>
        <p:spPr>
          <a:xfrm>
            <a:off x="3001963" y="2635250"/>
            <a:ext cx="6580187" cy="2617788"/>
          </a:xfrm>
          <a:prstGeom prst="rect">
            <a:avLst/>
          </a:prstGeom>
        </p:spPr>
        <p:txBody>
          <a:bodyPr lIns="0" tIns="13335" rIns="0" bIns="0">
            <a:spAutoFit/>
          </a:bodyPr>
          <a:lstStyle>
            <a:lvl1pPr marL="127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100"/>
              </a:spcBef>
            </a:pPr>
            <a:r>
              <a:rPr lang="en-US" altLang="en-US" sz="2000">
                <a:solidFill>
                  <a:srgbClr val="000000"/>
                </a:solidFill>
                <a:cs typeface="Arial" panose="020B0604020202020204" pitchFamily="34" charset="0"/>
              </a:rPr>
              <a:t>Compliance Reviews examine activities of State agencies, Subrecipients and Local Agencies to determine Civil Rights compliance.</a:t>
            </a:r>
          </a:p>
          <a:p>
            <a:pPr eaLnBrk="1" hangingPunct="1">
              <a:spcBef>
                <a:spcPts val="38"/>
              </a:spcBef>
            </a:pPr>
            <a:endParaRPr lang="en-US" altLang="en-US" sz="2000">
              <a:solidFill>
                <a:srgbClr val="000000"/>
              </a:solidFill>
              <a:cs typeface="Arial" panose="020B0604020202020204" pitchFamily="34" charset="0"/>
            </a:endParaRPr>
          </a:p>
          <a:p>
            <a:pPr eaLnBrk="1" hangingPunct="1">
              <a:lnSpc>
                <a:spcPts val="2400"/>
              </a:lnSpc>
            </a:pPr>
            <a:r>
              <a:rPr lang="en-US" altLang="en-US" sz="2000">
                <a:solidFill>
                  <a:srgbClr val="000000"/>
                </a:solidFill>
                <a:cs typeface="Arial" panose="020B0604020202020204" pitchFamily="34" charset="0"/>
              </a:rPr>
              <a:t>Three types:</a:t>
            </a:r>
          </a:p>
          <a:p>
            <a:pPr eaLnBrk="1" hangingPunct="1">
              <a:buFontTx/>
              <a:buChar char="•"/>
            </a:pPr>
            <a:r>
              <a:rPr lang="en-US" altLang="en-US" sz="2000">
                <a:solidFill>
                  <a:srgbClr val="000000"/>
                </a:solidFill>
                <a:cs typeface="Arial" panose="020B0604020202020204" pitchFamily="34" charset="0"/>
              </a:rPr>
              <a:t>Pre-award compliance review</a:t>
            </a:r>
          </a:p>
          <a:p>
            <a:pPr eaLnBrk="1" hangingPunct="1">
              <a:spcBef>
                <a:spcPts val="600"/>
              </a:spcBef>
              <a:buFontTx/>
              <a:buChar char="•"/>
            </a:pPr>
            <a:r>
              <a:rPr lang="en-US" altLang="en-US" sz="2000">
                <a:solidFill>
                  <a:srgbClr val="000000"/>
                </a:solidFill>
                <a:cs typeface="Arial" panose="020B0604020202020204" pitchFamily="34" charset="0"/>
              </a:rPr>
              <a:t>Routine (Post-award) compliance review</a:t>
            </a:r>
          </a:p>
          <a:p>
            <a:pPr eaLnBrk="1" hangingPunct="1">
              <a:spcBef>
                <a:spcPts val="600"/>
              </a:spcBef>
              <a:buFontTx/>
              <a:buChar char="•"/>
            </a:pPr>
            <a:r>
              <a:rPr lang="en-US" altLang="en-US" sz="2000">
                <a:solidFill>
                  <a:srgbClr val="000000"/>
                </a:solidFill>
                <a:cs typeface="Arial" panose="020B0604020202020204" pitchFamily="34" charset="0"/>
              </a:rPr>
              <a:t>Special compliance review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0722" name="object 2">
            <a:extLst>
              <a:ext uri="{FF2B5EF4-FFF2-40B4-BE49-F238E27FC236}">
                <a16:creationId xmlns:a16="http://schemas.microsoft.com/office/drawing/2014/main" id="{64D40D8F-4A1A-0D87-D35E-7E782C2A1507}"/>
              </a:ext>
            </a:extLst>
          </p:cNvPr>
          <p:cNvGrpSpPr>
            <a:grpSpLocks/>
          </p:cNvGrpSpPr>
          <p:nvPr/>
        </p:nvGrpSpPr>
        <p:grpSpPr bwMode="auto">
          <a:xfrm>
            <a:off x="0" y="0"/>
            <a:ext cx="12192000" cy="1508125"/>
            <a:chOff x="0" y="0"/>
            <a:chExt cx="12192000" cy="1507490"/>
          </a:xfrm>
        </p:grpSpPr>
        <p:sp>
          <p:nvSpPr>
            <p:cNvPr id="30725" name="object 3">
              <a:extLst>
                <a:ext uri="{FF2B5EF4-FFF2-40B4-BE49-F238E27FC236}">
                  <a16:creationId xmlns:a16="http://schemas.microsoft.com/office/drawing/2014/main" id="{83789E7A-2F4B-4FAE-3DE0-256F29B6BCAF}"/>
                </a:ext>
              </a:extLst>
            </p:cNvPr>
            <p:cNvSpPr>
              <a:spLocks/>
            </p:cNvSpPr>
            <p:nvPr/>
          </p:nvSpPr>
          <p:spPr bwMode="auto">
            <a:xfrm>
              <a:off x="0" y="0"/>
              <a:ext cx="12192000" cy="646430"/>
            </a:xfrm>
            <a:custGeom>
              <a:avLst/>
              <a:gdLst>
                <a:gd name="T0" fmla="*/ 12192000 w 12192000"/>
                <a:gd name="T1" fmla="*/ 0 h 646430"/>
                <a:gd name="T2" fmla="*/ 0 w 12192000"/>
                <a:gd name="T3" fmla="*/ 0 h 646430"/>
                <a:gd name="T4" fmla="*/ 0 w 12192000"/>
                <a:gd name="T5" fmla="*/ 646049 h 646430"/>
                <a:gd name="T6" fmla="*/ 12192000 w 12192000"/>
                <a:gd name="T7" fmla="*/ 646049 h 646430"/>
                <a:gd name="T8" fmla="*/ 12192000 w 12192000"/>
                <a:gd name="T9" fmla="*/ 0 h 646430"/>
              </a:gdLst>
              <a:ahLst/>
              <a:cxnLst>
                <a:cxn ang="0">
                  <a:pos x="T0" y="T1"/>
                </a:cxn>
                <a:cxn ang="0">
                  <a:pos x="T2" y="T3"/>
                </a:cxn>
                <a:cxn ang="0">
                  <a:pos x="T4" y="T5"/>
                </a:cxn>
                <a:cxn ang="0">
                  <a:pos x="T6" y="T7"/>
                </a:cxn>
                <a:cxn ang="0">
                  <a:pos x="T8" y="T9"/>
                </a:cxn>
              </a:cxnLst>
              <a:rect l="0" t="0" r="r" b="b"/>
              <a:pathLst>
                <a:path w="12192000" h="646430">
                  <a:moveTo>
                    <a:pt x="12192000" y="0"/>
                  </a:moveTo>
                  <a:lnTo>
                    <a:pt x="0" y="0"/>
                  </a:lnTo>
                  <a:lnTo>
                    <a:pt x="0" y="646049"/>
                  </a:lnTo>
                  <a:lnTo>
                    <a:pt x="12192000" y="646049"/>
                  </a:lnTo>
                  <a:lnTo>
                    <a:pt x="12192000" y="0"/>
                  </a:lnTo>
                  <a:close/>
                </a:path>
              </a:pathLst>
            </a:custGeom>
            <a:solidFill>
              <a:srgbClr val="EEC40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30726" name="object 4">
              <a:extLst>
                <a:ext uri="{FF2B5EF4-FFF2-40B4-BE49-F238E27FC236}">
                  <a16:creationId xmlns:a16="http://schemas.microsoft.com/office/drawing/2014/main" id="{B6F0F72D-35C7-B2BF-8C29-4E331F95CE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843" y="225552"/>
              <a:ext cx="1280159" cy="1281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object 5">
              <a:extLst>
                <a:ext uri="{FF2B5EF4-FFF2-40B4-BE49-F238E27FC236}">
                  <a16:creationId xmlns:a16="http://schemas.microsoft.com/office/drawing/2014/main" id="{E216E255-431E-87B2-396A-661F46498F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442" y="245550"/>
              <a:ext cx="1195617" cy="11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object 6">
            <a:extLst>
              <a:ext uri="{FF2B5EF4-FFF2-40B4-BE49-F238E27FC236}">
                <a16:creationId xmlns:a16="http://schemas.microsoft.com/office/drawing/2014/main" id="{EABB102A-811D-9D31-5581-46D37F6FD84F}"/>
              </a:ext>
            </a:extLst>
          </p:cNvPr>
          <p:cNvSpPr txBox="1">
            <a:spLocks noGrp="1"/>
          </p:cNvSpPr>
          <p:nvPr>
            <p:ph type="title"/>
          </p:nvPr>
        </p:nvSpPr>
        <p:spPr/>
        <p:txBody>
          <a:bodyPr tIns="437798" rtlCol="0"/>
          <a:lstStyle/>
          <a:p>
            <a:pPr marL="2231390" eaLnBrk="1" fontAlgn="auto" hangingPunct="1">
              <a:spcBef>
                <a:spcPts val="105"/>
              </a:spcBef>
              <a:spcAft>
                <a:spcPts val="0"/>
              </a:spcAft>
              <a:defRPr/>
            </a:pPr>
            <a:r>
              <a:rPr sz="3200" b="0" dirty="0">
                <a:latin typeface="Arial Black"/>
                <a:cs typeface="Arial Black"/>
              </a:rPr>
              <a:t>PRE-AWARD</a:t>
            </a:r>
            <a:r>
              <a:rPr sz="3200" b="0" spc="-50" dirty="0">
                <a:latin typeface="Arial Black"/>
                <a:cs typeface="Arial Black"/>
              </a:rPr>
              <a:t> </a:t>
            </a:r>
            <a:r>
              <a:rPr sz="3200" b="0" dirty="0">
                <a:latin typeface="Arial Black"/>
                <a:cs typeface="Arial Black"/>
              </a:rPr>
              <a:t>COMPLIANCE</a:t>
            </a:r>
            <a:r>
              <a:rPr sz="3200" b="0" spc="-35" dirty="0">
                <a:latin typeface="Arial Black"/>
                <a:cs typeface="Arial Black"/>
              </a:rPr>
              <a:t> </a:t>
            </a:r>
            <a:r>
              <a:rPr sz="3200" b="0" spc="-10" dirty="0">
                <a:latin typeface="Arial Black"/>
                <a:cs typeface="Arial Black"/>
              </a:rPr>
              <a:t>REVIEW</a:t>
            </a:r>
            <a:endParaRPr sz="3200">
              <a:latin typeface="Arial Black"/>
              <a:cs typeface="Arial Black"/>
            </a:endParaRPr>
          </a:p>
        </p:txBody>
      </p:sp>
      <p:sp>
        <p:nvSpPr>
          <p:cNvPr id="7" name="object 7">
            <a:extLst>
              <a:ext uri="{FF2B5EF4-FFF2-40B4-BE49-F238E27FC236}">
                <a16:creationId xmlns:a16="http://schemas.microsoft.com/office/drawing/2014/main" id="{68444A89-441D-F479-2E40-CBFCA5FBF5D8}"/>
              </a:ext>
            </a:extLst>
          </p:cNvPr>
          <p:cNvSpPr txBox="1"/>
          <p:nvPr/>
        </p:nvSpPr>
        <p:spPr>
          <a:xfrm>
            <a:off x="2746375" y="1935163"/>
            <a:ext cx="6842125" cy="3916362"/>
          </a:xfrm>
          <a:prstGeom prst="rect">
            <a:avLst/>
          </a:prstGeom>
        </p:spPr>
        <p:txBody>
          <a:bodyPr lIns="0" tIns="12700" rIns="0" bIns="0">
            <a:spAutoFit/>
          </a:bodyPr>
          <a:lstStyle>
            <a:lvl1pPr marL="357188" indent="-342900">
              <a:tabLst>
                <a:tab pos="357188" algn="l"/>
              </a:tabLst>
              <a:defRPr>
                <a:solidFill>
                  <a:schemeClr val="tx1"/>
                </a:solidFill>
                <a:latin typeface="Arial" panose="020B0604020202020204" pitchFamily="34" charset="0"/>
              </a:defRPr>
            </a:lvl1pPr>
            <a:lvl2pPr marL="742950" indent="-285750">
              <a:tabLst>
                <a:tab pos="357188" algn="l"/>
              </a:tabLst>
              <a:defRPr>
                <a:solidFill>
                  <a:schemeClr val="tx1"/>
                </a:solidFill>
                <a:latin typeface="Arial" panose="020B0604020202020204" pitchFamily="34" charset="0"/>
              </a:defRPr>
            </a:lvl2pPr>
            <a:lvl3pPr marL="1143000" indent="-228600">
              <a:tabLst>
                <a:tab pos="357188" algn="l"/>
              </a:tabLst>
              <a:defRPr>
                <a:solidFill>
                  <a:schemeClr val="tx1"/>
                </a:solidFill>
                <a:latin typeface="Arial" panose="020B0604020202020204" pitchFamily="34" charset="0"/>
              </a:defRPr>
            </a:lvl3pPr>
            <a:lvl4pPr marL="1600200" indent="-228600">
              <a:tabLst>
                <a:tab pos="357188" algn="l"/>
              </a:tabLst>
              <a:defRPr>
                <a:solidFill>
                  <a:schemeClr val="tx1"/>
                </a:solidFill>
                <a:latin typeface="Arial" panose="020B0604020202020204" pitchFamily="34" charset="0"/>
              </a:defRPr>
            </a:lvl4pPr>
            <a:lvl5pPr marL="2057400" indent="-228600">
              <a:tabLst>
                <a:tab pos="357188"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357188"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357188"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357188"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357188" algn="l"/>
              </a:tabLst>
              <a:defRPr>
                <a:solidFill>
                  <a:schemeClr val="tx1"/>
                </a:solidFill>
                <a:latin typeface="Arial" panose="020B0604020202020204" pitchFamily="34" charset="0"/>
              </a:defRPr>
            </a:lvl9pPr>
          </a:lstStyle>
          <a:p>
            <a:pPr eaLnBrk="1" hangingPunct="1">
              <a:spcBef>
                <a:spcPts val="100"/>
              </a:spcBef>
              <a:buFontTx/>
              <a:buChar char="•"/>
            </a:pPr>
            <a:r>
              <a:rPr lang="en-US" altLang="en-US" sz="2400">
                <a:solidFill>
                  <a:srgbClr val="000000"/>
                </a:solidFill>
                <a:cs typeface="Arial" panose="020B0604020202020204" pitchFamily="34" charset="0"/>
              </a:rPr>
              <a:t>The subrecipient must ensure that the new local or subdistributing agencies are ready to comply with civil rights regulations before distributing food/funds, by conducting a desk or onsite compliance review</a:t>
            </a:r>
          </a:p>
          <a:p>
            <a:pPr eaLnBrk="1" hangingPunct="1">
              <a:spcBef>
                <a:spcPts val="38"/>
              </a:spcBef>
              <a:buFont typeface="Arial" panose="020B0604020202020204" pitchFamily="34" charset="0"/>
              <a:buChar char="•"/>
            </a:pPr>
            <a:endParaRPr lang="en-US" altLang="en-US" sz="2800">
              <a:solidFill>
                <a:srgbClr val="000000"/>
              </a:solidFill>
              <a:cs typeface="Arial" panose="020B0604020202020204" pitchFamily="34" charset="0"/>
            </a:endParaRPr>
          </a:p>
          <a:p>
            <a:pPr eaLnBrk="1" hangingPunct="1">
              <a:buFontTx/>
              <a:buChar char="•"/>
            </a:pPr>
            <a:r>
              <a:rPr lang="en-US" altLang="en-US" sz="2400">
                <a:solidFill>
                  <a:srgbClr val="000000"/>
                </a:solidFill>
                <a:cs typeface="Arial" panose="020B0604020202020204" pitchFamily="34" charset="0"/>
              </a:rPr>
              <a:t>Happens at all levels</a:t>
            </a:r>
          </a:p>
          <a:p>
            <a:pPr eaLnBrk="1" hangingPunct="1">
              <a:spcBef>
                <a:spcPts val="25"/>
              </a:spcBef>
              <a:buFont typeface="Arial" panose="020B0604020202020204" pitchFamily="34" charset="0"/>
              <a:buChar char="•"/>
            </a:pPr>
            <a:endParaRPr lang="en-US" altLang="en-US" sz="3700">
              <a:solidFill>
                <a:srgbClr val="000000"/>
              </a:solidFill>
              <a:cs typeface="Arial" panose="020B0604020202020204" pitchFamily="34" charset="0"/>
            </a:endParaRPr>
          </a:p>
          <a:p>
            <a:pPr eaLnBrk="1" hangingPunct="1">
              <a:buFontTx/>
              <a:buChar char="•"/>
            </a:pPr>
            <a:r>
              <a:rPr lang="en-US" altLang="en-US" sz="2400">
                <a:solidFill>
                  <a:srgbClr val="000000"/>
                </a:solidFill>
                <a:cs typeface="Arial" panose="020B0604020202020204" pitchFamily="34" charset="0"/>
              </a:rPr>
              <a:t>Complete Civil Rights Pre-Award Nondiscrimination Form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object 2">
            <a:extLst>
              <a:ext uri="{FF2B5EF4-FFF2-40B4-BE49-F238E27FC236}">
                <a16:creationId xmlns:a16="http://schemas.microsoft.com/office/drawing/2014/main" id="{CD28F7D0-5489-6D2C-C894-03C1FD7B3551}"/>
              </a:ext>
            </a:extLst>
          </p:cNvPr>
          <p:cNvSpPr>
            <a:spLocks/>
          </p:cNvSpPr>
          <p:nvPr/>
        </p:nvSpPr>
        <p:spPr bwMode="auto">
          <a:xfrm>
            <a:off x="0" y="0"/>
            <a:ext cx="12192000" cy="6600825"/>
          </a:xfrm>
          <a:custGeom>
            <a:avLst/>
            <a:gdLst>
              <a:gd name="T0" fmla="*/ 0 w 12192000"/>
              <a:gd name="T1" fmla="*/ 6600507 h 6600825"/>
              <a:gd name="T2" fmla="*/ 12192000 w 12192000"/>
              <a:gd name="T3" fmla="*/ 6600507 h 6600825"/>
              <a:gd name="T4" fmla="*/ 12192000 w 12192000"/>
              <a:gd name="T5" fmla="*/ 0 h 6600825"/>
              <a:gd name="T6" fmla="*/ 0 w 12192000"/>
              <a:gd name="T7" fmla="*/ 0 h 6600825"/>
              <a:gd name="T8" fmla="*/ 0 w 12192000"/>
              <a:gd name="T9" fmla="*/ 6600507 h 6600825"/>
            </a:gdLst>
            <a:ahLst/>
            <a:cxnLst>
              <a:cxn ang="0">
                <a:pos x="T0" y="T1"/>
              </a:cxn>
              <a:cxn ang="0">
                <a:pos x="T2" y="T3"/>
              </a:cxn>
              <a:cxn ang="0">
                <a:pos x="T4" y="T5"/>
              </a:cxn>
              <a:cxn ang="0">
                <a:pos x="T6" y="T7"/>
              </a:cxn>
              <a:cxn ang="0">
                <a:pos x="T8" y="T9"/>
              </a:cxn>
            </a:cxnLst>
            <a:rect l="0" t="0" r="r" b="b"/>
            <a:pathLst>
              <a:path w="12192000" h="6600825">
                <a:moveTo>
                  <a:pt x="0" y="6600507"/>
                </a:moveTo>
                <a:lnTo>
                  <a:pt x="12192000" y="6600507"/>
                </a:lnTo>
                <a:lnTo>
                  <a:pt x="12192000" y="0"/>
                </a:lnTo>
                <a:lnTo>
                  <a:pt x="0" y="0"/>
                </a:lnTo>
                <a:lnTo>
                  <a:pt x="0" y="6600507"/>
                </a:lnTo>
                <a:close/>
              </a:path>
            </a:pathLst>
          </a:custGeom>
          <a:solidFill>
            <a:srgbClr val="F1F1F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6147" name="object 3">
            <a:extLst>
              <a:ext uri="{FF2B5EF4-FFF2-40B4-BE49-F238E27FC236}">
                <a16:creationId xmlns:a16="http://schemas.microsoft.com/office/drawing/2014/main" id="{F350B884-0D93-6EB3-FA9D-B965ABB0668A}"/>
              </a:ext>
            </a:extLst>
          </p:cNvPr>
          <p:cNvSpPr>
            <a:spLocks/>
          </p:cNvSpPr>
          <p:nvPr/>
        </p:nvSpPr>
        <p:spPr bwMode="auto">
          <a:xfrm>
            <a:off x="3230563" y="1857375"/>
            <a:ext cx="1446212" cy="3143250"/>
          </a:xfrm>
          <a:custGeom>
            <a:avLst/>
            <a:gdLst>
              <a:gd name="T0" fmla="*/ 1445628 w 1445895"/>
              <a:gd name="T1" fmla="*/ 0 h 3143885"/>
              <a:gd name="T2" fmla="*/ 0 w 1445895"/>
              <a:gd name="T3" fmla="*/ 0 h 3143885"/>
              <a:gd name="T4" fmla="*/ 0 w 1445895"/>
              <a:gd name="T5" fmla="*/ 3143796 h 3143885"/>
              <a:gd name="T6" fmla="*/ 1445628 w 1445895"/>
              <a:gd name="T7" fmla="*/ 3143796 h 3143885"/>
              <a:gd name="T8" fmla="*/ 1445628 w 1445895"/>
              <a:gd name="T9" fmla="*/ 0 h 3143885"/>
            </a:gdLst>
            <a:ahLst/>
            <a:cxnLst>
              <a:cxn ang="0">
                <a:pos x="T0" y="T1"/>
              </a:cxn>
              <a:cxn ang="0">
                <a:pos x="T2" y="T3"/>
              </a:cxn>
              <a:cxn ang="0">
                <a:pos x="T4" y="T5"/>
              </a:cxn>
              <a:cxn ang="0">
                <a:pos x="T6" y="T7"/>
              </a:cxn>
              <a:cxn ang="0">
                <a:pos x="T8" y="T9"/>
              </a:cxn>
            </a:cxnLst>
            <a:rect l="0" t="0" r="r" b="b"/>
            <a:pathLst>
              <a:path w="1445895" h="3143885">
                <a:moveTo>
                  <a:pt x="1445628" y="0"/>
                </a:moveTo>
                <a:lnTo>
                  <a:pt x="0" y="0"/>
                </a:lnTo>
                <a:lnTo>
                  <a:pt x="0" y="3143796"/>
                </a:lnTo>
                <a:lnTo>
                  <a:pt x="1445628" y="3143796"/>
                </a:lnTo>
                <a:lnTo>
                  <a:pt x="1445628" y="0"/>
                </a:lnTo>
                <a:close/>
              </a:path>
            </a:pathLst>
          </a:custGeom>
          <a:solidFill>
            <a:srgbClr val="EEC40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nvGrpSpPr>
          <p:cNvPr id="6148" name="object 4">
            <a:extLst>
              <a:ext uri="{FF2B5EF4-FFF2-40B4-BE49-F238E27FC236}">
                <a16:creationId xmlns:a16="http://schemas.microsoft.com/office/drawing/2014/main" id="{4F8E9424-AA67-AA31-C115-4B8C186AED8F}"/>
              </a:ext>
            </a:extLst>
          </p:cNvPr>
          <p:cNvGrpSpPr>
            <a:grpSpLocks/>
          </p:cNvGrpSpPr>
          <p:nvPr/>
        </p:nvGrpSpPr>
        <p:grpSpPr bwMode="auto">
          <a:xfrm>
            <a:off x="0" y="947738"/>
            <a:ext cx="12192000" cy="5910262"/>
            <a:chOff x="0" y="947536"/>
            <a:chExt cx="12192000" cy="5910580"/>
          </a:xfrm>
        </p:grpSpPr>
        <p:sp>
          <p:nvSpPr>
            <p:cNvPr id="6151" name="object 5">
              <a:extLst>
                <a:ext uri="{FF2B5EF4-FFF2-40B4-BE49-F238E27FC236}">
                  <a16:creationId xmlns:a16="http://schemas.microsoft.com/office/drawing/2014/main" id="{FE64C423-D88B-E915-8B2D-3B5EBDD3524A}"/>
                </a:ext>
              </a:extLst>
            </p:cNvPr>
            <p:cNvSpPr>
              <a:spLocks/>
            </p:cNvSpPr>
            <p:nvPr/>
          </p:nvSpPr>
          <p:spPr bwMode="auto">
            <a:xfrm>
              <a:off x="0" y="6600507"/>
              <a:ext cx="12192000" cy="257810"/>
            </a:xfrm>
            <a:custGeom>
              <a:avLst/>
              <a:gdLst>
                <a:gd name="T0" fmla="*/ 12192000 w 12192000"/>
                <a:gd name="T1" fmla="*/ 0 h 257809"/>
                <a:gd name="T2" fmla="*/ 0 w 12192000"/>
                <a:gd name="T3" fmla="*/ 0 h 257809"/>
                <a:gd name="T4" fmla="*/ 0 w 12192000"/>
                <a:gd name="T5" fmla="*/ 257492 h 257809"/>
                <a:gd name="T6" fmla="*/ 12192000 w 12192000"/>
                <a:gd name="T7" fmla="*/ 257492 h 257809"/>
                <a:gd name="T8" fmla="*/ 12192000 w 12192000"/>
                <a:gd name="T9" fmla="*/ 0 h 257809"/>
              </a:gdLst>
              <a:ahLst/>
              <a:cxnLst>
                <a:cxn ang="0">
                  <a:pos x="T0" y="T1"/>
                </a:cxn>
                <a:cxn ang="0">
                  <a:pos x="T2" y="T3"/>
                </a:cxn>
                <a:cxn ang="0">
                  <a:pos x="T4" y="T5"/>
                </a:cxn>
                <a:cxn ang="0">
                  <a:pos x="T6" y="T7"/>
                </a:cxn>
                <a:cxn ang="0">
                  <a:pos x="T8" y="T9"/>
                </a:cxn>
              </a:cxnLst>
              <a:rect l="0" t="0" r="r" b="b"/>
              <a:pathLst>
                <a:path w="12192000" h="257809">
                  <a:moveTo>
                    <a:pt x="12192000" y="0"/>
                  </a:moveTo>
                  <a:lnTo>
                    <a:pt x="0" y="0"/>
                  </a:lnTo>
                  <a:lnTo>
                    <a:pt x="0" y="257492"/>
                  </a:lnTo>
                  <a:lnTo>
                    <a:pt x="12192000" y="257492"/>
                  </a:lnTo>
                  <a:lnTo>
                    <a:pt x="12192000" y="0"/>
                  </a:lnTo>
                  <a:close/>
                </a:path>
              </a:pathLst>
            </a:custGeom>
            <a:solidFill>
              <a:srgbClr val="00427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6152" name="object 6">
              <a:extLst>
                <a:ext uri="{FF2B5EF4-FFF2-40B4-BE49-F238E27FC236}">
                  <a16:creationId xmlns:a16="http://schemas.microsoft.com/office/drawing/2014/main" id="{796D5249-28D7-A9AE-5C2E-D376EFC4F6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18515" y="5649810"/>
              <a:ext cx="1099680" cy="1084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object 7">
              <a:extLst>
                <a:ext uri="{FF2B5EF4-FFF2-40B4-BE49-F238E27FC236}">
                  <a16:creationId xmlns:a16="http://schemas.microsoft.com/office/drawing/2014/main" id="{0071B413-F660-3748-1A6E-B69E029EAD7E}"/>
                </a:ext>
              </a:extLst>
            </p:cNvPr>
            <p:cNvSpPr>
              <a:spLocks/>
            </p:cNvSpPr>
            <p:nvPr/>
          </p:nvSpPr>
          <p:spPr bwMode="auto">
            <a:xfrm>
              <a:off x="10813743" y="5645040"/>
              <a:ext cx="1109345" cy="1094740"/>
            </a:xfrm>
            <a:custGeom>
              <a:avLst/>
              <a:gdLst>
                <a:gd name="T0" fmla="*/ 611301 w 1109345"/>
                <a:gd name="T1" fmla="*/ 2819 h 1094740"/>
                <a:gd name="T2" fmla="*/ 719505 w 1109345"/>
                <a:gd name="T3" fmla="*/ 24599 h 1094740"/>
                <a:gd name="T4" fmla="*/ 818946 w 1109345"/>
                <a:gd name="T5" fmla="*/ 66027 h 1094740"/>
                <a:gd name="T6" fmla="*/ 907364 w 1109345"/>
                <a:gd name="T7" fmla="*/ 124929 h 1094740"/>
                <a:gd name="T8" fmla="*/ 982548 w 1109345"/>
                <a:gd name="T9" fmla="*/ 199085 h 1094740"/>
                <a:gd name="T10" fmla="*/ 1042263 w 1109345"/>
                <a:gd name="T11" fmla="*/ 286321 h 1094740"/>
                <a:gd name="T12" fmla="*/ 1084275 w 1109345"/>
                <a:gd name="T13" fmla="*/ 384429 h 1094740"/>
                <a:gd name="T14" fmla="*/ 1106347 w 1109345"/>
                <a:gd name="T15" fmla="*/ 491210 h 1094740"/>
                <a:gd name="T16" fmla="*/ 1106347 w 1109345"/>
                <a:gd name="T17" fmla="*/ 603097 h 1094740"/>
                <a:gd name="T18" fmla="*/ 1084275 w 1109345"/>
                <a:gd name="T19" fmla="*/ 709866 h 1094740"/>
                <a:gd name="T20" fmla="*/ 1042263 w 1109345"/>
                <a:gd name="T21" fmla="*/ 807974 h 1094740"/>
                <a:gd name="T22" fmla="*/ 982548 w 1109345"/>
                <a:gd name="T23" fmla="*/ 895210 h 1094740"/>
                <a:gd name="T24" fmla="*/ 907364 w 1109345"/>
                <a:gd name="T25" fmla="*/ 969378 h 1094740"/>
                <a:gd name="T26" fmla="*/ 818946 w 1109345"/>
                <a:gd name="T27" fmla="*/ 1028268 h 1094740"/>
                <a:gd name="T28" fmla="*/ 719505 w 1109345"/>
                <a:gd name="T29" fmla="*/ 1069708 h 1094740"/>
                <a:gd name="T30" fmla="*/ 611301 w 1109345"/>
                <a:gd name="T31" fmla="*/ 1091476 h 1094740"/>
                <a:gd name="T32" fmla="*/ 497916 w 1109345"/>
                <a:gd name="T33" fmla="*/ 1091476 h 1094740"/>
                <a:gd name="T34" fmla="*/ 389712 w 1109345"/>
                <a:gd name="T35" fmla="*/ 1069708 h 1094740"/>
                <a:gd name="T36" fmla="*/ 290271 w 1109345"/>
                <a:gd name="T37" fmla="*/ 1028268 h 1094740"/>
                <a:gd name="T38" fmla="*/ 201853 w 1109345"/>
                <a:gd name="T39" fmla="*/ 969378 h 1094740"/>
                <a:gd name="T40" fmla="*/ 126669 w 1109345"/>
                <a:gd name="T41" fmla="*/ 895210 h 1094740"/>
                <a:gd name="T42" fmla="*/ 66954 w 1109345"/>
                <a:gd name="T43" fmla="*/ 807974 h 1094740"/>
                <a:gd name="T44" fmla="*/ 24942 w 1109345"/>
                <a:gd name="T45" fmla="*/ 709866 h 1094740"/>
                <a:gd name="T46" fmla="*/ 2870 w 1109345"/>
                <a:gd name="T47" fmla="*/ 603097 h 1094740"/>
                <a:gd name="T48" fmla="*/ 2870 w 1109345"/>
                <a:gd name="T49" fmla="*/ 491210 h 1094740"/>
                <a:gd name="T50" fmla="*/ 24942 w 1109345"/>
                <a:gd name="T51" fmla="*/ 384429 h 1094740"/>
                <a:gd name="T52" fmla="*/ 66954 w 1109345"/>
                <a:gd name="T53" fmla="*/ 286321 h 1094740"/>
                <a:gd name="T54" fmla="*/ 126669 w 1109345"/>
                <a:gd name="T55" fmla="*/ 199085 h 1094740"/>
                <a:gd name="T56" fmla="*/ 201853 w 1109345"/>
                <a:gd name="T57" fmla="*/ 124929 h 1094740"/>
                <a:gd name="T58" fmla="*/ 290271 w 1109345"/>
                <a:gd name="T59" fmla="*/ 66027 h 1094740"/>
                <a:gd name="T60" fmla="*/ 389712 w 1109345"/>
                <a:gd name="T61" fmla="*/ 24599 h 1094740"/>
                <a:gd name="T62" fmla="*/ 497916 w 1109345"/>
                <a:gd name="T63" fmla="*/ 2819 h 1094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09345" h="1094740">
                  <a:moveTo>
                    <a:pt x="554608" y="0"/>
                  </a:moveTo>
                  <a:lnTo>
                    <a:pt x="611301" y="2819"/>
                  </a:lnTo>
                  <a:lnTo>
                    <a:pt x="666356" y="11112"/>
                  </a:lnTo>
                  <a:lnTo>
                    <a:pt x="719505" y="24599"/>
                  </a:lnTo>
                  <a:lnTo>
                    <a:pt x="770470" y="42989"/>
                  </a:lnTo>
                  <a:lnTo>
                    <a:pt x="818946" y="66027"/>
                  </a:lnTo>
                  <a:lnTo>
                    <a:pt x="864666" y="93433"/>
                  </a:lnTo>
                  <a:lnTo>
                    <a:pt x="907364" y="124929"/>
                  </a:lnTo>
                  <a:lnTo>
                    <a:pt x="946746" y="160235"/>
                  </a:lnTo>
                  <a:lnTo>
                    <a:pt x="982548" y="199085"/>
                  </a:lnTo>
                  <a:lnTo>
                    <a:pt x="1014475" y="241211"/>
                  </a:lnTo>
                  <a:lnTo>
                    <a:pt x="1042263" y="286321"/>
                  </a:lnTo>
                  <a:lnTo>
                    <a:pt x="1065618" y="334149"/>
                  </a:lnTo>
                  <a:lnTo>
                    <a:pt x="1084275" y="384429"/>
                  </a:lnTo>
                  <a:lnTo>
                    <a:pt x="1097940" y="436880"/>
                  </a:lnTo>
                  <a:lnTo>
                    <a:pt x="1106347" y="491210"/>
                  </a:lnTo>
                  <a:lnTo>
                    <a:pt x="1109217" y="547154"/>
                  </a:lnTo>
                  <a:lnTo>
                    <a:pt x="1106347" y="603097"/>
                  </a:lnTo>
                  <a:lnTo>
                    <a:pt x="1097940" y="657428"/>
                  </a:lnTo>
                  <a:lnTo>
                    <a:pt x="1084275" y="709866"/>
                  </a:lnTo>
                  <a:lnTo>
                    <a:pt x="1065618" y="760145"/>
                  </a:lnTo>
                  <a:lnTo>
                    <a:pt x="1042263" y="807974"/>
                  </a:lnTo>
                  <a:lnTo>
                    <a:pt x="1014475" y="853097"/>
                  </a:lnTo>
                  <a:lnTo>
                    <a:pt x="982548" y="895210"/>
                  </a:lnTo>
                  <a:lnTo>
                    <a:pt x="946746" y="934059"/>
                  </a:lnTo>
                  <a:lnTo>
                    <a:pt x="907364" y="969378"/>
                  </a:lnTo>
                  <a:lnTo>
                    <a:pt x="864666" y="1000874"/>
                  </a:lnTo>
                  <a:lnTo>
                    <a:pt x="818946" y="1028268"/>
                  </a:lnTo>
                  <a:lnTo>
                    <a:pt x="770470" y="1051306"/>
                  </a:lnTo>
                  <a:lnTo>
                    <a:pt x="719505" y="1069708"/>
                  </a:lnTo>
                  <a:lnTo>
                    <a:pt x="666356" y="1083183"/>
                  </a:lnTo>
                  <a:lnTo>
                    <a:pt x="611301" y="1091476"/>
                  </a:lnTo>
                  <a:lnTo>
                    <a:pt x="554608" y="1094295"/>
                  </a:lnTo>
                  <a:lnTo>
                    <a:pt x="497916" y="1091476"/>
                  </a:lnTo>
                  <a:lnTo>
                    <a:pt x="442861" y="1083183"/>
                  </a:lnTo>
                  <a:lnTo>
                    <a:pt x="389712" y="1069708"/>
                  </a:lnTo>
                  <a:lnTo>
                    <a:pt x="338747" y="1051306"/>
                  </a:lnTo>
                  <a:lnTo>
                    <a:pt x="290271" y="1028268"/>
                  </a:lnTo>
                  <a:lnTo>
                    <a:pt x="244551" y="1000874"/>
                  </a:lnTo>
                  <a:lnTo>
                    <a:pt x="201853" y="969378"/>
                  </a:lnTo>
                  <a:lnTo>
                    <a:pt x="162471" y="934059"/>
                  </a:lnTo>
                  <a:lnTo>
                    <a:pt x="126669" y="895210"/>
                  </a:lnTo>
                  <a:lnTo>
                    <a:pt x="94741" y="853097"/>
                  </a:lnTo>
                  <a:lnTo>
                    <a:pt x="66954" y="807974"/>
                  </a:lnTo>
                  <a:lnTo>
                    <a:pt x="43599" y="760145"/>
                  </a:lnTo>
                  <a:lnTo>
                    <a:pt x="24942" y="709866"/>
                  </a:lnTo>
                  <a:lnTo>
                    <a:pt x="11277" y="657428"/>
                  </a:lnTo>
                  <a:lnTo>
                    <a:pt x="2870" y="603097"/>
                  </a:lnTo>
                  <a:lnTo>
                    <a:pt x="0" y="547154"/>
                  </a:lnTo>
                  <a:lnTo>
                    <a:pt x="2870" y="491210"/>
                  </a:lnTo>
                  <a:lnTo>
                    <a:pt x="11277" y="436880"/>
                  </a:lnTo>
                  <a:lnTo>
                    <a:pt x="24942" y="384429"/>
                  </a:lnTo>
                  <a:lnTo>
                    <a:pt x="43599" y="334149"/>
                  </a:lnTo>
                  <a:lnTo>
                    <a:pt x="66954" y="286321"/>
                  </a:lnTo>
                  <a:lnTo>
                    <a:pt x="94741" y="241211"/>
                  </a:lnTo>
                  <a:lnTo>
                    <a:pt x="126669" y="199085"/>
                  </a:lnTo>
                  <a:lnTo>
                    <a:pt x="162471" y="160235"/>
                  </a:lnTo>
                  <a:lnTo>
                    <a:pt x="201853" y="124929"/>
                  </a:lnTo>
                  <a:lnTo>
                    <a:pt x="244551" y="93433"/>
                  </a:lnTo>
                  <a:lnTo>
                    <a:pt x="290271" y="66027"/>
                  </a:lnTo>
                  <a:lnTo>
                    <a:pt x="338747" y="42989"/>
                  </a:lnTo>
                  <a:lnTo>
                    <a:pt x="389712" y="24599"/>
                  </a:lnTo>
                  <a:lnTo>
                    <a:pt x="442861" y="11112"/>
                  </a:lnTo>
                  <a:lnTo>
                    <a:pt x="497916" y="2819"/>
                  </a:lnTo>
                  <a:lnTo>
                    <a:pt x="554608" y="0"/>
                  </a:lnTo>
                  <a:close/>
                </a:path>
              </a:pathLst>
            </a:custGeom>
            <a:noFill/>
            <a:ln w="9525">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pic>
          <p:nvPicPr>
            <p:cNvPr id="6154" name="object 8">
              <a:extLst>
                <a:ext uri="{FF2B5EF4-FFF2-40B4-BE49-F238E27FC236}">
                  <a16:creationId xmlns:a16="http://schemas.microsoft.com/office/drawing/2014/main" id="{3D4966D5-C19C-313C-0081-240D984C1E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1192" y="947536"/>
              <a:ext cx="3545010" cy="4962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object 9">
            <a:extLst>
              <a:ext uri="{FF2B5EF4-FFF2-40B4-BE49-F238E27FC236}">
                <a16:creationId xmlns:a16="http://schemas.microsoft.com/office/drawing/2014/main" id="{A44CC1EA-35DB-9A05-B6DD-385ADA4C7756}"/>
              </a:ext>
            </a:extLst>
          </p:cNvPr>
          <p:cNvSpPr txBox="1">
            <a:spLocks noGrp="1"/>
          </p:cNvSpPr>
          <p:nvPr>
            <p:ph type="title"/>
          </p:nvPr>
        </p:nvSpPr>
        <p:spPr>
          <a:xfrm>
            <a:off x="5381625" y="866775"/>
            <a:ext cx="4711700" cy="901700"/>
          </a:xfrm>
          <a:solidFill>
            <a:srgbClr val="F1F1F1"/>
          </a:solidFill>
          <a:ln>
            <a:solidFill>
              <a:srgbClr val="000000"/>
            </a:solidFill>
          </a:ln>
        </p:spPr>
        <p:txBody>
          <a:bodyPr tIns="186690" rtlCol="0"/>
          <a:lstStyle/>
          <a:p>
            <a:pPr eaLnBrk="1" fontAlgn="auto" hangingPunct="1">
              <a:spcBef>
                <a:spcPts val="1470"/>
              </a:spcBef>
              <a:spcAft>
                <a:spcPts val="0"/>
              </a:spcAft>
              <a:defRPr/>
            </a:pPr>
            <a:r>
              <a:rPr sz="3300" spc="-10" dirty="0"/>
              <a:t>Agenda</a:t>
            </a:r>
            <a:endParaRPr sz="3300"/>
          </a:p>
        </p:txBody>
      </p:sp>
      <p:sp>
        <p:nvSpPr>
          <p:cNvPr id="10" name="object 10">
            <a:extLst>
              <a:ext uri="{FF2B5EF4-FFF2-40B4-BE49-F238E27FC236}">
                <a16:creationId xmlns:a16="http://schemas.microsoft.com/office/drawing/2014/main" id="{AFD3F9D8-F499-7ED8-A675-49CBE540FB82}"/>
              </a:ext>
            </a:extLst>
          </p:cNvPr>
          <p:cNvSpPr txBox="1"/>
          <p:nvPr/>
        </p:nvSpPr>
        <p:spPr>
          <a:xfrm>
            <a:off x="5459413" y="1908175"/>
            <a:ext cx="6051550" cy="3152775"/>
          </a:xfrm>
          <a:prstGeom prst="rect">
            <a:avLst/>
          </a:prstGeom>
        </p:spPr>
        <p:txBody>
          <a:bodyPr lIns="0" tIns="70485" rIns="0" bIns="0">
            <a:spAutoFit/>
          </a:bodyPr>
          <a:lstStyle/>
          <a:p>
            <a:pPr marL="97155" indent="-85090" eaLnBrk="1" fontAlgn="auto" hangingPunct="1">
              <a:spcBef>
                <a:spcPts val="555"/>
              </a:spcBef>
              <a:spcAft>
                <a:spcPts val="0"/>
              </a:spcAft>
              <a:buSzPct val="94736"/>
              <a:buFontTx/>
              <a:buChar char="•"/>
              <a:tabLst>
                <a:tab pos="97790" algn="l"/>
              </a:tabLst>
              <a:defRPr/>
            </a:pPr>
            <a:r>
              <a:rPr sz="1900" kern="0" dirty="0">
                <a:solidFill>
                  <a:sysClr val="windowText" lastClr="000000"/>
                </a:solidFill>
                <a:latin typeface="Arial"/>
                <a:cs typeface="Arial"/>
              </a:rPr>
              <a:t>Collection</a:t>
            </a:r>
            <a:r>
              <a:rPr sz="1900" kern="0" spc="-10" dirty="0">
                <a:solidFill>
                  <a:sysClr val="windowText" lastClr="000000"/>
                </a:solidFill>
                <a:latin typeface="Arial"/>
                <a:cs typeface="Arial"/>
              </a:rPr>
              <a:t> </a:t>
            </a:r>
            <a:r>
              <a:rPr sz="1900" kern="0" dirty="0">
                <a:solidFill>
                  <a:sysClr val="windowText" lastClr="000000"/>
                </a:solidFill>
                <a:latin typeface="Arial"/>
                <a:cs typeface="Arial"/>
              </a:rPr>
              <a:t>and</a:t>
            </a:r>
            <a:r>
              <a:rPr sz="1900" kern="0" spc="-40" dirty="0">
                <a:solidFill>
                  <a:sysClr val="windowText" lastClr="000000"/>
                </a:solidFill>
                <a:latin typeface="Arial"/>
                <a:cs typeface="Arial"/>
              </a:rPr>
              <a:t> </a:t>
            </a:r>
            <a:r>
              <a:rPr sz="1900" kern="0" dirty="0">
                <a:solidFill>
                  <a:sysClr val="windowText" lastClr="000000"/>
                </a:solidFill>
                <a:latin typeface="Arial"/>
                <a:cs typeface="Arial"/>
              </a:rPr>
              <a:t>use</a:t>
            </a:r>
            <a:r>
              <a:rPr sz="1900" kern="0" spc="-35" dirty="0">
                <a:solidFill>
                  <a:sysClr val="windowText" lastClr="000000"/>
                </a:solidFill>
                <a:latin typeface="Arial"/>
                <a:cs typeface="Arial"/>
              </a:rPr>
              <a:t> </a:t>
            </a:r>
            <a:r>
              <a:rPr sz="1900" kern="0" dirty="0">
                <a:solidFill>
                  <a:sysClr val="windowText" lastClr="000000"/>
                </a:solidFill>
                <a:latin typeface="Arial"/>
                <a:cs typeface="Arial"/>
              </a:rPr>
              <a:t>of</a:t>
            </a:r>
            <a:r>
              <a:rPr sz="1900" kern="0" spc="-50" dirty="0">
                <a:solidFill>
                  <a:sysClr val="windowText" lastClr="000000"/>
                </a:solidFill>
                <a:latin typeface="Arial"/>
                <a:cs typeface="Arial"/>
              </a:rPr>
              <a:t> </a:t>
            </a:r>
            <a:r>
              <a:rPr sz="1900" kern="0" dirty="0">
                <a:solidFill>
                  <a:sysClr val="windowText" lastClr="000000"/>
                </a:solidFill>
                <a:latin typeface="Arial"/>
                <a:cs typeface="Arial"/>
              </a:rPr>
              <a:t>client</a:t>
            </a:r>
            <a:r>
              <a:rPr sz="1900" kern="0" spc="-30" dirty="0">
                <a:solidFill>
                  <a:sysClr val="windowText" lastClr="000000"/>
                </a:solidFill>
                <a:latin typeface="Arial"/>
                <a:cs typeface="Arial"/>
              </a:rPr>
              <a:t> </a:t>
            </a:r>
            <a:r>
              <a:rPr sz="1900" kern="0" spc="-20" dirty="0">
                <a:solidFill>
                  <a:sysClr val="windowText" lastClr="000000"/>
                </a:solidFill>
                <a:latin typeface="Arial"/>
                <a:cs typeface="Arial"/>
              </a:rPr>
              <a:t>data</a:t>
            </a:r>
            <a:endParaRPr sz="1900" kern="0">
              <a:solidFill>
                <a:sysClr val="windowText" lastClr="000000"/>
              </a:solidFill>
              <a:latin typeface="Arial"/>
              <a:cs typeface="Arial"/>
            </a:endParaRPr>
          </a:p>
          <a:p>
            <a:pPr marL="97155" indent="-85090" eaLnBrk="1" fontAlgn="auto" hangingPunct="1">
              <a:spcBef>
                <a:spcPts val="455"/>
              </a:spcBef>
              <a:spcAft>
                <a:spcPts val="0"/>
              </a:spcAft>
              <a:buSzPct val="94736"/>
              <a:buFontTx/>
              <a:buChar char="•"/>
              <a:tabLst>
                <a:tab pos="97790" algn="l"/>
              </a:tabLst>
              <a:defRPr/>
            </a:pPr>
            <a:r>
              <a:rPr sz="1900" kern="0" dirty="0">
                <a:solidFill>
                  <a:sysClr val="windowText" lastClr="000000"/>
                </a:solidFill>
                <a:latin typeface="Arial"/>
                <a:cs typeface="Arial"/>
              </a:rPr>
              <a:t>Effective</a:t>
            </a:r>
            <a:r>
              <a:rPr sz="1900" kern="0" spc="-85" dirty="0">
                <a:solidFill>
                  <a:sysClr val="windowText" lastClr="000000"/>
                </a:solidFill>
                <a:latin typeface="Arial"/>
                <a:cs typeface="Arial"/>
              </a:rPr>
              <a:t> </a:t>
            </a:r>
            <a:r>
              <a:rPr sz="1900" kern="0" dirty="0">
                <a:solidFill>
                  <a:sysClr val="windowText" lastClr="000000"/>
                </a:solidFill>
                <a:latin typeface="Arial"/>
                <a:cs typeface="Arial"/>
              </a:rPr>
              <a:t>public</a:t>
            </a:r>
            <a:r>
              <a:rPr sz="1900" kern="0" spc="-65" dirty="0">
                <a:solidFill>
                  <a:sysClr val="windowText" lastClr="000000"/>
                </a:solidFill>
                <a:latin typeface="Arial"/>
                <a:cs typeface="Arial"/>
              </a:rPr>
              <a:t> </a:t>
            </a:r>
            <a:r>
              <a:rPr sz="1900" kern="0" dirty="0">
                <a:solidFill>
                  <a:sysClr val="windowText" lastClr="000000"/>
                </a:solidFill>
                <a:latin typeface="Arial"/>
                <a:cs typeface="Arial"/>
              </a:rPr>
              <a:t>notification</a:t>
            </a:r>
            <a:r>
              <a:rPr sz="1900" kern="0" spc="-60" dirty="0">
                <a:solidFill>
                  <a:sysClr val="windowText" lastClr="000000"/>
                </a:solidFill>
                <a:latin typeface="Arial"/>
                <a:cs typeface="Arial"/>
              </a:rPr>
              <a:t> </a:t>
            </a:r>
            <a:r>
              <a:rPr sz="1900" kern="0" spc="-10" dirty="0">
                <a:solidFill>
                  <a:sysClr val="windowText" lastClr="000000"/>
                </a:solidFill>
                <a:latin typeface="Arial"/>
                <a:cs typeface="Arial"/>
              </a:rPr>
              <a:t>systems</a:t>
            </a:r>
            <a:endParaRPr sz="1900" kern="0">
              <a:solidFill>
                <a:sysClr val="windowText" lastClr="000000"/>
              </a:solidFill>
              <a:latin typeface="Arial"/>
              <a:cs typeface="Arial"/>
            </a:endParaRPr>
          </a:p>
          <a:p>
            <a:pPr marL="97155" indent="-85090" eaLnBrk="1" fontAlgn="auto" hangingPunct="1">
              <a:spcBef>
                <a:spcPts val="455"/>
              </a:spcBef>
              <a:spcAft>
                <a:spcPts val="0"/>
              </a:spcAft>
              <a:buSzPct val="94736"/>
              <a:buFontTx/>
              <a:buChar char="•"/>
              <a:tabLst>
                <a:tab pos="97790" algn="l"/>
              </a:tabLst>
              <a:defRPr/>
            </a:pPr>
            <a:r>
              <a:rPr sz="1900" kern="0" dirty="0">
                <a:solidFill>
                  <a:sysClr val="windowText" lastClr="000000"/>
                </a:solidFill>
                <a:latin typeface="Arial"/>
                <a:cs typeface="Arial"/>
              </a:rPr>
              <a:t>Requirements</a:t>
            </a:r>
            <a:r>
              <a:rPr sz="1900" kern="0" spc="-25" dirty="0">
                <a:solidFill>
                  <a:sysClr val="windowText" lastClr="000000"/>
                </a:solidFill>
                <a:latin typeface="Arial"/>
                <a:cs typeface="Arial"/>
              </a:rPr>
              <a:t> </a:t>
            </a:r>
            <a:r>
              <a:rPr sz="1900" kern="0" dirty="0">
                <a:solidFill>
                  <a:sysClr val="windowText" lastClr="000000"/>
                </a:solidFill>
                <a:latin typeface="Arial"/>
                <a:cs typeface="Arial"/>
              </a:rPr>
              <a:t>for</a:t>
            </a:r>
            <a:r>
              <a:rPr sz="1900" kern="0" spc="-70" dirty="0">
                <a:solidFill>
                  <a:sysClr val="windowText" lastClr="000000"/>
                </a:solidFill>
                <a:latin typeface="Arial"/>
                <a:cs typeface="Arial"/>
              </a:rPr>
              <a:t> </a:t>
            </a:r>
            <a:r>
              <a:rPr sz="1900" kern="0" dirty="0">
                <a:solidFill>
                  <a:sysClr val="windowText" lastClr="000000"/>
                </a:solidFill>
                <a:latin typeface="Arial"/>
                <a:cs typeface="Arial"/>
              </a:rPr>
              <a:t>language</a:t>
            </a:r>
            <a:r>
              <a:rPr sz="1900" kern="0" spc="-35" dirty="0">
                <a:solidFill>
                  <a:sysClr val="windowText" lastClr="000000"/>
                </a:solidFill>
                <a:latin typeface="Arial"/>
                <a:cs typeface="Arial"/>
              </a:rPr>
              <a:t> </a:t>
            </a:r>
            <a:r>
              <a:rPr sz="1900" kern="0" spc="-10" dirty="0">
                <a:solidFill>
                  <a:sysClr val="windowText" lastClr="000000"/>
                </a:solidFill>
                <a:latin typeface="Arial"/>
                <a:cs typeface="Arial"/>
              </a:rPr>
              <a:t>assistance</a:t>
            </a:r>
            <a:endParaRPr sz="1900" kern="0">
              <a:solidFill>
                <a:sysClr val="windowText" lastClr="000000"/>
              </a:solidFill>
              <a:latin typeface="Arial"/>
              <a:cs typeface="Arial"/>
            </a:endParaRPr>
          </a:p>
          <a:p>
            <a:pPr marL="97155" indent="-85090" eaLnBrk="1" fontAlgn="auto" hangingPunct="1">
              <a:spcBef>
                <a:spcPts val="459"/>
              </a:spcBef>
              <a:spcAft>
                <a:spcPts val="0"/>
              </a:spcAft>
              <a:buSzPct val="94736"/>
              <a:buFontTx/>
              <a:buChar char="•"/>
              <a:tabLst>
                <a:tab pos="97790" algn="l"/>
              </a:tabLst>
              <a:defRPr/>
            </a:pPr>
            <a:r>
              <a:rPr sz="1900" kern="0" dirty="0">
                <a:solidFill>
                  <a:sysClr val="windowText" lastClr="000000"/>
                </a:solidFill>
                <a:latin typeface="Arial"/>
                <a:cs typeface="Arial"/>
              </a:rPr>
              <a:t>Reasonable</a:t>
            </a:r>
            <a:r>
              <a:rPr sz="1900" kern="0" spc="-25" dirty="0">
                <a:solidFill>
                  <a:sysClr val="windowText" lastClr="000000"/>
                </a:solidFill>
                <a:latin typeface="Arial"/>
                <a:cs typeface="Arial"/>
              </a:rPr>
              <a:t> </a:t>
            </a:r>
            <a:r>
              <a:rPr sz="1900" kern="0" dirty="0">
                <a:solidFill>
                  <a:sysClr val="windowText" lastClr="000000"/>
                </a:solidFill>
                <a:latin typeface="Arial"/>
                <a:cs typeface="Arial"/>
              </a:rPr>
              <a:t>accommodation</a:t>
            </a:r>
            <a:r>
              <a:rPr sz="1900" kern="0" spc="-25" dirty="0">
                <a:solidFill>
                  <a:sysClr val="windowText" lastClr="000000"/>
                </a:solidFill>
                <a:latin typeface="Arial"/>
                <a:cs typeface="Arial"/>
              </a:rPr>
              <a:t> </a:t>
            </a:r>
            <a:r>
              <a:rPr sz="1900" kern="0" dirty="0">
                <a:solidFill>
                  <a:sysClr val="windowText" lastClr="000000"/>
                </a:solidFill>
                <a:latin typeface="Arial"/>
                <a:cs typeface="Arial"/>
              </a:rPr>
              <a:t>to</a:t>
            </a:r>
            <a:r>
              <a:rPr sz="1900" kern="0" spc="-75" dirty="0">
                <a:solidFill>
                  <a:sysClr val="windowText" lastClr="000000"/>
                </a:solidFill>
                <a:latin typeface="Arial"/>
                <a:cs typeface="Arial"/>
              </a:rPr>
              <a:t> </a:t>
            </a:r>
            <a:r>
              <a:rPr sz="1900" kern="0" dirty="0">
                <a:solidFill>
                  <a:sysClr val="windowText" lastClr="000000"/>
                </a:solidFill>
                <a:latin typeface="Arial"/>
                <a:cs typeface="Arial"/>
              </a:rPr>
              <a:t>persons</a:t>
            </a:r>
            <a:r>
              <a:rPr sz="1900" kern="0" spc="-55" dirty="0">
                <a:solidFill>
                  <a:sysClr val="windowText" lastClr="000000"/>
                </a:solidFill>
                <a:latin typeface="Arial"/>
                <a:cs typeface="Arial"/>
              </a:rPr>
              <a:t> </a:t>
            </a:r>
            <a:r>
              <a:rPr sz="1900" kern="0" dirty="0">
                <a:solidFill>
                  <a:sysClr val="windowText" lastClr="000000"/>
                </a:solidFill>
                <a:latin typeface="Arial"/>
                <a:cs typeface="Arial"/>
              </a:rPr>
              <a:t>with</a:t>
            </a:r>
            <a:r>
              <a:rPr sz="1900" kern="0" spc="-55" dirty="0">
                <a:solidFill>
                  <a:sysClr val="windowText" lastClr="000000"/>
                </a:solidFill>
                <a:latin typeface="Arial"/>
                <a:cs typeface="Arial"/>
              </a:rPr>
              <a:t> </a:t>
            </a:r>
            <a:r>
              <a:rPr sz="1900" kern="0" spc="-10" dirty="0">
                <a:solidFill>
                  <a:sysClr val="windowText" lastClr="000000"/>
                </a:solidFill>
                <a:latin typeface="Arial"/>
                <a:cs typeface="Arial"/>
              </a:rPr>
              <a:t>disabilities</a:t>
            </a:r>
            <a:endParaRPr sz="1900" kern="0">
              <a:solidFill>
                <a:sysClr val="windowText" lastClr="000000"/>
              </a:solidFill>
              <a:latin typeface="Arial"/>
              <a:cs typeface="Arial"/>
            </a:endParaRPr>
          </a:p>
          <a:p>
            <a:pPr marL="97155" indent="-85090" eaLnBrk="1" fontAlgn="auto" hangingPunct="1">
              <a:spcBef>
                <a:spcPts val="455"/>
              </a:spcBef>
              <a:spcAft>
                <a:spcPts val="0"/>
              </a:spcAft>
              <a:buSzPct val="94736"/>
              <a:buFontTx/>
              <a:buChar char="•"/>
              <a:tabLst>
                <a:tab pos="97790" algn="l"/>
              </a:tabLst>
              <a:defRPr/>
            </a:pPr>
            <a:r>
              <a:rPr sz="1900" kern="0" dirty="0">
                <a:solidFill>
                  <a:sysClr val="windowText" lastClr="000000"/>
                </a:solidFill>
                <a:latin typeface="Arial"/>
                <a:cs typeface="Arial"/>
              </a:rPr>
              <a:t>Complaint</a:t>
            </a:r>
            <a:r>
              <a:rPr sz="1900" kern="0" spc="-60" dirty="0">
                <a:solidFill>
                  <a:sysClr val="windowText" lastClr="000000"/>
                </a:solidFill>
                <a:latin typeface="Arial"/>
                <a:cs typeface="Arial"/>
              </a:rPr>
              <a:t> </a:t>
            </a:r>
            <a:r>
              <a:rPr sz="1900" kern="0" spc="-10" dirty="0">
                <a:solidFill>
                  <a:sysClr val="windowText" lastClr="000000"/>
                </a:solidFill>
                <a:latin typeface="Arial"/>
                <a:cs typeface="Arial"/>
              </a:rPr>
              <a:t>procedures</a:t>
            </a:r>
            <a:endParaRPr sz="1900" kern="0">
              <a:solidFill>
                <a:sysClr val="windowText" lastClr="000000"/>
              </a:solidFill>
              <a:latin typeface="Arial"/>
              <a:cs typeface="Arial"/>
            </a:endParaRPr>
          </a:p>
          <a:p>
            <a:pPr marL="97155" indent="-85090" eaLnBrk="1" fontAlgn="auto" hangingPunct="1">
              <a:spcBef>
                <a:spcPts val="455"/>
              </a:spcBef>
              <a:spcAft>
                <a:spcPts val="0"/>
              </a:spcAft>
              <a:buSzPct val="94736"/>
              <a:buFontTx/>
              <a:buChar char="•"/>
              <a:tabLst>
                <a:tab pos="97790" algn="l"/>
              </a:tabLst>
              <a:defRPr/>
            </a:pPr>
            <a:r>
              <a:rPr sz="1900" kern="0" dirty="0">
                <a:solidFill>
                  <a:sysClr val="windowText" lastClr="000000"/>
                </a:solidFill>
                <a:latin typeface="Arial"/>
                <a:cs typeface="Arial"/>
              </a:rPr>
              <a:t>Compliance</a:t>
            </a:r>
            <a:r>
              <a:rPr sz="1900" kern="0" spc="-65" dirty="0">
                <a:solidFill>
                  <a:sysClr val="windowText" lastClr="000000"/>
                </a:solidFill>
                <a:latin typeface="Arial"/>
                <a:cs typeface="Arial"/>
              </a:rPr>
              <a:t> </a:t>
            </a:r>
            <a:r>
              <a:rPr sz="1900" kern="0" spc="-10" dirty="0">
                <a:solidFill>
                  <a:sysClr val="windowText" lastClr="000000"/>
                </a:solidFill>
                <a:latin typeface="Arial"/>
                <a:cs typeface="Arial"/>
              </a:rPr>
              <a:t>reviews</a:t>
            </a:r>
            <a:endParaRPr sz="1900" kern="0">
              <a:solidFill>
                <a:sysClr val="windowText" lastClr="000000"/>
              </a:solidFill>
              <a:latin typeface="Arial"/>
              <a:cs typeface="Arial"/>
            </a:endParaRPr>
          </a:p>
          <a:p>
            <a:pPr marL="97155" indent="-85090" eaLnBrk="1" fontAlgn="auto" hangingPunct="1">
              <a:spcBef>
                <a:spcPts val="455"/>
              </a:spcBef>
              <a:spcAft>
                <a:spcPts val="0"/>
              </a:spcAft>
              <a:buSzPct val="94736"/>
              <a:buFontTx/>
              <a:buChar char="•"/>
              <a:tabLst>
                <a:tab pos="97790" algn="l"/>
              </a:tabLst>
              <a:defRPr/>
            </a:pPr>
            <a:r>
              <a:rPr sz="1900" kern="0" dirty="0">
                <a:solidFill>
                  <a:sysClr val="windowText" lastClr="000000"/>
                </a:solidFill>
                <a:latin typeface="Arial"/>
                <a:cs typeface="Arial"/>
              </a:rPr>
              <a:t>Resolution</a:t>
            </a:r>
            <a:r>
              <a:rPr sz="1900" kern="0" spc="-20" dirty="0">
                <a:solidFill>
                  <a:sysClr val="windowText" lastClr="000000"/>
                </a:solidFill>
                <a:latin typeface="Arial"/>
                <a:cs typeface="Arial"/>
              </a:rPr>
              <a:t> </a:t>
            </a:r>
            <a:r>
              <a:rPr sz="1900" kern="0" dirty="0">
                <a:solidFill>
                  <a:sysClr val="windowText" lastClr="000000"/>
                </a:solidFill>
                <a:latin typeface="Arial"/>
                <a:cs typeface="Arial"/>
              </a:rPr>
              <a:t>of</a:t>
            </a:r>
            <a:r>
              <a:rPr sz="1900" kern="0" spc="-55" dirty="0">
                <a:solidFill>
                  <a:sysClr val="windowText" lastClr="000000"/>
                </a:solidFill>
                <a:latin typeface="Arial"/>
                <a:cs typeface="Arial"/>
              </a:rPr>
              <a:t> </a:t>
            </a:r>
            <a:r>
              <a:rPr sz="1900" kern="0" spc="-10" dirty="0">
                <a:solidFill>
                  <a:sysClr val="windowText" lastClr="000000"/>
                </a:solidFill>
                <a:latin typeface="Arial"/>
                <a:cs typeface="Arial"/>
              </a:rPr>
              <a:t>non-compliance</a:t>
            </a:r>
            <a:endParaRPr sz="1900" kern="0">
              <a:solidFill>
                <a:sysClr val="windowText" lastClr="000000"/>
              </a:solidFill>
              <a:latin typeface="Arial"/>
              <a:cs typeface="Arial"/>
            </a:endParaRPr>
          </a:p>
          <a:p>
            <a:pPr marL="97155" indent="-85090" eaLnBrk="1" fontAlgn="auto" hangingPunct="1">
              <a:spcBef>
                <a:spcPts val="455"/>
              </a:spcBef>
              <a:spcAft>
                <a:spcPts val="0"/>
              </a:spcAft>
              <a:buSzPct val="94736"/>
              <a:buFontTx/>
              <a:buChar char="•"/>
              <a:tabLst>
                <a:tab pos="97790" algn="l"/>
              </a:tabLst>
              <a:defRPr/>
            </a:pPr>
            <a:r>
              <a:rPr sz="1900" kern="0" dirty="0">
                <a:solidFill>
                  <a:sysClr val="windowText" lastClr="000000"/>
                </a:solidFill>
                <a:latin typeface="Arial"/>
                <a:cs typeface="Arial"/>
              </a:rPr>
              <a:t>Customer</a:t>
            </a:r>
            <a:r>
              <a:rPr sz="1900" kern="0" spc="-70" dirty="0">
                <a:solidFill>
                  <a:sysClr val="windowText" lastClr="000000"/>
                </a:solidFill>
                <a:latin typeface="Arial"/>
                <a:cs typeface="Arial"/>
              </a:rPr>
              <a:t> </a:t>
            </a:r>
            <a:r>
              <a:rPr sz="1900" kern="0" spc="-10" dirty="0">
                <a:solidFill>
                  <a:sysClr val="windowText" lastClr="000000"/>
                </a:solidFill>
                <a:latin typeface="Arial"/>
                <a:cs typeface="Arial"/>
              </a:rPr>
              <a:t>service</a:t>
            </a:r>
            <a:endParaRPr sz="1900" kern="0">
              <a:solidFill>
                <a:sysClr val="windowText" lastClr="000000"/>
              </a:solidFill>
              <a:latin typeface="Arial"/>
              <a:cs typeface="Arial"/>
            </a:endParaRPr>
          </a:p>
          <a:p>
            <a:pPr marL="97155" indent="-85090" eaLnBrk="1" fontAlgn="auto" hangingPunct="1">
              <a:spcBef>
                <a:spcPts val="459"/>
              </a:spcBef>
              <a:spcAft>
                <a:spcPts val="0"/>
              </a:spcAft>
              <a:buSzPct val="94736"/>
              <a:buFontTx/>
              <a:buChar char="•"/>
              <a:tabLst>
                <a:tab pos="97790" algn="l"/>
              </a:tabLst>
              <a:defRPr/>
            </a:pPr>
            <a:r>
              <a:rPr sz="1900" kern="0" dirty="0">
                <a:solidFill>
                  <a:sysClr val="windowText" lastClr="000000"/>
                </a:solidFill>
                <a:latin typeface="Arial"/>
                <a:cs typeface="Arial"/>
              </a:rPr>
              <a:t>Conflict</a:t>
            </a:r>
            <a:r>
              <a:rPr sz="1900" kern="0" spc="-55" dirty="0">
                <a:solidFill>
                  <a:sysClr val="windowText" lastClr="000000"/>
                </a:solidFill>
                <a:latin typeface="Arial"/>
                <a:cs typeface="Arial"/>
              </a:rPr>
              <a:t> </a:t>
            </a:r>
            <a:r>
              <a:rPr sz="1900" kern="0" spc="-10" dirty="0">
                <a:solidFill>
                  <a:sysClr val="windowText" lastClr="000000"/>
                </a:solidFill>
                <a:latin typeface="Arial"/>
                <a:cs typeface="Arial"/>
              </a:rPr>
              <a:t>resolution</a:t>
            </a:r>
            <a:endParaRPr sz="1900" kern="0">
              <a:solidFill>
                <a:sysClr val="windowText" lastClr="000000"/>
              </a:solidFill>
              <a:latin typeface="Arial"/>
              <a:cs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1746" name="object 2">
            <a:extLst>
              <a:ext uri="{FF2B5EF4-FFF2-40B4-BE49-F238E27FC236}">
                <a16:creationId xmlns:a16="http://schemas.microsoft.com/office/drawing/2014/main" id="{823E0795-58FE-7BC9-94D7-A48DE7D1F88D}"/>
              </a:ext>
            </a:extLst>
          </p:cNvPr>
          <p:cNvGrpSpPr>
            <a:grpSpLocks/>
          </p:cNvGrpSpPr>
          <p:nvPr/>
        </p:nvGrpSpPr>
        <p:grpSpPr bwMode="auto">
          <a:xfrm>
            <a:off x="0" y="0"/>
            <a:ext cx="12192000" cy="1508125"/>
            <a:chOff x="0" y="0"/>
            <a:chExt cx="12192000" cy="1507490"/>
          </a:xfrm>
        </p:grpSpPr>
        <p:sp>
          <p:nvSpPr>
            <p:cNvPr id="31749" name="object 3">
              <a:extLst>
                <a:ext uri="{FF2B5EF4-FFF2-40B4-BE49-F238E27FC236}">
                  <a16:creationId xmlns:a16="http://schemas.microsoft.com/office/drawing/2014/main" id="{B3D46FC2-5D12-CF11-8038-7ABE52669D87}"/>
                </a:ext>
              </a:extLst>
            </p:cNvPr>
            <p:cNvSpPr>
              <a:spLocks/>
            </p:cNvSpPr>
            <p:nvPr/>
          </p:nvSpPr>
          <p:spPr bwMode="auto">
            <a:xfrm>
              <a:off x="0" y="0"/>
              <a:ext cx="12192000" cy="646430"/>
            </a:xfrm>
            <a:custGeom>
              <a:avLst/>
              <a:gdLst>
                <a:gd name="T0" fmla="*/ 12192000 w 12192000"/>
                <a:gd name="T1" fmla="*/ 0 h 646430"/>
                <a:gd name="T2" fmla="*/ 0 w 12192000"/>
                <a:gd name="T3" fmla="*/ 0 h 646430"/>
                <a:gd name="T4" fmla="*/ 0 w 12192000"/>
                <a:gd name="T5" fmla="*/ 646049 h 646430"/>
                <a:gd name="T6" fmla="*/ 12192000 w 12192000"/>
                <a:gd name="T7" fmla="*/ 646049 h 646430"/>
                <a:gd name="T8" fmla="*/ 12192000 w 12192000"/>
                <a:gd name="T9" fmla="*/ 0 h 646430"/>
              </a:gdLst>
              <a:ahLst/>
              <a:cxnLst>
                <a:cxn ang="0">
                  <a:pos x="T0" y="T1"/>
                </a:cxn>
                <a:cxn ang="0">
                  <a:pos x="T2" y="T3"/>
                </a:cxn>
                <a:cxn ang="0">
                  <a:pos x="T4" y="T5"/>
                </a:cxn>
                <a:cxn ang="0">
                  <a:pos x="T6" y="T7"/>
                </a:cxn>
                <a:cxn ang="0">
                  <a:pos x="T8" y="T9"/>
                </a:cxn>
              </a:cxnLst>
              <a:rect l="0" t="0" r="r" b="b"/>
              <a:pathLst>
                <a:path w="12192000" h="646430">
                  <a:moveTo>
                    <a:pt x="12192000" y="0"/>
                  </a:moveTo>
                  <a:lnTo>
                    <a:pt x="0" y="0"/>
                  </a:lnTo>
                  <a:lnTo>
                    <a:pt x="0" y="646049"/>
                  </a:lnTo>
                  <a:lnTo>
                    <a:pt x="12192000" y="646049"/>
                  </a:lnTo>
                  <a:lnTo>
                    <a:pt x="12192000" y="0"/>
                  </a:lnTo>
                  <a:close/>
                </a:path>
              </a:pathLst>
            </a:custGeom>
            <a:solidFill>
              <a:srgbClr val="EEC40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31750" name="object 4">
              <a:extLst>
                <a:ext uri="{FF2B5EF4-FFF2-40B4-BE49-F238E27FC236}">
                  <a16:creationId xmlns:a16="http://schemas.microsoft.com/office/drawing/2014/main" id="{A7B5CEAD-FBD9-0B13-F9EE-AD961BDA6D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843" y="225552"/>
              <a:ext cx="1280159" cy="1281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object 5">
              <a:extLst>
                <a:ext uri="{FF2B5EF4-FFF2-40B4-BE49-F238E27FC236}">
                  <a16:creationId xmlns:a16="http://schemas.microsoft.com/office/drawing/2014/main" id="{D6CDCF9C-6B93-8CFD-44B6-C4023395CA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442" y="245550"/>
              <a:ext cx="1195617" cy="11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object 6">
            <a:extLst>
              <a:ext uri="{FF2B5EF4-FFF2-40B4-BE49-F238E27FC236}">
                <a16:creationId xmlns:a16="http://schemas.microsoft.com/office/drawing/2014/main" id="{BE933D2D-3FB8-DBBC-CD06-7D52A6B0FE22}"/>
              </a:ext>
            </a:extLst>
          </p:cNvPr>
          <p:cNvSpPr txBox="1">
            <a:spLocks noGrp="1"/>
          </p:cNvSpPr>
          <p:nvPr>
            <p:ph type="title"/>
          </p:nvPr>
        </p:nvSpPr>
        <p:spPr>
          <a:xfrm>
            <a:off x="2506663" y="1633538"/>
            <a:ext cx="7178675" cy="514350"/>
          </a:xfrm>
        </p:spPr>
        <p:txBody>
          <a:bodyPr tIns="13335" rtlCol="0"/>
          <a:lstStyle/>
          <a:p>
            <a:pPr marL="12700" eaLnBrk="1" fontAlgn="auto" hangingPunct="1">
              <a:spcBef>
                <a:spcPts val="105"/>
              </a:spcBef>
              <a:spcAft>
                <a:spcPts val="0"/>
              </a:spcAft>
              <a:defRPr/>
            </a:pPr>
            <a:r>
              <a:rPr sz="3200" b="0" dirty="0">
                <a:latin typeface="Arial Black"/>
                <a:cs typeface="Arial Black"/>
              </a:rPr>
              <a:t>ROUTINE</a:t>
            </a:r>
            <a:r>
              <a:rPr sz="3200" b="0" spc="-75" dirty="0">
                <a:latin typeface="Arial Black"/>
                <a:cs typeface="Arial Black"/>
              </a:rPr>
              <a:t> </a:t>
            </a:r>
            <a:r>
              <a:rPr sz="3200" b="0" dirty="0">
                <a:latin typeface="Arial Black"/>
                <a:cs typeface="Arial Black"/>
              </a:rPr>
              <a:t>COMPLIANCE</a:t>
            </a:r>
            <a:r>
              <a:rPr sz="3200" b="0" spc="-90" dirty="0">
                <a:latin typeface="Arial Black"/>
                <a:cs typeface="Arial Black"/>
              </a:rPr>
              <a:t> </a:t>
            </a:r>
            <a:r>
              <a:rPr sz="3200" b="0" spc="-10" dirty="0">
                <a:latin typeface="Arial Black"/>
                <a:cs typeface="Arial Black"/>
              </a:rPr>
              <a:t>REVIEW</a:t>
            </a:r>
            <a:endParaRPr sz="3200">
              <a:latin typeface="Arial Black"/>
              <a:cs typeface="Arial Black"/>
            </a:endParaRPr>
          </a:p>
        </p:txBody>
      </p:sp>
      <p:sp>
        <p:nvSpPr>
          <p:cNvPr id="7" name="object 7">
            <a:extLst>
              <a:ext uri="{FF2B5EF4-FFF2-40B4-BE49-F238E27FC236}">
                <a16:creationId xmlns:a16="http://schemas.microsoft.com/office/drawing/2014/main" id="{8E8F3FD1-81A4-6AEB-7C8F-0B021E324CAD}"/>
              </a:ext>
            </a:extLst>
          </p:cNvPr>
          <p:cNvSpPr txBox="1"/>
          <p:nvPr/>
        </p:nvSpPr>
        <p:spPr>
          <a:xfrm>
            <a:off x="3089275" y="2487613"/>
            <a:ext cx="6335713" cy="3043237"/>
          </a:xfrm>
          <a:prstGeom prst="rect">
            <a:avLst/>
          </a:prstGeom>
        </p:spPr>
        <p:txBody>
          <a:bodyPr lIns="0" tIns="165100" rIns="0" bIns="0">
            <a:spAutoFit/>
          </a:bodyPr>
          <a:lstStyle>
            <a:lvl1pPr marL="355600" indent="-342900">
              <a:tabLst>
                <a:tab pos="354013" algn="l"/>
                <a:tab pos="355600" algn="l"/>
              </a:tabLst>
              <a:defRPr>
                <a:solidFill>
                  <a:schemeClr val="tx1"/>
                </a:solidFill>
                <a:latin typeface="Arial" panose="020B0604020202020204" pitchFamily="34" charset="0"/>
              </a:defRPr>
            </a:lvl1pPr>
            <a:lvl2pPr marL="742950" indent="-285750">
              <a:tabLst>
                <a:tab pos="354013" algn="l"/>
                <a:tab pos="355600" algn="l"/>
              </a:tabLst>
              <a:defRPr>
                <a:solidFill>
                  <a:schemeClr val="tx1"/>
                </a:solidFill>
                <a:latin typeface="Arial" panose="020B0604020202020204" pitchFamily="34" charset="0"/>
              </a:defRPr>
            </a:lvl2pPr>
            <a:lvl3pPr marL="1143000" indent="-228600">
              <a:tabLst>
                <a:tab pos="354013" algn="l"/>
                <a:tab pos="355600" algn="l"/>
              </a:tabLst>
              <a:defRPr>
                <a:solidFill>
                  <a:schemeClr val="tx1"/>
                </a:solidFill>
                <a:latin typeface="Arial" panose="020B0604020202020204" pitchFamily="34" charset="0"/>
              </a:defRPr>
            </a:lvl3pPr>
            <a:lvl4pPr marL="1600200" indent="-228600">
              <a:tabLst>
                <a:tab pos="354013" algn="l"/>
                <a:tab pos="355600" algn="l"/>
              </a:tabLst>
              <a:defRPr>
                <a:solidFill>
                  <a:schemeClr val="tx1"/>
                </a:solidFill>
                <a:latin typeface="Arial" panose="020B0604020202020204" pitchFamily="34" charset="0"/>
              </a:defRPr>
            </a:lvl4pPr>
            <a:lvl5pPr marL="2057400" indent="-228600">
              <a:tabLst>
                <a:tab pos="354013" algn="l"/>
                <a:tab pos="3556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354013" algn="l"/>
                <a:tab pos="3556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354013" algn="l"/>
                <a:tab pos="3556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354013" algn="l"/>
                <a:tab pos="3556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354013" algn="l"/>
                <a:tab pos="355600" algn="l"/>
              </a:tabLst>
              <a:defRPr>
                <a:solidFill>
                  <a:schemeClr val="tx1"/>
                </a:solidFill>
                <a:latin typeface="Arial" panose="020B0604020202020204" pitchFamily="34" charset="0"/>
              </a:defRPr>
            </a:lvl9pPr>
          </a:lstStyle>
          <a:p>
            <a:pPr eaLnBrk="1" hangingPunct="1">
              <a:spcBef>
                <a:spcPts val="1300"/>
              </a:spcBef>
              <a:buFontTx/>
              <a:buChar char="•"/>
            </a:pPr>
            <a:r>
              <a:rPr lang="en-US" altLang="en-US" sz="2400">
                <a:solidFill>
                  <a:srgbClr val="000000"/>
                </a:solidFill>
                <a:cs typeface="Arial" panose="020B0604020202020204" pitchFamily="34" charset="0"/>
              </a:rPr>
              <a:t>Scheduled</a:t>
            </a:r>
          </a:p>
          <a:p>
            <a:pPr eaLnBrk="1" hangingPunct="1">
              <a:spcBef>
                <a:spcPts val="1200"/>
              </a:spcBef>
              <a:buFontTx/>
              <a:buChar char="•"/>
            </a:pPr>
            <a:r>
              <a:rPr lang="en-US" altLang="en-US" sz="2400">
                <a:solidFill>
                  <a:srgbClr val="000000"/>
                </a:solidFill>
                <a:cs typeface="Arial" panose="020B0604020202020204" pitchFamily="34" charset="0"/>
              </a:rPr>
              <a:t>Part of a regular compliance review by FDACS</a:t>
            </a:r>
          </a:p>
          <a:p>
            <a:pPr eaLnBrk="1" hangingPunct="1">
              <a:spcBef>
                <a:spcPts val="1200"/>
              </a:spcBef>
              <a:buFontTx/>
              <a:buChar char="•"/>
            </a:pPr>
            <a:r>
              <a:rPr lang="en-US" altLang="en-US" sz="2400">
                <a:solidFill>
                  <a:srgbClr val="000000"/>
                </a:solidFill>
                <a:cs typeface="Arial" panose="020B0604020202020204" pitchFamily="34" charset="0"/>
              </a:rPr>
              <a:t>Looks for non-discrimination statement on printed materials, And Justice for All poster, reasonable accommodations for people with disabilities, etc.</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object 2">
            <a:extLst>
              <a:ext uri="{FF2B5EF4-FFF2-40B4-BE49-F238E27FC236}">
                <a16:creationId xmlns:a16="http://schemas.microsoft.com/office/drawing/2014/main" id="{3CB70822-EB52-F4CE-023C-97B5856A886C}"/>
              </a:ext>
            </a:extLst>
          </p:cNvPr>
          <p:cNvSpPr>
            <a:spLocks/>
          </p:cNvSpPr>
          <p:nvPr/>
        </p:nvSpPr>
        <p:spPr bwMode="auto">
          <a:xfrm>
            <a:off x="0" y="0"/>
            <a:ext cx="12192000" cy="6600825"/>
          </a:xfrm>
          <a:custGeom>
            <a:avLst/>
            <a:gdLst>
              <a:gd name="T0" fmla="*/ 0 w 12192000"/>
              <a:gd name="T1" fmla="*/ 6600507 h 6600825"/>
              <a:gd name="T2" fmla="*/ 12192000 w 12192000"/>
              <a:gd name="T3" fmla="*/ 6600507 h 6600825"/>
              <a:gd name="T4" fmla="*/ 12192000 w 12192000"/>
              <a:gd name="T5" fmla="*/ 0 h 6600825"/>
              <a:gd name="T6" fmla="*/ 0 w 12192000"/>
              <a:gd name="T7" fmla="*/ 0 h 6600825"/>
              <a:gd name="T8" fmla="*/ 0 w 12192000"/>
              <a:gd name="T9" fmla="*/ 6600507 h 6600825"/>
            </a:gdLst>
            <a:ahLst/>
            <a:cxnLst>
              <a:cxn ang="0">
                <a:pos x="T0" y="T1"/>
              </a:cxn>
              <a:cxn ang="0">
                <a:pos x="T2" y="T3"/>
              </a:cxn>
              <a:cxn ang="0">
                <a:pos x="T4" y="T5"/>
              </a:cxn>
              <a:cxn ang="0">
                <a:pos x="T6" y="T7"/>
              </a:cxn>
              <a:cxn ang="0">
                <a:pos x="T8" y="T9"/>
              </a:cxn>
            </a:cxnLst>
            <a:rect l="0" t="0" r="r" b="b"/>
            <a:pathLst>
              <a:path w="12192000" h="6600825">
                <a:moveTo>
                  <a:pt x="0" y="6600507"/>
                </a:moveTo>
                <a:lnTo>
                  <a:pt x="12192000" y="6600507"/>
                </a:lnTo>
                <a:lnTo>
                  <a:pt x="12192000" y="0"/>
                </a:lnTo>
                <a:lnTo>
                  <a:pt x="0" y="0"/>
                </a:lnTo>
                <a:lnTo>
                  <a:pt x="0" y="6600507"/>
                </a:lnTo>
                <a:close/>
              </a:path>
            </a:pathLst>
          </a:custGeom>
          <a:solidFill>
            <a:srgbClr val="F1F1F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32771" name="object 3">
            <a:extLst>
              <a:ext uri="{FF2B5EF4-FFF2-40B4-BE49-F238E27FC236}">
                <a16:creationId xmlns:a16="http://schemas.microsoft.com/office/drawing/2014/main" id="{22B46260-69B7-F6EC-0A71-4833A8AB396F}"/>
              </a:ext>
            </a:extLst>
          </p:cNvPr>
          <p:cNvSpPr>
            <a:spLocks/>
          </p:cNvSpPr>
          <p:nvPr/>
        </p:nvSpPr>
        <p:spPr bwMode="auto">
          <a:xfrm>
            <a:off x="3230563" y="1857375"/>
            <a:ext cx="1446212" cy="3143250"/>
          </a:xfrm>
          <a:custGeom>
            <a:avLst/>
            <a:gdLst>
              <a:gd name="T0" fmla="*/ 1445628 w 1445895"/>
              <a:gd name="T1" fmla="*/ 0 h 3143885"/>
              <a:gd name="T2" fmla="*/ 0 w 1445895"/>
              <a:gd name="T3" fmla="*/ 0 h 3143885"/>
              <a:gd name="T4" fmla="*/ 0 w 1445895"/>
              <a:gd name="T5" fmla="*/ 3143796 h 3143885"/>
              <a:gd name="T6" fmla="*/ 1445628 w 1445895"/>
              <a:gd name="T7" fmla="*/ 3143796 h 3143885"/>
              <a:gd name="T8" fmla="*/ 1445628 w 1445895"/>
              <a:gd name="T9" fmla="*/ 0 h 3143885"/>
            </a:gdLst>
            <a:ahLst/>
            <a:cxnLst>
              <a:cxn ang="0">
                <a:pos x="T0" y="T1"/>
              </a:cxn>
              <a:cxn ang="0">
                <a:pos x="T2" y="T3"/>
              </a:cxn>
              <a:cxn ang="0">
                <a:pos x="T4" y="T5"/>
              </a:cxn>
              <a:cxn ang="0">
                <a:pos x="T6" y="T7"/>
              </a:cxn>
              <a:cxn ang="0">
                <a:pos x="T8" y="T9"/>
              </a:cxn>
            </a:cxnLst>
            <a:rect l="0" t="0" r="r" b="b"/>
            <a:pathLst>
              <a:path w="1445895" h="3143885">
                <a:moveTo>
                  <a:pt x="1445628" y="0"/>
                </a:moveTo>
                <a:lnTo>
                  <a:pt x="0" y="0"/>
                </a:lnTo>
                <a:lnTo>
                  <a:pt x="0" y="3143796"/>
                </a:lnTo>
                <a:lnTo>
                  <a:pt x="1445628" y="3143796"/>
                </a:lnTo>
                <a:lnTo>
                  <a:pt x="1445628" y="0"/>
                </a:lnTo>
                <a:close/>
              </a:path>
            </a:pathLst>
          </a:custGeom>
          <a:solidFill>
            <a:srgbClr val="EEC40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nvGrpSpPr>
          <p:cNvPr id="32772" name="object 4">
            <a:extLst>
              <a:ext uri="{FF2B5EF4-FFF2-40B4-BE49-F238E27FC236}">
                <a16:creationId xmlns:a16="http://schemas.microsoft.com/office/drawing/2014/main" id="{EF888DC7-BC01-78EA-AC8B-4AB4B3FB6C50}"/>
              </a:ext>
            </a:extLst>
          </p:cNvPr>
          <p:cNvGrpSpPr>
            <a:grpSpLocks/>
          </p:cNvGrpSpPr>
          <p:nvPr/>
        </p:nvGrpSpPr>
        <p:grpSpPr bwMode="auto">
          <a:xfrm>
            <a:off x="0" y="944563"/>
            <a:ext cx="12192000" cy="5913437"/>
            <a:chOff x="0" y="944880"/>
            <a:chExt cx="12192000" cy="5913120"/>
          </a:xfrm>
        </p:grpSpPr>
        <p:sp>
          <p:nvSpPr>
            <p:cNvPr id="32775" name="object 5">
              <a:extLst>
                <a:ext uri="{FF2B5EF4-FFF2-40B4-BE49-F238E27FC236}">
                  <a16:creationId xmlns:a16="http://schemas.microsoft.com/office/drawing/2014/main" id="{FD958397-ABF6-3087-6BB7-17740844ED73}"/>
                </a:ext>
              </a:extLst>
            </p:cNvPr>
            <p:cNvSpPr>
              <a:spLocks/>
            </p:cNvSpPr>
            <p:nvPr/>
          </p:nvSpPr>
          <p:spPr bwMode="auto">
            <a:xfrm>
              <a:off x="0" y="6600507"/>
              <a:ext cx="12192000" cy="257810"/>
            </a:xfrm>
            <a:custGeom>
              <a:avLst/>
              <a:gdLst>
                <a:gd name="T0" fmla="*/ 12192000 w 12192000"/>
                <a:gd name="T1" fmla="*/ 0 h 257809"/>
                <a:gd name="T2" fmla="*/ 0 w 12192000"/>
                <a:gd name="T3" fmla="*/ 0 h 257809"/>
                <a:gd name="T4" fmla="*/ 0 w 12192000"/>
                <a:gd name="T5" fmla="*/ 257492 h 257809"/>
                <a:gd name="T6" fmla="*/ 12192000 w 12192000"/>
                <a:gd name="T7" fmla="*/ 257492 h 257809"/>
                <a:gd name="T8" fmla="*/ 12192000 w 12192000"/>
                <a:gd name="T9" fmla="*/ 0 h 257809"/>
              </a:gdLst>
              <a:ahLst/>
              <a:cxnLst>
                <a:cxn ang="0">
                  <a:pos x="T0" y="T1"/>
                </a:cxn>
                <a:cxn ang="0">
                  <a:pos x="T2" y="T3"/>
                </a:cxn>
                <a:cxn ang="0">
                  <a:pos x="T4" y="T5"/>
                </a:cxn>
                <a:cxn ang="0">
                  <a:pos x="T6" y="T7"/>
                </a:cxn>
                <a:cxn ang="0">
                  <a:pos x="T8" y="T9"/>
                </a:cxn>
              </a:cxnLst>
              <a:rect l="0" t="0" r="r" b="b"/>
              <a:pathLst>
                <a:path w="12192000" h="257809">
                  <a:moveTo>
                    <a:pt x="12192000" y="0"/>
                  </a:moveTo>
                  <a:lnTo>
                    <a:pt x="0" y="0"/>
                  </a:lnTo>
                  <a:lnTo>
                    <a:pt x="0" y="257492"/>
                  </a:lnTo>
                  <a:lnTo>
                    <a:pt x="12192000" y="257492"/>
                  </a:lnTo>
                  <a:lnTo>
                    <a:pt x="12192000" y="0"/>
                  </a:lnTo>
                  <a:close/>
                </a:path>
              </a:pathLst>
            </a:custGeom>
            <a:solidFill>
              <a:srgbClr val="00427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32776" name="object 6">
              <a:extLst>
                <a:ext uri="{FF2B5EF4-FFF2-40B4-BE49-F238E27FC236}">
                  <a16:creationId xmlns:a16="http://schemas.microsoft.com/office/drawing/2014/main" id="{4949DE7E-9678-62DB-C3F5-1F122B34D9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18515" y="5649810"/>
              <a:ext cx="1099680" cy="1084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7" name="object 7">
              <a:extLst>
                <a:ext uri="{FF2B5EF4-FFF2-40B4-BE49-F238E27FC236}">
                  <a16:creationId xmlns:a16="http://schemas.microsoft.com/office/drawing/2014/main" id="{E0B1FBCC-3472-DAE6-1BE5-BBB9B2D4FCF8}"/>
                </a:ext>
              </a:extLst>
            </p:cNvPr>
            <p:cNvSpPr>
              <a:spLocks/>
            </p:cNvSpPr>
            <p:nvPr/>
          </p:nvSpPr>
          <p:spPr bwMode="auto">
            <a:xfrm>
              <a:off x="10813743" y="5645040"/>
              <a:ext cx="1109345" cy="1094740"/>
            </a:xfrm>
            <a:custGeom>
              <a:avLst/>
              <a:gdLst>
                <a:gd name="T0" fmla="*/ 611301 w 1109345"/>
                <a:gd name="T1" fmla="*/ 2819 h 1094740"/>
                <a:gd name="T2" fmla="*/ 719505 w 1109345"/>
                <a:gd name="T3" fmla="*/ 24599 h 1094740"/>
                <a:gd name="T4" fmla="*/ 818946 w 1109345"/>
                <a:gd name="T5" fmla="*/ 66027 h 1094740"/>
                <a:gd name="T6" fmla="*/ 907364 w 1109345"/>
                <a:gd name="T7" fmla="*/ 124929 h 1094740"/>
                <a:gd name="T8" fmla="*/ 982548 w 1109345"/>
                <a:gd name="T9" fmla="*/ 199085 h 1094740"/>
                <a:gd name="T10" fmla="*/ 1042263 w 1109345"/>
                <a:gd name="T11" fmla="*/ 286321 h 1094740"/>
                <a:gd name="T12" fmla="*/ 1084275 w 1109345"/>
                <a:gd name="T13" fmla="*/ 384429 h 1094740"/>
                <a:gd name="T14" fmla="*/ 1106347 w 1109345"/>
                <a:gd name="T15" fmla="*/ 491210 h 1094740"/>
                <a:gd name="T16" fmla="*/ 1106347 w 1109345"/>
                <a:gd name="T17" fmla="*/ 603097 h 1094740"/>
                <a:gd name="T18" fmla="*/ 1084275 w 1109345"/>
                <a:gd name="T19" fmla="*/ 709866 h 1094740"/>
                <a:gd name="T20" fmla="*/ 1042263 w 1109345"/>
                <a:gd name="T21" fmla="*/ 807974 h 1094740"/>
                <a:gd name="T22" fmla="*/ 982548 w 1109345"/>
                <a:gd name="T23" fmla="*/ 895210 h 1094740"/>
                <a:gd name="T24" fmla="*/ 907364 w 1109345"/>
                <a:gd name="T25" fmla="*/ 969378 h 1094740"/>
                <a:gd name="T26" fmla="*/ 818946 w 1109345"/>
                <a:gd name="T27" fmla="*/ 1028268 h 1094740"/>
                <a:gd name="T28" fmla="*/ 719505 w 1109345"/>
                <a:gd name="T29" fmla="*/ 1069708 h 1094740"/>
                <a:gd name="T30" fmla="*/ 611301 w 1109345"/>
                <a:gd name="T31" fmla="*/ 1091476 h 1094740"/>
                <a:gd name="T32" fmla="*/ 497916 w 1109345"/>
                <a:gd name="T33" fmla="*/ 1091476 h 1094740"/>
                <a:gd name="T34" fmla="*/ 389712 w 1109345"/>
                <a:gd name="T35" fmla="*/ 1069708 h 1094740"/>
                <a:gd name="T36" fmla="*/ 290271 w 1109345"/>
                <a:gd name="T37" fmla="*/ 1028268 h 1094740"/>
                <a:gd name="T38" fmla="*/ 201853 w 1109345"/>
                <a:gd name="T39" fmla="*/ 969378 h 1094740"/>
                <a:gd name="T40" fmla="*/ 126669 w 1109345"/>
                <a:gd name="T41" fmla="*/ 895210 h 1094740"/>
                <a:gd name="T42" fmla="*/ 66954 w 1109345"/>
                <a:gd name="T43" fmla="*/ 807974 h 1094740"/>
                <a:gd name="T44" fmla="*/ 24942 w 1109345"/>
                <a:gd name="T45" fmla="*/ 709866 h 1094740"/>
                <a:gd name="T46" fmla="*/ 2870 w 1109345"/>
                <a:gd name="T47" fmla="*/ 603097 h 1094740"/>
                <a:gd name="T48" fmla="*/ 2870 w 1109345"/>
                <a:gd name="T49" fmla="*/ 491210 h 1094740"/>
                <a:gd name="T50" fmla="*/ 24942 w 1109345"/>
                <a:gd name="T51" fmla="*/ 384429 h 1094740"/>
                <a:gd name="T52" fmla="*/ 66954 w 1109345"/>
                <a:gd name="T53" fmla="*/ 286321 h 1094740"/>
                <a:gd name="T54" fmla="*/ 126669 w 1109345"/>
                <a:gd name="T55" fmla="*/ 199085 h 1094740"/>
                <a:gd name="T56" fmla="*/ 201853 w 1109345"/>
                <a:gd name="T57" fmla="*/ 124929 h 1094740"/>
                <a:gd name="T58" fmla="*/ 290271 w 1109345"/>
                <a:gd name="T59" fmla="*/ 66027 h 1094740"/>
                <a:gd name="T60" fmla="*/ 389712 w 1109345"/>
                <a:gd name="T61" fmla="*/ 24599 h 1094740"/>
                <a:gd name="T62" fmla="*/ 497916 w 1109345"/>
                <a:gd name="T63" fmla="*/ 2819 h 1094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09345" h="1094740">
                  <a:moveTo>
                    <a:pt x="554608" y="0"/>
                  </a:moveTo>
                  <a:lnTo>
                    <a:pt x="611301" y="2819"/>
                  </a:lnTo>
                  <a:lnTo>
                    <a:pt x="666356" y="11112"/>
                  </a:lnTo>
                  <a:lnTo>
                    <a:pt x="719505" y="24599"/>
                  </a:lnTo>
                  <a:lnTo>
                    <a:pt x="770470" y="42989"/>
                  </a:lnTo>
                  <a:lnTo>
                    <a:pt x="818946" y="66027"/>
                  </a:lnTo>
                  <a:lnTo>
                    <a:pt x="864666" y="93433"/>
                  </a:lnTo>
                  <a:lnTo>
                    <a:pt x="907364" y="124929"/>
                  </a:lnTo>
                  <a:lnTo>
                    <a:pt x="946746" y="160235"/>
                  </a:lnTo>
                  <a:lnTo>
                    <a:pt x="982548" y="199085"/>
                  </a:lnTo>
                  <a:lnTo>
                    <a:pt x="1014475" y="241211"/>
                  </a:lnTo>
                  <a:lnTo>
                    <a:pt x="1042263" y="286321"/>
                  </a:lnTo>
                  <a:lnTo>
                    <a:pt x="1065618" y="334149"/>
                  </a:lnTo>
                  <a:lnTo>
                    <a:pt x="1084275" y="384429"/>
                  </a:lnTo>
                  <a:lnTo>
                    <a:pt x="1097940" y="436880"/>
                  </a:lnTo>
                  <a:lnTo>
                    <a:pt x="1106347" y="491210"/>
                  </a:lnTo>
                  <a:lnTo>
                    <a:pt x="1109217" y="547154"/>
                  </a:lnTo>
                  <a:lnTo>
                    <a:pt x="1106347" y="603097"/>
                  </a:lnTo>
                  <a:lnTo>
                    <a:pt x="1097940" y="657428"/>
                  </a:lnTo>
                  <a:lnTo>
                    <a:pt x="1084275" y="709866"/>
                  </a:lnTo>
                  <a:lnTo>
                    <a:pt x="1065618" y="760145"/>
                  </a:lnTo>
                  <a:lnTo>
                    <a:pt x="1042263" y="807974"/>
                  </a:lnTo>
                  <a:lnTo>
                    <a:pt x="1014475" y="853097"/>
                  </a:lnTo>
                  <a:lnTo>
                    <a:pt x="982548" y="895210"/>
                  </a:lnTo>
                  <a:lnTo>
                    <a:pt x="946746" y="934059"/>
                  </a:lnTo>
                  <a:lnTo>
                    <a:pt x="907364" y="969378"/>
                  </a:lnTo>
                  <a:lnTo>
                    <a:pt x="864666" y="1000874"/>
                  </a:lnTo>
                  <a:lnTo>
                    <a:pt x="818946" y="1028268"/>
                  </a:lnTo>
                  <a:lnTo>
                    <a:pt x="770470" y="1051306"/>
                  </a:lnTo>
                  <a:lnTo>
                    <a:pt x="719505" y="1069708"/>
                  </a:lnTo>
                  <a:lnTo>
                    <a:pt x="666356" y="1083183"/>
                  </a:lnTo>
                  <a:lnTo>
                    <a:pt x="611301" y="1091476"/>
                  </a:lnTo>
                  <a:lnTo>
                    <a:pt x="554608" y="1094295"/>
                  </a:lnTo>
                  <a:lnTo>
                    <a:pt x="497916" y="1091476"/>
                  </a:lnTo>
                  <a:lnTo>
                    <a:pt x="442861" y="1083183"/>
                  </a:lnTo>
                  <a:lnTo>
                    <a:pt x="389712" y="1069708"/>
                  </a:lnTo>
                  <a:lnTo>
                    <a:pt x="338747" y="1051306"/>
                  </a:lnTo>
                  <a:lnTo>
                    <a:pt x="290271" y="1028268"/>
                  </a:lnTo>
                  <a:lnTo>
                    <a:pt x="244551" y="1000874"/>
                  </a:lnTo>
                  <a:lnTo>
                    <a:pt x="201853" y="969378"/>
                  </a:lnTo>
                  <a:lnTo>
                    <a:pt x="162471" y="934059"/>
                  </a:lnTo>
                  <a:lnTo>
                    <a:pt x="126669" y="895210"/>
                  </a:lnTo>
                  <a:lnTo>
                    <a:pt x="94741" y="853097"/>
                  </a:lnTo>
                  <a:lnTo>
                    <a:pt x="66954" y="807974"/>
                  </a:lnTo>
                  <a:lnTo>
                    <a:pt x="43599" y="760145"/>
                  </a:lnTo>
                  <a:lnTo>
                    <a:pt x="24942" y="709866"/>
                  </a:lnTo>
                  <a:lnTo>
                    <a:pt x="11277" y="657428"/>
                  </a:lnTo>
                  <a:lnTo>
                    <a:pt x="2870" y="603097"/>
                  </a:lnTo>
                  <a:lnTo>
                    <a:pt x="0" y="547154"/>
                  </a:lnTo>
                  <a:lnTo>
                    <a:pt x="2870" y="491210"/>
                  </a:lnTo>
                  <a:lnTo>
                    <a:pt x="11277" y="436880"/>
                  </a:lnTo>
                  <a:lnTo>
                    <a:pt x="24942" y="384429"/>
                  </a:lnTo>
                  <a:lnTo>
                    <a:pt x="43599" y="334149"/>
                  </a:lnTo>
                  <a:lnTo>
                    <a:pt x="66954" y="286321"/>
                  </a:lnTo>
                  <a:lnTo>
                    <a:pt x="94741" y="241211"/>
                  </a:lnTo>
                  <a:lnTo>
                    <a:pt x="126669" y="199085"/>
                  </a:lnTo>
                  <a:lnTo>
                    <a:pt x="162471" y="160235"/>
                  </a:lnTo>
                  <a:lnTo>
                    <a:pt x="201853" y="124929"/>
                  </a:lnTo>
                  <a:lnTo>
                    <a:pt x="244551" y="93433"/>
                  </a:lnTo>
                  <a:lnTo>
                    <a:pt x="290271" y="66027"/>
                  </a:lnTo>
                  <a:lnTo>
                    <a:pt x="338747" y="42989"/>
                  </a:lnTo>
                  <a:lnTo>
                    <a:pt x="389712" y="24599"/>
                  </a:lnTo>
                  <a:lnTo>
                    <a:pt x="442861" y="11112"/>
                  </a:lnTo>
                  <a:lnTo>
                    <a:pt x="497916" y="2819"/>
                  </a:lnTo>
                  <a:lnTo>
                    <a:pt x="554608" y="0"/>
                  </a:lnTo>
                  <a:close/>
                </a:path>
              </a:pathLst>
            </a:custGeom>
            <a:noFill/>
            <a:ln w="9525">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pic>
          <p:nvPicPr>
            <p:cNvPr id="32778" name="object 8">
              <a:extLst>
                <a:ext uri="{FF2B5EF4-FFF2-40B4-BE49-F238E27FC236}">
                  <a16:creationId xmlns:a16="http://schemas.microsoft.com/office/drawing/2014/main" id="{A0F70F2A-5F2A-65DB-F907-5BAFFB75FF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1192" y="944880"/>
              <a:ext cx="3548075" cy="4968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object 9">
            <a:extLst>
              <a:ext uri="{FF2B5EF4-FFF2-40B4-BE49-F238E27FC236}">
                <a16:creationId xmlns:a16="http://schemas.microsoft.com/office/drawing/2014/main" id="{0F0CDAAC-3C4E-DB81-1A40-84226B7B4562}"/>
              </a:ext>
            </a:extLst>
          </p:cNvPr>
          <p:cNvSpPr txBox="1">
            <a:spLocks noGrp="1"/>
          </p:cNvSpPr>
          <p:nvPr>
            <p:ph type="title"/>
          </p:nvPr>
        </p:nvSpPr>
        <p:spPr>
          <a:xfrm>
            <a:off x="5468938" y="1676400"/>
            <a:ext cx="4484687" cy="877888"/>
          </a:xfrm>
        </p:spPr>
        <p:txBody>
          <a:bodyPr tIns="12065"/>
          <a:lstStyle/>
          <a:p>
            <a:pPr marL="12700" eaLnBrk="1" hangingPunct="1">
              <a:spcBef>
                <a:spcPts val="100"/>
              </a:spcBef>
            </a:pPr>
            <a:r>
              <a:rPr lang="en-US" altLang="en-US" b="0">
                <a:latin typeface="Arial Black" panose="020B0A04020102020204" pitchFamily="34" charset="0"/>
                <a:ea typeface="Arial Black" panose="020B0A04020102020204" pitchFamily="34" charset="0"/>
                <a:cs typeface="Arial Black" panose="020B0A04020102020204" pitchFamily="34" charset="0"/>
              </a:rPr>
              <a:t>SPECIAL COMPLIANCE REVIEWS</a:t>
            </a:r>
          </a:p>
        </p:txBody>
      </p:sp>
      <p:sp>
        <p:nvSpPr>
          <p:cNvPr id="10" name="object 10">
            <a:extLst>
              <a:ext uri="{FF2B5EF4-FFF2-40B4-BE49-F238E27FC236}">
                <a16:creationId xmlns:a16="http://schemas.microsoft.com/office/drawing/2014/main" id="{E2083F97-70C1-D6F3-4F81-F473D8D34D10}"/>
              </a:ext>
            </a:extLst>
          </p:cNvPr>
          <p:cNvSpPr txBox="1"/>
          <p:nvPr/>
        </p:nvSpPr>
        <p:spPr>
          <a:xfrm>
            <a:off x="5421313" y="2876550"/>
            <a:ext cx="4743450" cy="2301875"/>
          </a:xfrm>
          <a:prstGeom prst="rect">
            <a:avLst/>
          </a:prstGeom>
        </p:spPr>
        <p:txBody>
          <a:bodyPr lIns="0" tIns="13335" rIns="0" bIns="0">
            <a:spAutoFit/>
          </a:bodyPr>
          <a:lstStyle/>
          <a:p>
            <a:pPr marL="355600" indent="-342900" eaLnBrk="1" fontAlgn="auto" hangingPunct="1">
              <a:spcBef>
                <a:spcPts val="105"/>
              </a:spcBef>
              <a:spcAft>
                <a:spcPts val="0"/>
              </a:spcAft>
              <a:buFontTx/>
              <a:buChar char="•"/>
              <a:tabLst>
                <a:tab pos="354965" algn="l"/>
                <a:tab pos="355600" algn="l"/>
              </a:tabLst>
              <a:defRPr/>
            </a:pPr>
            <a:r>
              <a:rPr sz="2000" kern="0" dirty="0">
                <a:solidFill>
                  <a:sysClr val="windowText" lastClr="000000"/>
                </a:solidFill>
                <a:latin typeface="Arial"/>
                <a:cs typeface="Arial"/>
              </a:rPr>
              <a:t>Conducted</a:t>
            </a:r>
            <a:r>
              <a:rPr sz="2000" kern="0" spc="-40" dirty="0">
                <a:solidFill>
                  <a:sysClr val="windowText" lastClr="000000"/>
                </a:solidFill>
                <a:latin typeface="Arial"/>
                <a:cs typeface="Arial"/>
              </a:rPr>
              <a:t> </a:t>
            </a:r>
            <a:r>
              <a:rPr sz="2000" kern="0" dirty="0">
                <a:solidFill>
                  <a:sysClr val="windowText" lastClr="000000"/>
                </a:solidFill>
                <a:latin typeface="Arial"/>
                <a:cs typeface="Arial"/>
              </a:rPr>
              <a:t>by</a:t>
            </a:r>
            <a:r>
              <a:rPr sz="2000" kern="0" spc="-15" dirty="0">
                <a:solidFill>
                  <a:sysClr val="windowText" lastClr="000000"/>
                </a:solidFill>
                <a:latin typeface="Arial"/>
                <a:cs typeface="Arial"/>
              </a:rPr>
              <a:t> </a:t>
            </a:r>
            <a:r>
              <a:rPr sz="2000" kern="0" spc="-20" dirty="0">
                <a:solidFill>
                  <a:sysClr val="windowText" lastClr="000000"/>
                </a:solidFill>
                <a:latin typeface="Arial"/>
                <a:cs typeface="Arial"/>
              </a:rPr>
              <a:t>USDA</a:t>
            </a:r>
            <a:endParaRPr sz="2000" kern="0">
              <a:solidFill>
                <a:sysClr val="windowText" lastClr="000000"/>
              </a:solidFill>
              <a:latin typeface="Arial"/>
              <a:cs typeface="Arial"/>
            </a:endParaRPr>
          </a:p>
          <a:p>
            <a:pPr marL="355600" indent="-342900" eaLnBrk="1" fontAlgn="auto" hangingPunct="1">
              <a:spcBef>
                <a:spcPts val="1475"/>
              </a:spcBef>
              <a:spcAft>
                <a:spcPts val="0"/>
              </a:spcAft>
              <a:buFontTx/>
              <a:buChar char="•"/>
              <a:tabLst>
                <a:tab pos="354965" algn="l"/>
                <a:tab pos="355600" algn="l"/>
              </a:tabLst>
              <a:defRPr/>
            </a:pPr>
            <a:r>
              <a:rPr sz="2000" kern="0" dirty="0">
                <a:solidFill>
                  <a:sysClr val="windowText" lastClr="000000"/>
                </a:solidFill>
                <a:latin typeface="Arial"/>
                <a:cs typeface="Arial"/>
              </a:rPr>
              <a:t>Follow</a:t>
            </a:r>
            <a:r>
              <a:rPr sz="2000" kern="0" spc="-10" dirty="0">
                <a:solidFill>
                  <a:sysClr val="windowText" lastClr="000000"/>
                </a:solidFill>
                <a:latin typeface="Arial"/>
                <a:cs typeface="Arial"/>
              </a:rPr>
              <a:t> </a:t>
            </a:r>
            <a:r>
              <a:rPr sz="2000" kern="0" dirty="0">
                <a:solidFill>
                  <a:sysClr val="windowText" lastClr="000000"/>
                </a:solidFill>
                <a:latin typeface="Arial"/>
                <a:cs typeface="Arial"/>
              </a:rPr>
              <a:t>up</a:t>
            </a:r>
            <a:r>
              <a:rPr sz="2000" kern="0" spc="-25" dirty="0">
                <a:solidFill>
                  <a:sysClr val="windowText" lastClr="000000"/>
                </a:solidFill>
                <a:latin typeface="Arial"/>
                <a:cs typeface="Arial"/>
              </a:rPr>
              <a:t> </a:t>
            </a:r>
            <a:r>
              <a:rPr sz="2000" kern="0" dirty="0">
                <a:solidFill>
                  <a:sysClr val="windowText" lastClr="000000"/>
                </a:solidFill>
                <a:latin typeface="Arial"/>
                <a:cs typeface="Arial"/>
              </a:rPr>
              <a:t>on</a:t>
            </a:r>
            <a:r>
              <a:rPr sz="2000" kern="0" spc="-10" dirty="0">
                <a:solidFill>
                  <a:sysClr val="windowText" lastClr="000000"/>
                </a:solidFill>
                <a:latin typeface="Arial"/>
                <a:cs typeface="Arial"/>
              </a:rPr>
              <a:t> </a:t>
            </a:r>
            <a:r>
              <a:rPr sz="2000" kern="0" dirty="0">
                <a:solidFill>
                  <a:sysClr val="windowText" lastClr="000000"/>
                </a:solidFill>
                <a:latin typeface="Arial"/>
                <a:cs typeface="Arial"/>
              </a:rPr>
              <a:t>previous</a:t>
            </a:r>
            <a:r>
              <a:rPr sz="2000" kern="0" spc="-30" dirty="0">
                <a:solidFill>
                  <a:sysClr val="windowText" lastClr="000000"/>
                </a:solidFill>
                <a:latin typeface="Arial"/>
                <a:cs typeface="Arial"/>
              </a:rPr>
              <a:t> </a:t>
            </a:r>
            <a:r>
              <a:rPr sz="2000" kern="0" spc="-10" dirty="0">
                <a:solidFill>
                  <a:sysClr val="windowText" lastClr="000000"/>
                </a:solidFill>
                <a:latin typeface="Arial"/>
                <a:cs typeface="Arial"/>
              </a:rPr>
              <a:t>findings</a:t>
            </a:r>
            <a:endParaRPr sz="2000" kern="0">
              <a:solidFill>
                <a:sysClr val="windowText" lastClr="000000"/>
              </a:solidFill>
              <a:latin typeface="Arial"/>
              <a:cs typeface="Arial"/>
            </a:endParaRPr>
          </a:p>
          <a:p>
            <a:pPr marL="355600" indent="-342900" eaLnBrk="1" fontAlgn="auto" hangingPunct="1">
              <a:spcBef>
                <a:spcPts val="1480"/>
              </a:spcBef>
              <a:spcAft>
                <a:spcPts val="0"/>
              </a:spcAft>
              <a:buFontTx/>
              <a:buChar char="•"/>
              <a:tabLst>
                <a:tab pos="354965" algn="l"/>
                <a:tab pos="355600" algn="l"/>
              </a:tabLst>
              <a:defRPr/>
            </a:pPr>
            <a:r>
              <a:rPr sz="2000" kern="0" dirty="0">
                <a:solidFill>
                  <a:sysClr val="windowText" lastClr="000000"/>
                </a:solidFill>
                <a:latin typeface="Arial"/>
                <a:cs typeface="Arial"/>
              </a:rPr>
              <a:t>Investigate</a:t>
            </a:r>
            <a:r>
              <a:rPr sz="2000" kern="0" spc="-55" dirty="0">
                <a:solidFill>
                  <a:sysClr val="windowText" lastClr="000000"/>
                </a:solidFill>
                <a:latin typeface="Arial"/>
                <a:cs typeface="Arial"/>
              </a:rPr>
              <a:t> </a:t>
            </a:r>
            <a:r>
              <a:rPr sz="2000" kern="0" dirty="0">
                <a:solidFill>
                  <a:sysClr val="windowText" lastClr="000000"/>
                </a:solidFill>
                <a:latin typeface="Arial"/>
                <a:cs typeface="Arial"/>
              </a:rPr>
              <a:t>reports</a:t>
            </a:r>
            <a:r>
              <a:rPr sz="2000" kern="0" spc="-45" dirty="0">
                <a:solidFill>
                  <a:sysClr val="windowText" lastClr="000000"/>
                </a:solidFill>
                <a:latin typeface="Arial"/>
                <a:cs typeface="Arial"/>
              </a:rPr>
              <a:t> </a:t>
            </a:r>
            <a:r>
              <a:rPr sz="2000" kern="0" dirty="0">
                <a:solidFill>
                  <a:sysClr val="windowText" lastClr="000000"/>
                </a:solidFill>
                <a:latin typeface="Arial"/>
                <a:cs typeface="Arial"/>
              </a:rPr>
              <a:t>of</a:t>
            </a:r>
            <a:r>
              <a:rPr sz="2000" kern="0" spc="-35" dirty="0">
                <a:solidFill>
                  <a:sysClr val="windowText" lastClr="000000"/>
                </a:solidFill>
                <a:latin typeface="Arial"/>
                <a:cs typeface="Arial"/>
              </a:rPr>
              <a:t> </a:t>
            </a:r>
            <a:r>
              <a:rPr sz="2000" kern="0" spc="-10" dirty="0">
                <a:solidFill>
                  <a:sysClr val="windowText" lastClr="000000"/>
                </a:solidFill>
                <a:latin typeface="Arial"/>
                <a:cs typeface="Arial"/>
              </a:rPr>
              <a:t>noncompliance</a:t>
            </a:r>
            <a:endParaRPr sz="2000" kern="0">
              <a:solidFill>
                <a:sysClr val="windowText" lastClr="000000"/>
              </a:solidFill>
              <a:latin typeface="Arial"/>
              <a:cs typeface="Arial"/>
            </a:endParaRPr>
          </a:p>
          <a:p>
            <a:pPr marL="355600" indent="-342900" eaLnBrk="1" fontAlgn="auto" hangingPunct="1">
              <a:spcBef>
                <a:spcPts val="1480"/>
              </a:spcBef>
              <a:spcAft>
                <a:spcPts val="0"/>
              </a:spcAft>
              <a:buFontTx/>
              <a:buChar char="•"/>
              <a:tabLst>
                <a:tab pos="354965" algn="l"/>
                <a:tab pos="355600" algn="l"/>
              </a:tabLst>
              <a:defRPr/>
            </a:pPr>
            <a:r>
              <a:rPr sz="2000" kern="0" dirty="0">
                <a:solidFill>
                  <a:sysClr val="windowText" lastClr="000000"/>
                </a:solidFill>
                <a:latin typeface="Arial"/>
                <a:cs typeface="Arial"/>
              </a:rPr>
              <a:t>Pattern</a:t>
            </a:r>
            <a:r>
              <a:rPr sz="2000" kern="0" spc="-55" dirty="0">
                <a:solidFill>
                  <a:sysClr val="windowText" lastClr="000000"/>
                </a:solidFill>
                <a:latin typeface="Arial"/>
                <a:cs typeface="Arial"/>
              </a:rPr>
              <a:t> </a:t>
            </a:r>
            <a:r>
              <a:rPr sz="2000" kern="0" dirty="0">
                <a:solidFill>
                  <a:sysClr val="windowText" lastClr="000000"/>
                </a:solidFill>
                <a:latin typeface="Arial"/>
                <a:cs typeface="Arial"/>
              </a:rPr>
              <a:t>for</a:t>
            </a:r>
            <a:r>
              <a:rPr sz="2000" kern="0" spc="-25" dirty="0">
                <a:solidFill>
                  <a:sysClr val="windowText" lastClr="000000"/>
                </a:solidFill>
                <a:latin typeface="Arial"/>
                <a:cs typeface="Arial"/>
              </a:rPr>
              <a:t> </a:t>
            </a:r>
            <a:r>
              <a:rPr sz="2000" kern="0" dirty="0">
                <a:solidFill>
                  <a:sysClr val="windowText" lastClr="000000"/>
                </a:solidFill>
                <a:latin typeface="Arial"/>
                <a:cs typeface="Arial"/>
              </a:rPr>
              <a:t>complaints</a:t>
            </a:r>
            <a:r>
              <a:rPr sz="2000" kern="0" spc="-35" dirty="0">
                <a:solidFill>
                  <a:sysClr val="windowText" lastClr="000000"/>
                </a:solidFill>
                <a:latin typeface="Arial"/>
                <a:cs typeface="Arial"/>
              </a:rPr>
              <a:t> </a:t>
            </a:r>
            <a:r>
              <a:rPr sz="2000" kern="0" dirty="0">
                <a:solidFill>
                  <a:sysClr val="windowText" lastClr="000000"/>
                </a:solidFill>
                <a:latin typeface="Arial"/>
                <a:cs typeface="Arial"/>
              </a:rPr>
              <a:t>of</a:t>
            </a:r>
            <a:r>
              <a:rPr sz="2000" kern="0" spc="-35" dirty="0">
                <a:solidFill>
                  <a:sysClr val="windowText" lastClr="000000"/>
                </a:solidFill>
                <a:latin typeface="Arial"/>
                <a:cs typeface="Arial"/>
              </a:rPr>
              <a:t> </a:t>
            </a:r>
            <a:r>
              <a:rPr sz="2000" kern="0" spc="-10" dirty="0">
                <a:solidFill>
                  <a:sysClr val="windowText" lastClr="000000"/>
                </a:solidFill>
                <a:latin typeface="Arial"/>
                <a:cs typeface="Arial"/>
              </a:rPr>
              <a:t>discrimination</a:t>
            </a:r>
            <a:endParaRPr sz="2000" kern="0">
              <a:solidFill>
                <a:sysClr val="windowText" lastClr="000000"/>
              </a:solidFill>
              <a:latin typeface="Arial"/>
              <a:cs typeface="Arial"/>
            </a:endParaRPr>
          </a:p>
          <a:p>
            <a:pPr marL="355600" indent="-342900" eaLnBrk="1" fontAlgn="auto" hangingPunct="1">
              <a:spcBef>
                <a:spcPts val="1475"/>
              </a:spcBef>
              <a:spcAft>
                <a:spcPts val="0"/>
              </a:spcAft>
              <a:buFontTx/>
              <a:buChar char="•"/>
              <a:tabLst>
                <a:tab pos="354965" algn="l"/>
                <a:tab pos="355600" algn="l"/>
              </a:tabLst>
              <a:defRPr/>
            </a:pPr>
            <a:r>
              <a:rPr sz="2000" kern="0" dirty="0">
                <a:solidFill>
                  <a:sysClr val="windowText" lastClr="000000"/>
                </a:solidFill>
                <a:latin typeface="Arial"/>
                <a:cs typeface="Arial"/>
              </a:rPr>
              <a:t>May</a:t>
            </a:r>
            <a:r>
              <a:rPr sz="2000" kern="0" spc="-25" dirty="0">
                <a:solidFill>
                  <a:sysClr val="windowText" lastClr="000000"/>
                </a:solidFill>
                <a:latin typeface="Arial"/>
                <a:cs typeface="Arial"/>
              </a:rPr>
              <a:t> </a:t>
            </a:r>
            <a:r>
              <a:rPr sz="2000" kern="0" dirty="0">
                <a:solidFill>
                  <a:sysClr val="windowText" lastClr="000000"/>
                </a:solidFill>
                <a:latin typeface="Arial"/>
                <a:cs typeface="Arial"/>
              </a:rPr>
              <a:t>be</a:t>
            </a:r>
            <a:r>
              <a:rPr sz="2000" kern="0" spc="-5" dirty="0">
                <a:solidFill>
                  <a:sysClr val="windowText" lastClr="000000"/>
                </a:solidFill>
                <a:latin typeface="Arial"/>
                <a:cs typeface="Arial"/>
              </a:rPr>
              <a:t> </a:t>
            </a:r>
            <a:r>
              <a:rPr sz="2000" kern="0" dirty="0">
                <a:solidFill>
                  <a:sysClr val="windowText" lastClr="000000"/>
                </a:solidFill>
                <a:latin typeface="Arial"/>
                <a:cs typeface="Arial"/>
              </a:rPr>
              <a:t>scheduled</a:t>
            </a:r>
            <a:r>
              <a:rPr sz="2000" kern="0" spc="-40" dirty="0">
                <a:solidFill>
                  <a:sysClr val="windowText" lastClr="000000"/>
                </a:solidFill>
                <a:latin typeface="Arial"/>
                <a:cs typeface="Arial"/>
              </a:rPr>
              <a:t> </a:t>
            </a:r>
            <a:r>
              <a:rPr sz="2000" kern="0" dirty="0">
                <a:solidFill>
                  <a:sysClr val="windowText" lastClr="000000"/>
                </a:solidFill>
                <a:latin typeface="Arial"/>
                <a:cs typeface="Arial"/>
              </a:rPr>
              <a:t>or</a:t>
            </a:r>
            <a:r>
              <a:rPr sz="2000" kern="0" spc="-15" dirty="0">
                <a:solidFill>
                  <a:sysClr val="windowText" lastClr="000000"/>
                </a:solidFill>
                <a:latin typeface="Arial"/>
                <a:cs typeface="Arial"/>
              </a:rPr>
              <a:t> </a:t>
            </a:r>
            <a:r>
              <a:rPr sz="2000" kern="0" spc="-10" dirty="0">
                <a:solidFill>
                  <a:sysClr val="windowText" lastClr="000000"/>
                </a:solidFill>
                <a:latin typeface="Arial"/>
                <a:cs typeface="Arial"/>
              </a:rPr>
              <a:t>unscheduled</a:t>
            </a:r>
            <a:endParaRPr sz="2000" kern="0">
              <a:solidFill>
                <a:sysClr val="windowText" lastClr="000000"/>
              </a:solidFill>
              <a:latin typeface="Arial"/>
              <a:cs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3794" name="object 2">
            <a:extLst>
              <a:ext uri="{FF2B5EF4-FFF2-40B4-BE49-F238E27FC236}">
                <a16:creationId xmlns:a16="http://schemas.microsoft.com/office/drawing/2014/main" id="{4D7AD477-1148-7736-7CA2-6486BDB05089}"/>
              </a:ext>
            </a:extLst>
          </p:cNvPr>
          <p:cNvGrpSpPr>
            <a:grpSpLocks/>
          </p:cNvGrpSpPr>
          <p:nvPr/>
        </p:nvGrpSpPr>
        <p:grpSpPr bwMode="auto">
          <a:xfrm>
            <a:off x="0" y="0"/>
            <a:ext cx="12192000" cy="6858000"/>
            <a:chOff x="0" y="0"/>
            <a:chExt cx="12192000" cy="6858000"/>
          </a:xfrm>
        </p:grpSpPr>
        <p:sp>
          <p:nvSpPr>
            <p:cNvPr id="33797" name="object 3">
              <a:extLst>
                <a:ext uri="{FF2B5EF4-FFF2-40B4-BE49-F238E27FC236}">
                  <a16:creationId xmlns:a16="http://schemas.microsoft.com/office/drawing/2014/main" id="{46258F9E-665B-7A6C-E7CF-15B3AE8C7EA5}"/>
                </a:ext>
              </a:extLst>
            </p:cNvPr>
            <p:cNvSpPr>
              <a:spLocks/>
            </p:cNvSpPr>
            <p:nvPr/>
          </p:nvSpPr>
          <p:spPr bwMode="auto">
            <a:xfrm>
              <a:off x="0" y="0"/>
              <a:ext cx="6685915" cy="6858000"/>
            </a:xfrm>
            <a:custGeom>
              <a:avLst/>
              <a:gdLst>
                <a:gd name="T0" fmla="*/ 0 w 6685915"/>
                <a:gd name="T1" fmla="*/ 257 h 6858000"/>
                <a:gd name="T2" fmla="*/ 5090971 w 6685915"/>
                <a:gd name="T3" fmla="*/ 6828945 h 6858000"/>
                <a:gd name="T4" fmla="*/ 5204209 w 6685915"/>
                <a:gd name="T5" fmla="*/ 6726965 h 6858000"/>
                <a:gd name="T6" fmla="*/ 5313672 w 6685915"/>
                <a:gd name="T7" fmla="*/ 6620966 h 6858000"/>
                <a:gd name="T8" fmla="*/ 5419313 w 6685915"/>
                <a:gd name="T9" fmla="*/ 6511178 h 6858000"/>
                <a:gd name="T10" fmla="*/ 5521085 w 6685915"/>
                <a:gd name="T11" fmla="*/ 6397831 h 6858000"/>
                <a:gd name="T12" fmla="*/ 5618940 w 6685915"/>
                <a:gd name="T13" fmla="*/ 6281154 h 6858000"/>
                <a:gd name="T14" fmla="*/ 5712832 w 6685915"/>
                <a:gd name="T15" fmla="*/ 6161377 h 6858000"/>
                <a:gd name="T16" fmla="*/ 5802714 w 6685915"/>
                <a:gd name="T17" fmla="*/ 6038729 h 6858000"/>
                <a:gd name="T18" fmla="*/ 5888537 w 6685915"/>
                <a:gd name="T19" fmla="*/ 5913442 h 6858000"/>
                <a:gd name="T20" fmla="*/ 5970256 w 6685915"/>
                <a:gd name="T21" fmla="*/ 5785743 h 6858000"/>
                <a:gd name="T22" fmla="*/ 6047824 w 6685915"/>
                <a:gd name="T23" fmla="*/ 5655863 h 6858000"/>
                <a:gd name="T24" fmla="*/ 6121192 w 6685915"/>
                <a:gd name="T25" fmla="*/ 5524032 h 6858000"/>
                <a:gd name="T26" fmla="*/ 6190314 w 6685915"/>
                <a:gd name="T27" fmla="*/ 5390479 h 6858000"/>
                <a:gd name="T28" fmla="*/ 6255142 w 6685915"/>
                <a:gd name="T29" fmla="*/ 5255434 h 6858000"/>
                <a:gd name="T30" fmla="*/ 6315631 w 6685915"/>
                <a:gd name="T31" fmla="*/ 5119127 h 6858000"/>
                <a:gd name="T32" fmla="*/ 6371731 w 6685915"/>
                <a:gd name="T33" fmla="*/ 4981787 h 6858000"/>
                <a:gd name="T34" fmla="*/ 6423398 w 6685915"/>
                <a:gd name="T35" fmla="*/ 4843644 h 6858000"/>
                <a:gd name="T36" fmla="*/ 6470582 w 6685915"/>
                <a:gd name="T37" fmla="*/ 4704929 h 6858000"/>
                <a:gd name="T38" fmla="*/ 6513238 w 6685915"/>
                <a:gd name="T39" fmla="*/ 4565869 h 6858000"/>
                <a:gd name="T40" fmla="*/ 6551317 w 6685915"/>
                <a:gd name="T41" fmla="*/ 4426696 h 6858000"/>
                <a:gd name="T42" fmla="*/ 6584774 w 6685915"/>
                <a:gd name="T43" fmla="*/ 4287639 h 6858000"/>
                <a:gd name="T44" fmla="*/ 6613561 w 6685915"/>
                <a:gd name="T45" fmla="*/ 4148928 h 6858000"/>
                <a:gd name="T46" fmla="*/ 6637630 w 6685915"/>
                <a:gd name="T47" fmla="*/ 4010792 h 6858000"/>
                <a:gd name="T48" fmla="*/ 6656935 w 6685915"/>
                <a:gd name="T49" fmla="*/ 3873461 h 6858000"/>
                <a:gd name="T50" fmla="*/ 6671428 w 6685915"/>
                <a:gd name="T51" fmla="*/ 3737165 h 6858000"/>
                <a:gd name="T52" fmla="*/ 6681062 w 6685915"/>
                <a:gd name="T53" fmla="*/ 3602133 h 6858000"/>
                <a:gd name="T54" fmla="*/ 6685791 w 6685915"/>
                <a:gd name="T55" fmla="*/ 3468596 h 6858000"/>
                <a:gd name="T56" fmla="*/ 6682748 w 6685915"/>
                <a:gd name="T57" fmla="*/ 3310013 h 6858000"/>
                <a:gd name="T58" fmla="*/ 6675509 w 6685915"/>
                <a:gd name="T59" fmla="*/ 3152827 h 6858000"/>
                <a:gd name="T60" fmla="*/ 6664089 w 6685915"/>
                <a:gd name="T61" fmla="*/ 2997101 h 6858000"/>
                <a:gd name="T62" fmla="*/ 6648502 w 6685915"/>
                <a:gd name="T63" fmla="*/ 2842900 h 6858000"/>
                <a:gd name="T64" fmla="*/ 6628764 w 6685915"/>
                <a:gd name="T65" fmla="*/ 2690287 h 6858000"/>
                <a:gd name="T66" fmla="*/ 6604890 w 6685915"/>
                <a:gd name="T67" fmla="*/ 2539324 h 6858000"/>
                <a:gd name="T68" fmla="*/ 6576895 w 6685915"/>
                <a:gd name="T69" fmla="*/ 2390077 h 6858000"/>
                <a:gd name="T70" fmla="*/ 6544793 w 6685915"/>
                <a:gd name="T71" fmla="*/ 2242609 h 6858000"/>
                <a:gd name="T72" fmla="*/ 6508601 w 6685915"/>
                <a:gd name="T73" fmla="*/ 2096983 h 6858000"/>
                <a:gd name="T74" fmla="*/ 6468332 w 6685915"/>
                <a:gd name="T75" fmla="*/ 1953263 h 6858000"/>
                <a:gd name="T76" fmla="*/ 6424003 w 6685915"/>
                <a:gd name="T77" fmla="*/ 1811512 h 6858000"/>
                <a:gd name="T78" fmla="*/ 6375627 w 6685915"/>
                <a:gd name="T79" fmla="*/ 1671795 h 6858000"/>
                <a:gd name="T80" fmla="*/ 6323221 w 6685915"/>
                <a:gd name="T81" fmla="*/ 1534175 h 6858000"/>
                <a:gd name="T82" fmla="*/ 6266798 w 6685915"/>
                <a:gd name="T83" fmla="*/ 1398715 h 6858000"/>
                <a:gd name="T84" fmla="*/ 6206375 w 6685915"/>
                <a:gd name="T85" fmla="*/ 1265479 h 6858000"/>
                <a:gd name="T86" fmla="*/ 6141966 w 6685915"/>
                <a:gd name="T87" fmla="*/ 1134531 h 6858000"/>
                <a:gd name="T88" fmla="*/ 6073587 w 6685915"/>
                <a:gd name="T89" fmla="*/ 1005935 h 6858000"/>
                <a:gd name="T90" fmla="*/ 6001251 w 6685915"/>
                <a:gd name="T91" fmla="*/ 879754 h 6858000"/>
                <a:gd name="T92" fmla="*/ 5924975 w 6685915"/>
                <a:gd name="T93" fmla="*/ 756051 h 6858000"/>
                <a:gd name="T94" fmla="*/ 5844773 w 6685915"/>
                <a:gd name="T95" fmla="*/ 634891 h 6858000"/>
                <a:gd name="T96" fmla="*/ 5760661 w 6685915"/>
                <a:gd name="T97" fmla="*/ 516337 h 6858000"/>
                <a:gd name="T98" fmla="*/ 5672653 w 6685915"/>
                <a:gd name="T99" fmla="*/ 400453 h 6858000"/>
                <a:gd name="T100" fmla="*/ 5580764 w 6685915"/>
                <a:gd name="T101" fmla="*/ 287302 h 6858000"/>
                <a:gd name="T102" fmla="*/ 5485010 w 6685915"/>
                <a:gd name="T103" fmla="*/ 176948 h 6858000"/>
                <a:gd name="T104" fmla="*/ 5385406 w 6685915"/>
                <a:gd name="T105" fmla="*/ 69454 h 685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685915" h="6858000">
                  <a:moveTo>
                    <a:pt x="5317451" y="0"/>
                  </a:moveTo>
                  <a:lnTo>
                    <a:pt x="5087" y="0"/>
                  </a:lnTo>
                  <a:lnTo>
                    <a:pt x="0" y="257"/>
                  </a:lnTo>
                  <a:lnTo>
                    <a:pt x="0" y="6858000"/>
                  </a:lnTo>
                  <a:lnTo>
                    <a:pt x="5057068" y="6858000"/>
                  </a:lnTo>
                  <a:lnTo>
                    <a:pt x="5090971" y="6828945"/>
                  </a:lnTo>
                  <a:lnTo>
                    <a:pt x="5129133" y="6795412"/>
                  </a:lnTo>
                  <a:lnTo>
                    <a:pt x="5166880" y="6761416"/>
                  </a:lnTo>
                  <a:lnTo>
                    <a:pt x="5204209" y="6726965"/>
                  </a:lnTo>
                  <a:lnTo>
                    <a:pt x="5241118" y="6692067"/>
                  </a:lnTo>
                  <a:lnTo>
                    <a:pt x="5277606" y="6656731"/>
                  </a:lnTo>
                  <a:lnTo>
                    <a:pt x="5313672" y="6620966"/>
                  </a:lnTo>
                  <a:lnTo>
                    <a:pt x="5349313" y="6584780"/>
                  </a:lnTo>
                  <a:lnTo>
                    <a:pt x="5384527" y="6548181"/>
                  </a:lnTo>
                  <a:lnTo>
                    <a:pt x="5419313" y="6511178"/>
                  </a:lnTo>
                  <a:lnTo>
                    <a:pt x="5453669" y="6473780"/>
                  </a:lnTo>
                  <a:lnTo>
                    <a:pt x="5487594" y="6435995"/>
                  </a:lnTo>
                  <a:lnTo>
                    <a:pt x="5521085" y="6397831"/>
                  </a:lnTo>
                  <a:lnTo>
                    <a:pt x="5554141" y="6359297"/>
                  </a:lnTo>
                  <a:lnTo>
                    <a:pt x="5586760" y="6320402"/>
                  </a:lnTo>
                  <a:lnTo>
                    <a:pt x="5618940" y="6281154"/>
                  </a:lnTo>
                  <a:lnTo>
                    <a:pt x="5650680" y="6241561"/>
                  </a:lnTo>
                  <a:lnTo>
                    <a:pt x="5681978" y="6201633"/>
                  </a:lnTo>
                  <a:lnTo>
                    <a:pt x="5712832" y="6161377"/>
                  </a:lnTo>
                  <a:lnTo>
                    <a:pt x="5743241" y="6120802"/>
                  </a:lnTo>
                  <a:lnTo>
                    <a:pt x="5773202" y="6079917"/>
                  </a:lnTo>
                  <a:lnTo>
                    <a:pt x="5802714" y="6038729"/>
                  </a:lnTo>
                  <a:lnTo>
                    <a:pt x="5831775" y="5997249"/>
                  </a:lnTo>
                  <a:lnTo>
                    <a:pt x="5860383" y="5955483"/>
                  </a:lnTo>
                  <a:lnTo>
                    <a:pt x="5888537" y="5913442"/>
                  </a:lnTo>
                  <a:lnTo>
                    <a:pt x="5916236" y="5871132"/>
                  </a:lnTo>
                  <a:lnTo>
                    <a:pt x="5943476" y="5828563"/>
                  </a:lnTo>
                  <a:lnTo>
                    <a:pt x="5970256" y="5785743"/>
                  </a:lnTo>
                  <a:lnTo>
                    <a:pt x="5996576" y="5742681"/>
                  </a:lnTo>
                  <a:lnTo>
                    <a:pt x="6022432" y="5699385"/>
                  </a:lnTo>
                  <a:lnTo>
                    <a:pt x="6047824" y="5655863"/>
                  </a:lnTo>
                  <a:lnTo>
                    <a:pt x="6072748" y="5612125"/>
                  </a:lnTo>
                  <a:lnTo>
                    <a:pt x="6097205" y="5568178"/>
                  </a:lnTo>
                  <a:lnTo>
                    <a:pt x="6121192" y="5524032"/>
                  </a:lnTo>
                  <a:lnTo>
                    <a:pt x="6144706" y="5479694"/>
                  </a:lnTo>
                  <a:lnTo>
                    <a:pt x="6167748" y="5435174"/>
                  </a:lnTo>
                  <a:lnTo>
                    <a:pt x="6190314" y="5390479"/>
                  </a:lnTo>
                  <a:lnTo>
                    <a:pt x="6212402" y="5345619"/>
                  </a:lnTo>
                  <a:lnTo>
                    <a:pt x="6234013" y="5300601"/>
                  </a:lnTo>
                  <a:lnTo>
                    <a:pt x="6255142" y="5255434"/>
                  </a:lnTo>
                  <a:lnTo>
                    <a:pt x="6275790" y="5210127"/>
                  </a:lnTo>
                  <a:lnTo>
                    <a:pt x="6295953" y="5164689"/>
                  </a:lnTo>
                  <a:lnTo>
                    <a:pt x="6315631" y="5119127"/>
                  </a:lnTo>
                  <a:lnTo>
                    <a:pt x="6334821" y="5073450"/>
                  </a:lnTo>
                  <a:lnTo>
                    <a:pt x="6353521" y="5027668"/>
                  </a:lnTo>
                  <a:lnTo>
                    <a:pt x="6371731" y="4981787"/>
                  </a:lnTo>
                  <a:lnTo>
                    <a:pt x="6389448" y="4935817"/>
                  </a:lnTo>
                  <a:lnTo>
                    <a:pt x="6406671" y="4889767"/>
                  </a:lnTo>
                  <a:lnTo>
                    <a:pt x="6423398" y="4843644"/>
                  </a:lnTo>
                  <a:lnTo>
                    <a:pt x="6439626" y="4797458"/>
                  </a:lnTo>
                  <a:lnTo>
                    <a:pt x="6455355" y="4751217"/>
                  </a:lnTo>
                  <a:lnTo>
                    <a:pt x="6470582" y="4704929"/>
                  </a:lnTo>
                  <a:lnTo>
                    <a:pt x="6485306" y="4658602"/>
                  </a:lnTo>
                  <a:lnTo>
                    <a:pt x="6499525" y="4612246"/>
                  </a:lnTo>
                  <a:lnTo>
                    <a:pt x="6513238" y="4565869"/>
                  </a:lnTo>
                  <a:lnTo>
                    <a:pt x="6526442" y="4519480"/>
                  </a:lnTo>
                  <a:lnTo>
                    <a:pt x="6539136" y="4473086"/>
                  </a:lnTo>
                  <a:lnTo>
                    <a:pt x="6551317" y="4426696"/>
                  </a:lnTo>
                  <a:lnTo>
                    <a:pt x="6562986" y="4380320"/>
                  </a:lnTo>
                  <a:lnTo>
                    <a:pt x="6574138" y="4333964"/>
                  </a:lnTo>
                  <a:lnTo>
                    <a:pt x="6584774" y="4287639"/>
                  </a:lnTo>
                  <a:lnTo>
                    <a:pt x="6594891" y="4241352"/>
                  </a:lnTo>
                  <a:lnTo>
                    <a:pt x="6604487" y="4195112"/>
                  </a:lnTo>
                  <a:lnTo>
                    <a:pt x="6613561" y="4148928"/>
                  </a:lnTo>
                  <a:lnTo>
                    <a:pt x="6622110" y="4102807"/>
                  </a:lnTo>
                  <a:lnTo>
                    <a:pt x="6630134" y="4056759"/>
                  </a:lnTo>
                  <a:lnTo>
                    <a:pt x="6637630" y="4010792"/>
                  </a:lnTo>
                  <a:lnTo>
                    <a:pt x="6644596" y="3964914"/>
                  </a:lnTo>
                  <a:lnTo>
                    <a:pt x="6651032" y="3919134"/>
                  </a:lnTo>
                  <a:lnTo>
                    <a:pt x="6656935" y="3873461"/>
                  </a:lnTo>
                  <a:lnTo>
                    <a:pt x="6662303" y="3827902"/>
                  </a:lnTo>
                  <a:lnTo>
                    <a:pt x="6667134" y="3782467"/>
                  </a:lnTo>
                  <a:lnTo>
                    <a:pt x="6671428" y="3737165"/>
                  </a:lnTo>
                  <a:lnTo>
                    <a:pt x="6675182" y="3692002"/>
                  </a:lnTo>
                  <a:lnTo>
                    <a:pt x="6678394" y="3646989"/>
                  </a:lnTo>
                  <a:lnTo>
                    <a:pt x="6681062" y="3602133"/>
                  </a:lnTo>
                  <a:lnTo>
                    <a:pt x="6683186" y="3557443"/>
                  </a:lnTo>
                  <a:lnTo>
                    <a:pt x="6684763" y="3512928"/>
                  </a:lnTo>
                  <a:lnTo>
                    <a:pt x="6685791" y="3468596"/>
                  </a:lnTo>
                  <a:lnTo>
                    <a:pt x="6685244" y="3415583"/>
                  </a:lnTo>
                  <a:lnTo>
                    <a:pt x="6684230" y="3362722"/>
                  </a:lnTo>
                  <a:lnTo>
                    <a:pt x="6682748" y="3310013"/>
                  </a:lnTo>
                  <a:lnTo>
                    <a:pt x="6680801" y="3257459"/>
                  </a:lnTo>
                  <a:lnTo>
                    <a:pt x="6678388" y="3205063"/>
                  </a:lnTo>
                  <a:lnTo>
                    <a:pt x="6675509" y="3152827"/>
                  </a:lnTo>
                  <a:lnTo>
                    <a:pt x="6672166" y="3100753"/>
                  </a:lnTo>
                  <a:lnTo>
                    <a:pt x="6668359" y="3048844"/>
                  </a:lnTo>
                  <a:lnTo>
                    <a:pt x="6664089" y="2997101"/>
                  </a:lnTo>
                  <a:lnTo>
                    <a:pt x="6659355" y="2945528"/>
                  </a:lnTo>
                  <a:lnTo>
                    <a:pt x="6654160" y="2894127"/>
                  </a:lnTo>
                  <a:lnTo>
                    <a:pt x="6648502" y="2842900"/>
                  </a:lnTo>
                  <a:lnTo>
                    <a:pt x="6642383" y="2791849"/>
                  </a:lnTo>
                  <a:lnTo>
                    <a:pt x="6635804" y="2740977"/>
                  </a:lnTo>
                  <a:lnTo>
                    <a:pt x="6628764" y="2690287"/>
                  </a:lnTo>
                  <a:lnTo>
                    <a:pt x="6621265" y="2639779"/>
                  </a:lnTo>
                  <a:lnTo>
                    <a:pt x="6613307" y="2589458"/>
                  </a:lnTo>
                  <a:lnTo>
                    <a:pt x="6604890" y="2539324"/>
                  </a:lnTo>
                  <a:lnTo>
                    <a:pt x="6596015" y="2489382"/>
                  </a:lnTo>
                  <a:lnTo>
                    <a:pt x="6586683" y="2439632"/>
                  </a:lnTo>
                  <a:lnTo>
                    <a:pt x="6576895" y="2390077"/>
                  </a:lnTo>
                  <a:lnTo>
                    <a:pt x="6566650" y="2340720"/>
                  </a:lnTo>
                  <a:lnTo>
                    <a:pt x="6555949" y="2291563"/>
                  </a:lnTo>
                  <a:lnTo>
                    <a:pt x="6544793" y="2242609"/>
                  </a:lnTo>
                  <a:lnTo>
                    <a:pt x="6533183" y="2193859"/>
                  </a:lnTo>
                  <a:lnTo>
                    <a:pt x="6521119" y="2145316"/>
                  </a:lnTo>
                  <a:lnTo>
                    <a:pt x="6508601" y="2096983"/>
                  </a:lnTo>
                  <a:lnTo>
                    <a:pt x="6495630" y="2048861"/>
                  </a:lnTo>
                  <a:lnTo>
                    <a:pt x="6482207" y="2000954"/>
                  </a:lnTo>
                  <a:lnTo>
                    <a:pt x="6468332" y="1953263"/>
                  </a:lnTo>
                  <a:lnTo>
                    <a:pt x="6454006" y="1905790"/>
                  </a:lnTo>
                  <a:lnTo>
                    <a:pt x="6439229" y="1858540"/>
                  </a:lnTo>
                  <a:lnTo>
                    <a:pt x="6424003" y="1811512"/>
                  </a:lnTo>
                  <a:lnTo>
                    <a:pt x="6408326" y="1764711"/>
                  </a:lnTo>
                  <a:lnTo>
                    <a:pt x="6392201" y="1718137"/>
                  </a:lnTo>
                  <a:lnTo>
                    <a:pt x="6375627" y="1671795"/>
                  </a:lnTo>
                  <a:lnTo>
                    <a:pt x="6358605" y="1625685"/>
                  </a:lnTo>
                  <a:lnTo>
                    <a:pt x="6341136" y="1579811"/>
                  </a:lnTo>
                  <a:lnTo>
                    <a:pt x="6323221" y="1534175"/>
                  </a:lnTo>
                  <a:lnTo>
                    <a:pt x="6304859" y="1488778"/>
                  </a:lnTo>
                  <a:lnTo>
                    <a:pt x="6286051" y="1443624"/>
                  </a:lnTo>
                  <a:lnTo>
                    <a:pt x="6266798" y="1398715"/>
                  </a:lnTo>
                  <a:lnTo>
                    <a:pt x="6247101" y="1354053"/>
                  </a:lnTo>
                  <a:lnTo>
                    <a:pt x="6226960" y="1309640"/>
                  </a:lnTo>
                  <a:lnTo>
                    <a:pt x="6206375" y="1265479"/>
                  </a:lnTo>
                  <a:lnTo>
                    <a:pt x="6185348" y="1221573"/>
                  </a:lnTo>
                  <a:lnTo>
                    <a:pt x="6163878" y="1177923"/>
                  </a:lnTo>
                  <a:lnTo>
                    <a:pt x="6141966" y="1134531"/>
                  </a:lnTo>
                  <a:lnTo>
                    <a:pt x="6119614" y="1091402"/>
                  </a:lnTo>
                  <a:lnTo>
                    <a:pt x="6096820" y="1048535"/>
                  </a:lnTo>
                  <a:lnTo>
                    <a:pt x="6073587" y="1005935"/>
                  </a:lnTo>
                  <a:lnTo>
                    <a:pt x="6049914" y="963603"/>
                  </a:lnTo>
                  <a:lnTo>
                    <a:pt x="6025802" y="921542"/>
                  </a:lnTo>
                  <a:lnTo>
                    <a:pt x="6001251" y="879754"/>
                  </a:lnTo>
                  <a:lnTo>
                    <a:pt x="5976263" y="838241"/>
                  </a:lnTo>
                  <a:lnTo>
                    <a:pt x="5950837" y="797006"/>
                  </a:lnTo>
                  <a:lnTo>
                    <a:pt x="5924975" y="756051"/>
                  </a:lnTo>
                  <a:lnTo>
                    <a:pt x="5898676" y="715379"/>
                  </a:lnTo>
                  <a:lnTo>
                    <a:pt x="5871942" y="674992"/>
                  </a:lnTo>
                  <a:lnTo>
                    <a:pt x="5844773" y="634891"/>
                  </a:lnTo>
                  <a:lnTo>
                    <a:pt x="5817169" y="595081"/>
                  </a:lnTo>
                  <a:lnTo>
                    <a:pt x="5789132" y="555562"/>
                  </a:lnTo>
                  <a:lnTo>
                    <a:pt x="5760661" y="516337"/>
                  </a:lnTo>
                  <a:lnTo>
                    <a:pt x="5731757" y="477409"/>
                  </a:lnTo>
                  <a:lnTo>
                    <a:pt x="5702421" y="438781"/>
                  </a:lnTo>
                  <a:lnTo>
                    <a:pt x="5672653" y="400453"/>
                  </a:lnTo>
                  <a:lnTo>
                    <a:pt x="5642454" y="362429"/>
                  </a:lnTo>
                  <a:lnTo>
                    <a:pt x="5611824" y="324711"/>
                  </a:lnTo>
                  <a:lnTo>
                    <a:pt x="5580764" y="287302"/>
                  </a:lnTo>
                  <a:lnTo>
                    <a:pt x="5549275" y="250203"/>
                  </a:lnTo>
                  <a:lnTo>
                    <a:pt x="5517357" y="213418"/>
                  </a:lnTo>
                  <a:lnTo>
                    <a:pt x="5485010" y="176948"/>
                  </a:lnTo>
                  <a:lnTo>
                    <a:pt x="5452236" y="140796"/>
                  </a:lnTo>
                  <a:lnTo>
                    <a:pt x="5419034" y="104964"/>
                  </a:lnTo>
                  <a:lnTo>
                    <a:pt x="5385406" y="69454"/>
                  </a:lnTo>
                  <a:lnTo>
                    <a:pt x="5351351" y="34270"/>
                  </a:lnTo>
                  <a:lnTo>
                    <a:pt x="5317451" y="0"/>
                  </a:lnTo>
                  <a:close/>
                </a:path>
              </a:pathLst>
            </a:custGeom>
            <a:solidFill>
              <a:srgbClr val="005478"/>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33798" name="object 4">
              <a:extLst>
                <a:ext uri="{FF2B5EF4-FFF2-40B4-BE49-F238E27FC236}">
                  <a16:creationId xmlns:a16="http://schemas.microsoft.com/office/drawing/2014/main" id="{9FDDE93B-08A2-3C04-2A12-A2622780B0E3}"/>
                </a:ext>
              </a:extLst>
            </p:cNvPr>
            <p:cNvSpPr>
              <a:spLocks/>
            </p:cNvSpPr>
            <p:nvPr/>
          </p:nvSpPr>
          <p:spPr bwMode="auto">
            <a:xfrm>
              <a:off x="0" y="6600494"/>
              <a:ext cx="12192000" cy="257810"/>
            </a:xfrm>
            <a:custGeom>
              <a:avLst/>
              <a:gdLst>
                <a:gd name="T0" fmla="*/ 12192000 w 12192000"/>
                <a:gd name="T1" fmla="*/ 0 h 257809"/>
                <a:gd name="T2" fmla="*/ 0 w 12192000"/>
                <a:gd name="T3" fmla="*/ 0 h 257809"/>
                <a:gd name="T4" fmla="*/ 0 w 12192000"/>
                <a:gd name="T5" fmla="*/ 257505 h 257809"/>
                <a:gd name="T6" fmla="*/ 12192000 w 12192000"/>
                <a:gd name="T7" fmla="*/ 257505 h 257809"/>
                <a:gd name="T8" fmla="*/ 12192000 w 12192000"/>
                <a:gd name="T9" fmla="*/ 0 h 257809"/>
              </a:gdLst>
              <a:ahLst/>
              <a:cxnLst>
                <a:cxn ang="0">
                  <a:pos x="T0" y="T1"/>
                </a:cxn>
                <a:cxn ang="0">
                  <a:pos x="T2" y="T3"/>
                </a:cxn>
                <a:cxn ang="0">
                  <a:pos x="T4" y="T5"/>
                </a:cxn>
                <a:cxn ang="0">
                  <a:pos x="T6" y="T7"/>
                </a:cxn>
                <a:cxn ang="0">
                  <a:pos x="T8" y="T9"/>
                </a:cxn>
              </a:cxnLst>
              <a:rect l="0" t="0" r="r" b="b"/>
              <a:pathLst>
                <a:path w="12192000" h="257809">
                  <a:moveTo>
                    <a:pt x="12192000" y="0"/>
                  </a:moveTo>
                  <a:lnTo>
                    <a:pt x="0" y="0"/>
                  </a:lnTo>
                  <a:lnTo>
                    <a:pt x="0" y="257505"/>
                  </a:lnTo>
                  <a:lnTo>
                    <a:pt x="12192000" y="257505"/>
                  </a:lnTo>
                  <a:lnTo>
                    <a:pt x="12192000" y="0"/>
                  </a:lnTo>
                  <a:close/>
                </a:path>
              </a:pathLst>
            </a:custGeom>
            <a:solidFill>
              <a:srgbClr val="B5C5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33799" name="object 5">
              <a:extLst>
                <a:ext uri="{FF2B5EF4-FFF2-40B4-BE49-F238E27FC236}">
                  <a16:creationId xmlns:a16="http://schemas.microsoft.com/office/drawing/2014/main" id="{D75D96EC-B003-A40A-D647-4000F1A77B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3695" y="1749237"/>
              <a:ext cx="3131708" cy="3104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object 6">
            <a:extLst>
              <a:ext uri="{FF2B5EF4-FFF2-40B4-BE49-F238E27FC236}">
                <a16:creationId xmlns:a16="http://schemas.microsoft.com/office/drawing/2014/main" id="{960B9577-EBCA-CBA4-4D1F-A058C2351CF9}"/>
              </a:ext>
            </a:extLst>
          </p:cNvPr>
          <p:cNvSpPr txBox="1"/>
          <p:nvPr/>
        </p:nvSpPr>
        <p:spPr>
          <a:xfrm>
            <a:off x="7173913" y="2162175"/>
            <a:ext cx="3921125" cy="3624263"/>
          </a:xfrm>
          <a:prstGeom prst="rect">
            <a:avLst/>
          </a:prstGeom>
        </p:spPr>
        <p:txBody>
          <a:bodyPr lIns="0" tIns="13335" rIns="0" bIns="0">
            <a:spAutoFit/>
          </a:bodyPr>
          <a:lstStyle>
            <a:lvl1pPr marL="127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100"/>
              </a:spcBef>
            </a:pPr>
            <a:r>
              <a:rPr lang="en-US" altLang="en-US" sz="2000" b="1">
                <a:solidFill>
                  <a:srgbClr val="000000"/>
                </a:solidFill>
                <a:cs typeface="Arial" panose="020B0604020202020204" pitchFamily="34" charset="0"/>
              </a:rPr>
              <a:t>Noncompliance </a:t>
            </a:r>
            <a:r>
              <a:rPr lang="en-US" altLang="en-US" sz="2000">
                <a:solidFill>
                  <a:srgbClr val="000000"/>
                </a:solidFill>
                <a:cs typeface="Arial" panose="020B0604020202020204" pitchFamily="34" charset="0"/>
              </a:rPr>
              <a:t>- A factual finding that any civil rights requirement is not being adhered to by a Subrecipient, Subdistributor or a Local Agency.</a:t>
            </a:r>
          </a:p>
          <a:p>
            <a:pPr eaLnBrk="1" hangingPunct="1">
              <a:spcBef>
                <a:spcPts val="25"/>
              </a:spcBef>
            </a:pPr>
            <a:endParaRPr lang="en-US" altLang="en-US" sz="2900">
              <a:solidFill>
                <a:srgbClr val="000000"/>
              </a:solidFill>
              <a:cs typeface="Arial" panose="020B0604020202020204" pitchFamily="34" charset="0"/>
            </a:endParaRPr>
          </a:p>
          <a:p>
            <a:pPr eaLnBrk="1" hangingPunct="1"/>
            <a:r>
              <a:rPr lang="en-US" altLang="en-US" sz="2000">
                <a:solidFill>
                  <a:srgbClr val="000000"/>
                </a:solidFill>
                <a:cs typeface="Arial" panose="020B0604020202020204" pitchFamily="34" charset="0"/>
              </a:rPr>
              <a:t>You will receive written notice indicating:</a:t>
            </a:r>
          </a:p>
          <a:p>
            <a:pPr eaLnBrk="1" hangingPunct="1">
              <a:spcBef>
                <a:spcPts val="475"/>
              </a:spcBef>
              <a:buFontTx/>
              <a:buChar char="•"/>
            </a:pPr>
            <a:r>
              <a:rPr lang="en-US" altLang="en-US" sz="2000">
                <a:solidFill>
                  <a:srgbClr val="000000"/>
                </a:solidFill>
                <a:cs typeface="Arial" panose="020B0604020202020204" pitchFamily="34" charset="0"/>
              </a:rPr>
              <a:t>Areas of noncompliance</a:t>
            </a:r>
          </a:p>
          <a:p>
            <a:pPr eaLnBrk="1" hangingPunct="1">
              <a:spcBef>
                <a:spcPts val="475"/>
              </a:spcBef>
              <a:buFontTx/>
              <a:buChar char="•"/>
            </a:pPr>
            <a:r>
              <a:rPr lang="en-US" altLang="en-US" sz="2000">
                <a:solidFill>
                  <a:srgbClr val="000000"/>
                </a:solidFill>
                <a:cs typeface="Arial" panose="020B0604020202020204" pitchFamily="34" charset="0"/>
              </a:rPr>
              <a:t>Action required to correct the situation</a:t>
            </a:r>
          </a:p>
        </p:txBody>
      </p:sp>
      <p:sp>
        <p:nvSpPr>
          <p:cNvPr id="7" name="object 7">
            <a:extLst>
              <a:ext uri="{FF2B5EF4-FFF2-40B4-BE49-F238E27FC236}">
                <a16:creationId xmlns:a16="http://schemas.microsoft.com/office/drawing/2014/main" id="{39697160-7EF4-EBA8-9F94-4F06ED10D888}"/>
              </a:ext>
            </a:extLst>
          </p:cNvPr>
          <p:cNvSpPr txBox="1">
            <a:spLocks noGrp="1"/>
          </p:cNvSpPr>
          <p:nvPr>
            <p:ph type="title"/>
          </p:nvPr>
        </p:nvSpPr>
        <p:spPr>
          <a:xfrm>
            <a:off x="7173913" y="892175"/>
            <a:ext cx="3200400" cy="836613"/>
          </a:xfrm>
        </p:spPr>
        <p:txBody>
          <a:bodyPr tIns="59690"/>
          <a:lstStyle/>
          <a:p>
            <a:pPr marL="12700" eaLnBrk="1" hangingPunct="1">
              <a:lnSpc>
                <a:spcPts val="3025"/>
              </a:lnSpc>
              <a:spcBef>
                <a:spcPts val="475"/>
              </a:spcBef>
            </a:pPr>
            <a:r>
              <a:rPr lang="en-US" altLang="en-US">
                <a:latin typeface="Arial" panose="020B0604020202020204" pitchFamily="34" charset="0"/>
                <a:cs typeface="Arial" panose="020B0604020202020204" pitchFamily="34" charset="0"/>
              </a:rPr>
              <a:t>RESOLUTION OF NONCOMPLIANCE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a:bodyPr>
          <a:lstStyle/>
          <a:p>
            <a:r>
              <a:rPr lang="en-US"/>
              <a:t>Question time!</a:t>
            </a:r>
          </a:p>
        </p:txBody>
      </p:sp>
      <p:sp>
        <p:nvSpPr>
          <p:cNvPr id="6" name="TextBox 5"/>
          <p:cNvSpPr txBox="1"/>
          <p:nvPr/>
        </p:nvSpPr>
        <p:spPr>
          <a:xfrm>
            <a:off x="3352800" y="3714752"/>
            <a:ext cx="5522026" cy="1246495"/>
          </a:xfrm>
          <a:prstGeom prst="rect">
            <a:avLst/>
          </a:prstGeom>
          <a:noFill/>
        </p:spPr>
        <p:txBody>
          <a:bodyPr wrap="square" rtlCol="0">
            <a:spAutoFit/>
          </a:bodyPr>
          <a:lstStyle/>
          <a:p>
            <a:pPr algn="ctr"/>
            <a:r>
              <a:rPr lang="en-US" sz="2500" b="1">
                <a:solidFill>
                  <a:srgbClr val="F47421"/>
                </a:solidFill>
              </a:rPr>
              <a:t>Can you identify which would be civil rights complaints and which would be program complaints?</a:t>
            </a:r>
          </a:p>
        </p:txBody>
      </p:sp>
    </p:spTree>
    <p:extLst>
      <p:ext uri="{BB962C8B-B14F-4D97-AF65-F5344CB8AC3E}">
        <p14:creationId xmlns:p14="http://schemas.microsoft.com/office/powerpoint/2010/main" val="33106763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38450" y="1752600"/>
            <a:ext cx="6515100" cy="4627336"/>
          </a:xfrm>
        </p:spPr>
        <p:txBody>
          <a:bodyPr>
            <a:normAutofit/>
          </a:bodyPr>
          <a:lstStyle/>
          <a:p>
            <a:pPr algn="l"/>
            <a:r>
              <a:rPr lang="en-US" sz="2400"/>
              <a:t>1. An elderly client comes to pick up TEFAP foods. A volunteer tells him that he should go to a CSFP distribution site instead because he is over the age of 60.</a:t>
            </a:r>
            <a:br>
              <a:rPr lang="en-US" sz="2400"/>
            </a:br>
            <a:br>
              <a:rPr lang="en-US" sz="2400"/>
            </a:br>
            <a:r>
              <a:rPr lang="en-US" sz="2400"/>
              <a:t>2. A TEFAP distribution site is at a church, and clients must sit through a religious service before receiving food.</a:t>
            </a:r>
          </a:p>
        </p:txBody>
      </p:sp>
    </p:spTree>
    <p:extLst>
      <p:ext uri="{BB962C8B-B14F-4D97-AF65-F5344CB8AC3E}">
        <p14:creationId xmlns:p14="http://schemas.microsoft.com/office/powerpoint/2010/main" val="2169006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object 2">
            <a:extLst>
              <a:ext uri="{FF2B5EF4-FFF2-40B4-BE49-F238E27FC236}">
                <a16:creationId xmlns:a16="http://schemas.microsoft.com/office/drawing/2014/main" id="{EB280F73-7AE4-D7BC-72FC-907E18293D48}"/>
              </a:ext>
            </a:extLst>
          </p:cNvPr>
          <p:cNvSpPr>
            <a:spLocks/>
          </p:cNvSpPr>
          <p:nvPr/>
        </p:nvSpPr>
        <p:spPr bwMode="auto">
          <a:xfrm>
            <a:off x="0" y="0"/>
            <a:ext cx="12192000" cy="6600825"/>
          </a:xfrm>
          <a:custGeom>
            <a:avLst/>
            <a:gdLst>
              <a:gd name="T0" fmla="*/ 0 w 12192000"/>
              <a:gd name="T1" fmla="*/ 6600494 h 6600825"/>
              <a:gd name="T2" fmla="*/ 12192000 w 12192000"/>
              <a:gd name="T3" fmla="*/ 6600494 h 6600825"/>
              <a:gd name="T4" fmla="*/ 12192000 w 12192000"/>
              <a:gd name="T5" fmla="*/ 0 h 6600825"/>
              <a:gd name="T6" fmla="*/ 0 w 12192000"/>
              <a:gd name="T7" fmla="*/ 0 h 6600825"/>
              <a:gd name="T8" fmla="*/ 0 w 12192000"/>
              <a:gd name="T9" fmla="*/ 6600494 h 6600825"/>
            </a:gdLst>
            <a:ahLst/>
            <a:cxnLst>
              <a:cxn ang="0">
                <a:pos x="T0" y="T1"/>
              </a:cxn>
              <a:cxn ang="0">
                <a:pos x="T2" y="T3"/>
              </a:cxn>
              <a:cxn ang="0">
                <a:pos x="T4" y="T5"/>
              </a:cxn>
              <a:cxn ang="0">
                <a:pos x="T6" y="T7"/>
              </a:cxn>
              <a:cxn ang="0">
                <a:pos x="T8" y="T9"/>
              </a:cxn>
            </a:cxnLst>
            <a:rect l="0" t="0" r="r" b="b"/>
            <a:pathLst>
              <a:path w="12192000" h="6600825">
                <a:moveTo>
                  <a:pt x="0" y="6600494"/>
                </a:moveTo>
                <a:lnTo>
                  <a:pt x="12192000" y="6600494"/>
                </a:lnTo>
                <a:lnTo>
                  <a:pt x="12192000" y="0"/>
                </a:lnTo>
                <a:lnTo>
                  <a:pt x="0" y="0"/>
                </a:lnTo>
                <a:lnTo>
                  <a:pt x="0" y="6600494"/>
                </a:lnTo>
                <a:close/>
              </a:path>
            </a:pathLst>
          </a:custGeom>
          <a:solidFill>
            <a:srgbClr val="F1F1F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nvGrpSpPr>
          <p:cNvPr id="34819" name="object 3">
            <a:extLst>
              <a:ext uri="{FF2B5EF4-FFF2-40B4-BE49-F238E27FC236}">
                <a16:creationId xmlns:a16="http://schemas.microsoft.com/office/drawing/2014/main" id="{39E3CC13-62C5-096A-8F9C-558F7B8EA360}"/>
              </a:ext>
            </a:extLst>
          </p:cNvPr>
          <p:cNvGrpSpPr>
            <a:grpSpLocks/>
          </p:cNvGrpSpPr>
          <p:nvPr/>
        </p:nvGrpSpPr>
        <p:grpSpPr bwMode="auto">
          <a:xfrm>
            <a:off x="0" y="0"/>
            <a:ext cx="12192216" cy="6858304"/>
            <a:chOff x="0" y="0"/>
            <a:chExt cx="12192216" cy="6858304"/>
          </a:xfrm>
        </p:grpSpPr>
        <p:pic>
          <p:nvPicPr>
            <p:cNvPr id="34822" name="object 4">
              <a:extLst>
                <a:ext uri="{FF2B5EF4-FFF2-40B4-BE49-F238E27FC236}">
                  <a16:creationId xmlns:a16="http://schemas.microsoft.com/office/drawing/2014/main" id="{BA33A4F5-351F-CBA5-25FD-DED4C69593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1667" y="0"/>
              <a:ext cx="4400320" cy="6600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3" name="object 5">
              <a:extLst>
                <a:ext uri="{FF2B5EF4-FFF2-40B4-BE49-F238E27FC236}">
                  <a16:creationId xmlns:a16="http://schemas.microsoft.com/office/drawing/2014/main" id="{CD9AB7E5-2BC1-D5DD-CB89-5A68AD8F7BC8}"/>
                </a:ext>
              </a:extLst>
            </p:cNvPr>
            <p:cNvSpPr>
              <a:spLocks/>
            </p:cNvSpPr>
            <p:nvPr/>
          </p:nvSpPr>
          <p:spPr bwMode="auto">
            <a:xfrm>
              <a:off x="7791666" y="0"/>
              <a:ext cx="4400550" cy="6600825"/>
            </a:xfrm>
            <a:custGeom>
              <a:avLst/>
              <a:gdLst>
                <a:gd name="T0" fmla="*/ 0 w 4400550"/>
                <a:gd name="T1" fmla="*/ 6600494 h 6600825"/>
                <a:gd name="T2" fmla="*/ 4400334 w 4400550"/>
                <a:gd name="T3" fmla="*/ 6600494 h 6600825"/>
                <a:gd name="T4" fmla="*/ 4400334 w 4400550"/>
                <a:gd name="T5" fmla="*/ 0 h 6600825"/>
                <a:gd name="T6" fmla="*/ 0 w 4400550"/>
                <a:gd name="T7" fmla="*/ 0 h 6600825"/>
                <a:gd name="T8" fmla="*/ 0 w 4400550"/>
                <a:gd name="T9" fmla="*/ 6600494 h 6600825"/>
              </a:gdLst>
              <a:ahLst/>
              <a:cxnLst>
                <a:cxn ang="0">
                  <a:pos x="T0" y="T1"/>
                </a:cxn>
                <a:cxn ang="0">
                  <a:pos x="T2" y="T3"/>
                </a:cxn>
                <a:cxn ang="0">
                  <a:pos x="T4" y="T5"/>
                </a:cxn>
                <a:cxn ang="0">
                  <a:pos x="T6" y="T7"/>
                </a:cxn>
                <a:cxn ang="0">
                  <a:pos x="T8" y="T9"/>
                </a:cxn>
              </a:cxnLst>
              <a:rect l="0" t="0" r="r" b="b"/>
              <a:pathLst>
                <a:path w="4400550" h="6600825">
                  <a:moveTo>
                    <a:pt x="0" y="6600494"/>
                  </a:moveTo>
                  <a:lnTo>
                    <a:pt x="4400334" y="6600494"/>
                  </a:lnTo>
                  <a:lnTo>
                    <a:pt x="4400334" y="0"/>
                  </a:lnTo>
                  <a:lnTo>
                    <a:pt x="0" y="0"/>
                  </a:lnTo>
                  <a:lnTo>
                    <a:pt x="0" y="6600494"/>
                  </a:lnTo>
                  <a:close/>
                </a:path>
              </a:pathLst>
            </a:custGeom>
            <a:solidFill>
              <a:srgbClr val="EEC401">
                <a:alpha val="67058"/>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34824" name="object 6">
              <a:extLst>
                <a:ext uri="{FF2B5EF4-FFF2-40B4-BE49-F238E27FC236}">
                  <a16:creationId xmlns:a16="http://schemas.microsoft.com/office/drawing/2014/main" id="{7FC4BBD5-4A1F-5777-D197-D3F5879E6F72}"/>
                </a:ext>
              </a:extLst>
            </p:cNvPr>
            <p:cNvSpPr>
              <a:spLocks/>
            </p:cNvSpPr>
            <p:nvPr/>
          </p:nvSpPr>
          <p:spPr bwMode="auto">
            <a:xfrm>
              <a:off x="0" y="6600494"/>
              <a:ext cx="12192000" cy="257810"/>
            </a:xfrm>
            <a:custGeom>
              <a:avLst/>
              <a:gdLst>
                <a:gd name="T0" fmla="*/ 12192000 w 12192000"/>
                <a:gd name="T1" fmla="*/ 0 h 257809"/>
                <a:gd name="T2" fmla="*/ 0 w 12192000"/>
                <a:gd name="T3" fmla="*/ 0 h 257809"/>
                <a:gd name="T4" fmla="*/ 0 w 12192000"/>
                <a:gd name="T5" fmla="*/ 257505 h 257809"/>
                <a:gd name="T6" fmla="*/ 12192000 w 12192000"/>
                <a:gd name="T7" fmla="*/ 257505 h 257809"/>
                <a:gd name="T8" fmla="*/ 12192000 w 12192000"/>
                <a:gd name="T9" fmla="*/ 0 h 257809"/>
              </a:gdLst>
              <a:ahLst/>
              <a:cxnLst>
                <a:cxn ang="0">
                  <a:pos x="T0" y="T1"/>
                </a:cxn>
                <a:cxn ang="0">
                  <a:pos x="T2" y="T3"/>
                </a:cxn>
                <a:cxn ang="0">
                  <a:pos x="T4" y="T5"/>
                </a:cxn>
                <a:cxn ang="0">
                  <a:pos x="T6" y="T7"/>
                </a:cxn>
                <a:cxn ang="0">
                  <a:pos x="T8" y="T9"/>
                </a:cxn>
              </a:cxnLst>
              <a:rect l="0" t="0" r="r" b="b"/>
              <a:pathLst>
                <a:path w="12192000" h="257809">
                  <a:moveTo>
                    <a:pt x="12192000" y="0"/>
                  </a:moveTo>
                  <a:lnTo>
                    <a:pt x="0" y="0"/>
                  </a:lnTo>
                  <a:lnTo>
                    <a:pt x="0" y="257505"/>
                  </a:lnTo>
                  <a:lnTo>
                    <a:pt x="12192000" y="257505"/>
                  </a:lnTo>
                  <a:lnTo>
                    <a:pt x="12192000" y="0"/>
                  </a:lnTo>
                  <a:close/>
                </a:path>
              </a:pathLst>
            </a:custGeom>
            <a:solidFill>
              <a:srgbClr val="00427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34825" name="object 7">
              <a:extLst>
                <a:ext uri="{FF2B5EF4-FFF2-40B4-BE49-F238E27FC236}">
                  <a16:creationId xmlns:a16="http://schemas.microsoft.com/office/drawing/2014/main" id="{8C135071-5D1A-0277-E214-4BF84B92CD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18515" y="5649810"/>
              <a:ext cx="1099680" cy="1084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6" name="object 8">
              <a:extLst>
                <a:ext uri="{FF2B5EF4-FFF2-40B4-BE49-F238E27FC236}">
                  <a16:creationId xmlns:a16="http://schemas.microsoft.com/office/drawing/2014/main" id="{347B8BDD-A7D9-C4EF-FD66-2DBD85657165}"/>
                </a:ext>
              </a:extLst>
            </p:cNvPr>
            <p:cNvSpPr>
              <a:spLocks/>
            </p:cNvSpPr>
            <p:nvPr/>
          </p:nvSpPr>
          <p:spPr bwMode="auto">
            <a:xfrm>
              <a:off x="10813743" y="5645040"/>
              <a:ext cx="1109345" cy="1094740"/>
            </a:xfrm>
            <a:custGeom>
              <a:avLst/>
              <a:gdLst>
                <a:gd name="T0" fmla="*/ 611301 w 1109345"/>
                <a:gd name="T1" fmla="*/ 2819 h 1094740"/>
                <a:gd name="T2" fmla="*/ 719505 w 1109345"/>
                <a:gd name="T3" fmla="*/ 24599 h 1094740"/>
                <a:gd name="T4" fmla="*/ 818946 w 1109345"/>
                <a:gd name="T5" fmla="*/ 66027 h 1094740"/>
                <a:gd name="T6" fmla="*/ 907364 w 1109345"/>
                <a:gd name="T7" fmla="*/ 124929 h 1094740"/>
                <a:gd name="T8" fmla="*/ 982548 w 1109345"/>
                <a:gd name="T9" fmla="*/ 199085 h 1094740"/>
                <a:gd name="T10" fmla="*/ 1042263 w 1109345"/>
                <a:gd name="T11" fmla="*/ 286321 h 1094740"/>
                <a:gd name="T12" fmla="*/ 1084275 w 1109345"/>
                <a:gd name="T13" fmla="*/ 384429 h 1094740"/>
                <a:gd name="T14" fmla="*/ 1106347 w 1109345"/>
                <a:gd name="T15" fmla="*/ 491210 h 1094740"/>
                <a:gd name="T16" fmla="*/ 1106347 w 1109345"/>
                <a:gd name="T17" fmla="*/ 603097 h 1094740"/>
                <a:gd name="T18" fmla="*/ 1084275 w 1109345"/>
                <a:gd name="T19" fmla="*/ 709866 h 1094740"/>
                <a:gd name="T20" fmla="*/ 1042263 w 1109345"/>
                <a:gd name="T21" fmla="*/ 807974 h 1094740"/>
                <a:gd name="T22" fmla="*/ 982548 w 1109345"/>
                <a:gd name="T23" fmla="*/ 895210 h 1094740"/>
                <a:gd name="T24" fmla="*/ 907364 w 1109345"/>
                <a:gd name="T25" fmla="*/ 969378 h 1094740"/>
                <a:gd name="T26" fmla="*/ 818946 w 1109345"/>
                <a:gd name="T27" fmla="*/ 1028268 h 1094740"/>
                <a:gd name="T28" fmla="*/ 719505 w 1109345"/>
                <a:gd name="T29" fmla="*/ 1069708 h 1094740"/>
                <a:gd name="T30" fmla="*/ 611301 w 1109345"/>
                <a:gd name="T31" fmla="*/ 1091476 h 1094740"/>
                <a:gd name="T32" fmla="*/ 497916 w 1109345"/>
                <a:gd name="T33" fmla="*/ 1091476 h 1094740"/>
                <a:gd name="T34" fmla="*/ 389712 w 1109345"/>
                <a:gd name="T35" fmla="*/ 1069708 h 1094740"/>
                <a:gd name="T36" fmla="*/ 290271 w 1109345"/>
                <a:gd name="T37" fmla="*/ 1028268 h 1094740"/>
                <a:gd name="T38" fmla="*/ 201853 w 1109345"/>
                <a:gd name="T39" fmla="*/ 969378 h 1094740"/>
                <a:gd name="T40" fmla="*/ 126669 w 1109345"/>
                <a:gd name="T41" fmla="*/ 895210 h 1094740"/>
                <a:gd name="T42" fmla="*/ 66954 w 1109345"/>
                <a:gd name="T43" fmla="*/ 807974 h 1094740"/>
                <a:gd name="T44" fmla="*/ 24942 w 1109345"/>
                <a:gd name="T45" fmla="*/ 709866 h 1094740"/>
                <a:gd name="T46" fmla="*/ 2870 w 1109345"/>
                <a:gd name="T47" fmla="*/ 603097 h 1094740"/>
                <a:gd name="T48" fmla="*/ 2870 w 1109345"/>
                <a:gd name="T49" fmla="*/ 491210 h 1094740"/>
                <a:gd name="T50" fmla="*/ 24942 w 1109345"/>
                <a:gd name="T51" fmla="*/ 384429 h 1094740"/>
                <a:gd name="T52" fmla="*/ 66954 w 1109345"/>
                <a:gd name="T53" fmla="*/ 286321 h 1094740"/>
                <a:gd name="T54" fmla="*/ 126669 w 1109345"/>
                <a:gd name="T55" fmla="*/ 199085 h 1094740"/>
                <a:gd name="T56" fmla="*/ 201853 w 1109345"/>
                <a:gd name="T57" fmla="*/ 124929 h 1094740"/>
                <a:gd name="T58" fmla="*/ 290271 w 1109345"/>
                <a:gd name="T59" fmla="*/ 66027 h 1094740"/>
                <a:gd name="T60" fmla="*/ 389712 w 1109345"/>
                <a:gd name="T61" fmla="*/ 24599 h 1094740"/>
                <a:gd name="T62" fmla="*/ 497916 w 1109345"/>
                <a:gd name="T63" fmla="*/ 2819 h 1094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09345" h="1094740">
                  <a:moveTo>
                    <a:pt x="554608" y="0"/>
                  </a:moveTo>
                  <a:lnTo>
                    <a:pt x="611301" y="2819"/>
                  </a:lnTo>
                  <a:lnTo>
                    <a:pt x="666356" y="11112"/>
                  </a:lnTo>
                  <a:lnTo>
                    <a:pt x="719505" y="24599"/>
                  </a:lnTo>
                  <a:lnTo>
                    <a:pt x="770470" y="42989"/>
                  </a:lnTo>
                  <a:lnTo>
                    <a:pt x="818946" y="66027"/>
                  </a:lnTo>
                  <a:lnTo>
                    <a:pt x="864666" y="93433"/>
                  </a:lnTo>
                  <a:lnTo>
                    <a:pt x="907364" y="124929"/>
                  </a:lnTo>
                  <a:lnTo>
                    <a:pt x="946746" y="160235"/>
                  </a:lnTo>
                  <a:lnTo>
                    <a:pt x="982548" y="199085"/>
                  </a:lnTo>
                  <a:lnTo>
                    <a:pt x="1014475" y="241211"/>
                  </a:lnTo>
                  <a:lnTo>
                    <a:pt x="1042263" y="286321"/>
                  </a:lnTo>
                  <a:lnTo>
                    <a:pt x="1065618" y="334149"/>
                  </a:lnTo>
                  <a:lnTo>
                    <a:pt x="1084275" y="384429"/>
                  </a:lnTo>
                  <a:lnTo>
                    <a:pt x="1097940" y="436880"/>
                  </a:lnTo>
                  <a:lnTo>
                    <a:pt x="1106347" y="491210"/>
                  </a:lnTo>
                  <a:lnTo>
                    <a:pt x="1109217" y="547154"/>
                  </a:lnTo>
                  <a:lnTo>
                    <a:pt x="1106347" y="603097"/>
                  </a:lnTo>
                  <a:lnTo>
                    <a:pt x="1097940" y="657428"/>
                  </a:lnTo>
                  <a:lnTo>
                    <a:pt x="1084275" y="709866"/>
                  </a:lnTo>
                  <a:lnTo>
                    <a:pt x="1065618" y="760145"/>
                  </a:lnTo>
                  <a:lnTo>
                    <a:pt x="1042263" y="807974"/>
                  </a:lnTo>
                  <a:lnTo>
                    <a:pt x="1014475" y="853097"/>
                  </a:lnTo>
                  <a:lnTo>
                    <a:pt x="982548" y="895210"/>
                  </a:lnTo>
                  <a:lnTo>
                    <a:pt x="946746" y="934059"/>
                  </a:lnTo>
                  <a:lnTo>
                    <a:pt x="907364" y="969378"/>
                  </a:lnTo>
                  <a:lnTo>
                    <a:pt x="864666" y="1000874"/>
                  </a:lnTo>
                  <a:lnTo>
                    <a:pt x="818946" y="1028268"/>
                  </a:lnTo>
                  <a:lnTo>
                    <a:pt x="770470" y="1051306"/>
                  </a:lnTo>
                  <a:lnTo>
                    <a:pt x="719505" y="1069708"/>
                  </a:lnTo>
                  <a:lnTo>
                    <a:pt x="666356" y="1083183"/>
                  </a:lnTo>
                  <a:lnTo>
                    <a:pt x="611301" y="1091476"/>
                  </a:lnTo>
                  <a:lnTo>
                    <a:pt x="554608" y="1094295"/>
                  </a:lnTo>
                  <a:lnTo>
                    <a:pt x="497916" y="1091476"/>
                  </a:lnTo>
                  <a:lnTo>
                    <a:pt x="442861" y="1083183"/>
                  </a:lnTo>
                  <a:lnTo>
                    <a:pt x="389712" y="1069708"/>
                  </a:lnTo>
                  <a:lnTo>
                    <a:pt x="338747" y="1051306"/>
                  </a:lnTo>
                  <a:lnTo>
                    <a:pt x="290271" y="1028268"/>
                  </a:lnTo>
                  <a:lnTo>
                    <a:pt x="244551" y="1000874"/>
                  </a:lnTo>
                  <a:lnTo>
                    <a:pt x="201853" y="969378"/>
                  </a:lnTo>
                  <a:lnTo>
                    <a:pt x="162471" y="934059"/>
                  </a:lnTo>
                  <a:lnTo>
                    <a:pt x="126669" y="895210"/>
                  </a:lnTo>
                  <a:lnTo>
                    <a:pt x="94741" y="853097"/>
                  </a:lnTo>
                  <a:lnTo>
                    <a:pt x="66954" y="807974"/>
                  </a:lnTo>
                  <a:lnTo>
                    <a:pt x="43599" y="760145"/>
                  </a:lnTo>
                  <a:lnTo>
                    <a:pt x="24942" y="709866"/>
                  </a:lnTo>
                  <a:lnTo>
                    <a:pt x="11277" y="657428"/>
                  </a:lnTo>
                  <a:lnTo>
                    <a:pt x="2870" y="603097"/>
                  </a:lnTo>
                  <a:lnTo>
                    <a:pt x="0" y="547154"/>
                  </a:lnTo>
                  <a:lnTo>
                    <a:pt x="2870" y="491210"/>
                  </a:lnTo>
                  <a:lnTo>
                    <a:pt x="11277" y="436880"/>
                  </a:lnTo>
                  <a:lnTo>
                    <a:pt x="24942" y="384429"/>
                  </a:lnTo>
                  <a:lnTo>
                    <a:pt x="43599" y="334149"/>
                  </a:lnTo>
                  <a:lnTo>
                    <a:pt x="66954" y="286321"/>
                  </a:lnTo>
                  <a:lnTo>
                    <a:pt x="94741" y="241211"/>
                  </a:lnTo>
                  <a:lnTo>
                    <a:pt x="126669" y="199085"/>
                  </a:lnTo>
                  <a:lnTo>
                    <a:pt x="162471" y="160235"/>
                  </a:lnTo>
                  <a:lnTo>
                    <a:pt x="201853" y="124929"/>
                  </a:lnTo>
                  <a:lnTo>
                    <a:pt x="244551" y="93433"/>
                  </a:lnTo>
                  <a:lnTo>
                    <a:pt x="290271" y="66027"/>
                  </a:lnTo>
                  <a:lnTo>
                    <a:pt x="338747" y="42989"/>
                  </a:lnTo>
                  <a:lnTo>
                    <a:pt x="389712" y="24599"/>
                  </a:lnTo>
                  <a:lnTo>
                    <a:pt x="442861" y="11112"/>
                  </a:lnTo>
                  <a:lnTo>
                    <a:pt x="497916" y="2819"/>
                  </a:lnTo>
                  <a:lnTo>
                    <a:pt x="554608" y="0"/>
                  </a:lnTo>
                  <a:close/>
                </a:path>
              </a:pathLst>
            </a:custGeom>
            <a:noFill/>
            <a:ln w="9525">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sp>
        <p:nvSpPr>
          <p:cNvPr id="10" name="object 10">
            <a:extLst>
              <a:ext uri="{FF2B5EF4-FFF2-40B4-BE49-F238E27FC236}">
                <a16:creationId xmlns:a16="http://schemas.microsoft.com/office/drawing/2014/main" id="{A82D4E50-8146-4B50-E581-58E6964B3871}"/>
              </a:ext>
            </a:extLst>
          </p:cNvPr>
          <p:cNvSpPr txBox="1">
            <a:spLocks noGrp="1"/>
          </p:cNvSpPr>
          <p:nvPr>
            <p:ph type="title"/>
          </p:nvPr>
        </p:nvSpPr>
        <p:spPr>
          <a:xfrm>
            <a:off x="919209" y="393735"/>
            <a:ext cx="10353582" cy="989361"/>
          </a:xfrm>
        </p:spPr>
        <p:txBody>
          <a:bodyPr tIns="492113" rtlCol="0"/>
          <a:lstStyle/>
          <a:p>
            <a:pPr algn="l" eaLnBrk="1" fontAlgn="auto" hangingPunct="1">
              <a:spcBef>
                <a:spcPts val="105"/>
              </a:spcBef>
              <a:spcAft>
                <a:spcPts val="0"/>
              </a:spcAft>
              <a:defRPr/>
            </a:pPr>
            <a:r>
              <a:rPr sz="3200" dirty="0">
                <a:solidFill>
                  <a:srgbClr val="005478"/>
                </a:solidFill>
                <a:latin typeface="Arial Black" panose="020B0A04020102020204" pitchFamily="34" charset="0"/>
              </a:rPr>
              <a:t>CUSTOMER</a:t>
            </a:r>
            <a:r>
              <a:rPr sz="3200" spc="-100" dirty="0">
                <a:solidFill>
                  <a:srgbClr val="005478"/>
                </a:solidFill>
                <a:latin typeface="Arial Black" panose="020B0A04020102020204" pitchFamily="34" charset="0"/>
              </a:rPr>
              <a:t> </a:t>
            </a:r>
            <a:r>
              <a:rPr sz="3200" spc="-10" dirty="0">
                <a:solidFill>
                  <a:srgbClr val="005478"/>
                </a:solidFill>
                <a:latin typeface="Arial Black" panose="020B0A04020102020204" pitchFamily="34" charset="0"/>
              </a:rPr>
              <a:t>SERVICE</a:t>
            </a:r>
            <a:endParaRPr sz="3200" dirty="0">
              <a:latin typeface="Arial Black" panose="020B0A04020102020204" pitchFamily="34" charset="0"/>
            </a:endParaRPr>
          </a:p>
        </p:txBody>
      </p:sp>
      <p:sp>
        <p:nvSpPr>
          <p:cNvPr id="11" name="object 11">
            <a:extLst>
              <a:ext uri="{FF2B5EF4-FFF2-40B4-BE49-F238E27FC236}">
                <a16:creationId xmlns:a16="http://schemas.microsoft.com/office/drawing/2014/main" id="{AAD517AC-07A6-A2E5-5D34-07D1E63F7BCE}"/>
              </a:ext>
            </a:extLst>
          </p:cNvPr>
          <p:cNvSpPr txBox="1"/>
          <p:nvPr/>
        </p:nvSpPr>
        <p:spPr>
          <a:xfrm>
            <a:off x="874713" y="2230438"/>
            <a:ext cx="4216400" cy="3217862"/>
          </a:xfrm>
          <a:prstGeom prst="rect">
            <a:avLst/>
          </a:prstGeom>
        </p:spPr>
        <p:txBody>
          <a:bodyPr lIns="0" tIns="13335" rIns="0" bIns="0">
            <a:spAutoFit/>
          </a:bodyPr>
          <a:lstStyle>
            <a:lvl1pPr marL="355600" indent="-342900">
              <a:tabLst>
                <a:tab pos="354013" algn="l"/>
                <a:tab pos="355600" algn="l"/>
              </a:tabLst>
              <a:defRPr>
                <a:solidFill>
                  <a:schemeClr val="tx1"/>
                </a:solidFill>
                <a:latin typeface="Arial" panose="020B0604020202020204" pitchFamily="34" charset="0"/>
              </a:defRPr>
            </a:lvl1pPr>
            <a:lvl2pPr marL="742950" indent="-285750">
              <a:tabLst>
                <a:tab pos="354013" algn="l"/>
                <a:tab pos="355600" algn="l"/>
              </a:tabLst>
              <a:defRPr>
                <a:solidFill>
                  <a:schemeClr val="tx1"/>
                </a:solidFill>
                <a:latin typeface="Arial" panose="020B0604020202020204" pitchFamily="34" charset="0"/>
              </a:defRPr>
            </a:lvl2pPr>
            <a:lvl3pPr marL="1143000" indent="-228600">
              <a:tabLst>
                <a:tab pos="354013" algn="l"/>
                <a:tab pos="355600" algn="l"/>
              </a:tabLst>
              <a:defRPr>
                <a:solidFill>
                  <a:schemeClr val="tx1"/>
                </a:solidFill>
                <a:latin typeface="Arial" panose="020B0604020202020204" pitchFamily="34" charset="0"/>
              </a:defRPr>
            </a:lvl3pPr>
            <a:lvl4pPr marL="1600200" indent="-228600">
              <a:tabLst>
                <a:tab pos="354013" algn="l"/>
                <a:tab pos="355600" algn="l"/>
              </a:tabLst>
              <a:defRPr>
                <a:solidFill>
                  <a:schemeClr val="tx1"/>
                </a:solidFill>
                <a:latin typeface="Arial" panose="020B0604020202020204" pitchFamily="34" charset="0"/>
              </a:defRPr>
            </a:lvl4pPr>
            <a:lvl5pPr marL="2057400" indent="-228600">
              <a:tabLst>
                <a:tab pos="354013" algn="l"/>
                <a:tab pos="3556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354013" algn="l"/>
                <a:tab pos="3556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354013" algn="l"/>
                <a:tab pos="3556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354013" algn="l"/>
                <a:tab pos="3556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354013" algn="l"/>
                <a:tab pos="355600" algn="l"/>
              </a:tabLst>
              <a:defRPr>
                <a:solidFill>
                  <a:schemeClr val="tx1"/>
                </a:solidFill>
                <a:latin typeface="Arial" panose="020B0604020202020204" pitchFamily="34" charset="0"/>
              </a:defRPr>
            </a:lvl9pPr>
          </a:lstStyle>
          <a:p>
            <a:pPr eaLnBrk="1" hangingPunct="1">
              <a:spcBef>
                <a:spcPts val="100"/>
              </a:spcBef>
              <a:buFontTx/>
              <a:buChar char="•"/>
            </a:pPr>
            <a:r>
              <a:rPr lang="en-US" altLang="en-US" sz="2000">
                <a:solidFill>
                  <a:srgbClr val="000000"/>
                </a:solidFill>
                <a:cs typeface="Arial" panose="020B0604020202020204" pitchFamily="34" charset="0"/>
              </a:rPr>
              <a:t>Equal treatment and service for all clients</a:t>
            </a:r>
          </a:p>
          <a:p>
            <a:pPr eaLnBrk="1" hangingPunct="1">
              <a:spcBef>
                <a:spcPts val="25"/>
              </a:spcBef>
              <a:buFont typeface="Arial" panose="020B0604020202020204" pitchFamily="34" charset="0"/>
              <a:buChar char="•"/>
            </a:pPr>
            <a:endParaRPr lang="en-US" altLang="en-US" sz="2800">
              <a:solidFill>
                <a:srgbClr val="000000"/>
              </a:solidFill>
              <a:cs typeface="Arial" panose="020B0604020202020204" pitchFamily="34" charset="0"/>
            </a:endParaRPr>
          </a:p>
          <a:p>
            <a:pPr eaLnBrk="1" hangingPunct="1">
              <a:buFontTx/>
              <a:buChar char="•"/>
            </a:pPr>
            <a:r>
              <a:rPr lang="en-US" altLang="en-US" sz="2000">
                <a:solidFill>
                  <a:srgbClr val="000000"/>
                </a:solidFill>
                <a:cs typeface="Arial" panose="020B0604020202020204" pitchFamily="34" charset="0"/>
              </a:rPr>
              <a:t>Welcoming environment</a:t>
            </a:r>
          </a:p>
          <a:p>
            <a:pPr eaLnBrk="1" hangingPunct="1">
              <a:buFont typeface="Arial" panose="020B0604020202020204" pitchFamily="34" charset="0"/>
              <a:buChar char="•"/>
            </a:pPr>
            <a:endParaRPr lang="en-US" altLang="en-US" sz="2200">
              <a:solidFill>
                <a:srgbClr val="000000"/>
              </a:solidFill>
              <a:cs typeface="Arial" panose="020B0604020202020204" pitchFamily="34" charset="0"/>
            </a:endParaRPr>
          </a:p>
          <a:p>
            <a:pPr eaLnBrk="1" hangingPunct="1">
              <a:spcBef>
                <a:spcPts val="50"/>
              </a:spcBef>
              <a:buFont typeface="Arial" panose="020B0604020202020204" pitchFamily="34" charset="0"/>
              <a:buChar char="•"/>
            </a:pPr>
            <a:endParaRPr lang="en-US" altLang="en-US" sz="2300">
              <a:solidFill>
                <a:srgbClr val="000000"/>
              </a:solidFill>
              <a:cs typeface="Arial" panose="020B0604020202020204" pitchFamily="34" charset="0"/>
            </a:endParaRPr>
          </a:p>
          <a:p>
            <a:pPr eaLnBrk="1" hangingPunct="1">
              <a:buFontTx/>
              <a:buChar char="•"/>
            </a:pPr>
            <a:r>
              <a:rPr lang="en-US" altLang="en-US" sz="2000">
                <a:solidFill>
                  <a:srgbClr val="000000"/>
                </a:solidFill>
                <a:cs typeface="Arial" panose="020B0604020202020204" pitchFamily="34" charset="0"/>
              </a:rPr>
              <a:t>Communicate the process</a:t>
            </a:r>
          </a:p>
          <a:p>
            <a:pPr eaLnBrk="1" hangingPunct="1">
              <a:buFont typeface="Arial" panose="020B0604020202020204" pitchFamily="34" charset="0"/>
              <a:buChar char="•"/>
            </a:pPr>
            <a:endParaRPr lang="en-US" altLang="en-US" sz="2200">
              <a:solidFill>
                <a:srgbClr val="000000"/>
              </a:solidFill>
              <a:cs typeface="Arial" panose="020B0604020202020204" pitchFamily="34" charset="0"/>
            </a:endParaRPr>
          </a:p>
          <a:p>
            <a:pPr eaLnBrk="1" hangingPunct="1">
              <a:buFont typeface="Arial" panose="020B0604020202020204" pitchFamily="34" charset="0"/>
              <a:buChar char="•"/>
            </a:pPr>
            <a:endParaRPr lang="en-US" altLang="en-US" sz="1700">
              <a:solidFill>
                <a:srgbClr val="000000"/>
              </a:solidFill>
              <a:cs typeface="Arial" panose="020B0604020202020204" pitchFamily="34" charset="0"/>
            </a:endParaRPr>
          </a:p>
          <a:p>
            <a:pPr eaLnBrk="1" hangingPunct="1">
              <a:buFontTx/>
              <a:buChar char="•"/>
            </a:pPr>
            <a:r>
              <a:rPr lang="en-US" altLang="en-US" sz="2000">
                <a:solidFill>
                  <a:srgbClr val="000000"/>
                </a:solidFill>
                <a:cs typeface="Arial" panose="020B0604020202020204" pitchFamily="34" charset="0"/>
              </a:rPr>
              <a:t>No special favors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5842" name="object 2">
            <a:extLst>
              <a:ext uri="{FF2B5EF4-FFF2-40B4-BE49-F238E27FC236}">
                <a16:creationId xmlns:a16="http://schemas.microsoft.com/office/drawing/2014/main" id="{FDAE1378-4F6C-71FE-9E51-CC26F348CF34}"/>
              </a:ext>
            </a:extLst>
          </p:cNvPr>
          <p:cNvGrpSpPr>
            <a:grpSpLocks/>
          </p:cNvGrpSpPr>
          <p:nvPr/>
        </p:nvGrpSpPr>
        <p:grpSpPr bwMode="auto">
          <a:xfrm>
            <a:off x="0" y="0"/>
            <a:ext cx="12192000" cy="1508125"/>
            <a:chOff x="0" y="0"/>
            <a:chExt cx="12192000" cy="1507490"/>
          </a:xfrm>
        </p:grpSpPr>
        <p:sp>
          <p:nvSpPr>
            <p:cNvPr id="35845" name="object 3">
              <a:extLst>
                <a:ext uri="{FF2B5EF4-FFF2-40B4-BE49-F238E27FC236}">
                  <a16:creationId xmlns:a16="http://schemas.microsoft.com/office/drawing/2014/main" id="{B41B5415-D2BC-13FE-48E9-6EFC77937725}"/>
                </a:ext>
              </a:extLst>
            </p:cNvPr>
            <p:cNvSpPr>
              <a:spLocks/>
            </p:cNvSpPr>
            <p:nvPr/>
          </p:nvSpPr>
          <p:spPr bwMode="auto">
            <a:xfrm>
              <a:off x="0" y="0"/>
              <a:ext cx="12192000" cy="646430"/>
            </a:xfrm>
            <a:custGeom>
              <a:avLst/>
              <a:gdLst>
                <a:gd name="T0" fmla="*/ 12192000 w 12192000"/>
                <a:gd name="T1" fmla="*/ 0 h 646430"/>
                <a:gd name="T2" fmla="*/ 0 w 12192000"/>
                <a:gd name="T3" fmla="*/ 0 h 646430"/>
                <a:gd name="T4" fmla="*/ 0 w 12192000"/>
                <a:gd name="T5" fmla="*/ 646049 h 646430"/>
                <a:gd name="T6" fmla="*/ 12192000 w 12192000"/>
                <a:gd name="T7" fmla="*/ 646049 h 646430"/>
                <a:gd name="T8" fmla="*/ 12192000 w 12192000"/>
                <a:gd name="T9" fmla="*/ 0 h 646430"/>
              </a:gdLst>
              <a:ahLst/>
              <a:cxnLst>
                <a:cxn ang="0">
                  <a:pos x="T0" y="T1"/>
                </a:cxn>
                <a:cxn ang="0">
                  <a:pos x="T2" y="T3"/>
                </a:cxn>
                <a:cxn ang="0">
                  <a:pos x="T4" y="T5"/>
                </a:cxn>
                <a:cxn ang="0">
                  <a:pos x="T6" y="T7"/>
                </a:cxn>
                <a:cxn ang="0">
                  <a:pos x="T8" y="T9"/>
                </a:cxn>
              </a:cxnLst>
              <a:rect l="0" t="0" r="r" b="b"/>
              <a:pathLst>
                <a:path w="12192000" h="646430">
                  <a:moveTo>
                    <a:pt x="12192000" y="0"/>
                  </a:moveTo>
                  <a:lnTo>
                    <a:pt x="0" y="0"/>
                  </a:lnTo>
                  <a:lnTo>
                    <a:pt x="0" y="646049"/>
                  </a:lnTo>
                  <a:lnTo>
                    <a:pt x="12192000" y="646049"/>
                  </a:lnTo>
                  <a:lnTo>
                    <a:pt x="12192000" y="0"/>
                  </a:lnTo>
                  <a:close/>
                </a:path>
              </a:pathLst>
            </a:custGeom>
            <a:solidFill>
              <a:srgbClr val="EEC40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35846" name="object 4">
              <a:extLst>
                <a:ext uri="{FF2B5EF4-FFF2-40B4-BE49-F238E27FC236}">
                  <a16:creationId xmlns:a16="http://schemas.microsoft.com/office/drawing/2014/main" id="{E3E9EBA8-3EDC-76BF-1E14-6EDA376D8B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843" y="225552"/>
              <a:ext cx="1280159" cy="1281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7" name="object 5">
              <a:extLst>
                <a:ext uri="{FF2B5EF4-FFF2-40B4-BE49-F238E27FC236}">
                  <a16:creationId xmlns:a16="http://schemas.microsoft.com/office/drawing/2014/main" id="{016FF6DD-0292-B517-08A7-5209F3D424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442" y="245550"/>
              <a:ext cx="1195617" cy="11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object 6">
            <a:extLst>
              <a:ext uri="{FF2B5EF4-FFF2-40B4-BE49-F238E27FC236}">
                <a16:creationId xmlns:a16="http://schemas.microsoft.com/office/drawing/2014/main" id="{35AB454F-62A7-BC96-710D-0F9FFEAB8F8F}"/>
              </a:ext>
            </a:extLst>
          </p:cNvPr>
          <p:cNvSpPr txBox="1">
            <a:spLocks noGrp="1"/>
          </p:cNvSpPr>
          <p:nvPr>
            <p:ph type="title"/>
          </p:nvPr>
        </p:nvSpPr>
        <p:spPr>
          <a:xfrm>
            <a:off x="3209925" y="1270000"/>
            <a:ext cx="5437188" cy="514350"/>
          </a:xfrm>
        </p:spPr>
        <p:txBody>
          <a:bodyPr tIns="13335" rtlCol="0"/>
          <a:lstStyle/>
          <a:p>
            <a:pPr marL="12700" eaLnBrk="1" fontAlgn="auto" hangingPunct="1">
              <a:spcBef>
                <a:spcPts val="105"/>
              </a:spcBef>
              <a:spcAft>
                <a:spcPts val="0"/>
              </a:spcAft>
              <a:defRPr/>
            </a:pPr>
            <a:r>
              <a:rPr sz="3200" b="0" dirty="0">
                <a:solidFill>
                  <a:srgbClr val="005478"/>
                </a:solidFill>
                <a:latin typeface="Arial Black"/>
                <a:cs typeface="Arial Black"/>
              </a:rPr>
              <a:t>CONFLICT</a:t>
            </a:r>
            <a:r>
              <a:rPr sz="3200" b="0" spc="-60" dirty="0">
                <a:solidFill>
                  <a:srgbClr val="005478"/>
                </a:solidFill>
                <a:latin typeface="Arial Black"/>
                <a:cs typeface="Arial Black"/>
              </a:rPr>
              <a:t> </a:t>
            </a:r>
            <a:r>
              <a:rPr sz="3200" b="0" spc="-10" dirty="0">
                <a:solidFill>
                  <a:srgbClr val="005478"/>
                </a:solidFill>
                <a:latin typeface="Arial Black"/>
                <a:cs typeface="Arial Black"/>
              </a:rPr>
              <a:t>RESOLUTION</a:t>
            </a:r>
            <a:endParaRPr sz="3200" dirty="0">
              <a:latin typeface="Arial Black"/>
              <a:cs typeface="Arial Black"/>
            </a:endParaRPr>
          </a:p>
        </p:txBody>
      </p:sp>
      <p:sp>
        <p:nvSpPr>
          <p:cNvPr id="7" name="object 7">
            <a:extLst>
              <a:ext uri="{FF2B5EF4-FFF2-40B4-BE49-F238E27FC236}">
                <a16:creationId xmlns:a16="http://schemas.microsoft.com/office/drawing/2014/main" id="{29151330-71D2-7FB8-75F0-EAA93E8920CD}"/>
              </a:ext>
            </a:extLst>
          </p:cNvPr>
          <p:cNvSpPr txBox="1"/>
          <p:nvPr/>
        </p:nvSpPr>
        <p:spPr>
          <a:xfrm>
            <a:off x="2049463" y="2386013"/>
            <a:ext cx="7434262" cy="3843337"/>
          </a:xfrm>
          <a:prstGeom prst="rect">
            <a:avLst/>
          </a:prstGeom>
        </p:spPr>
        <p:txBody>
          <a:bodyPr lIns="0" tIns="13335" rIns="0" bIns="0">
            <a:spAutoFit/>
          </a:bodyPr>
          <a:lstStyle>
            <a:lvl1pPr marL="127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100"/>
              </a:spcBef>
            </a:pPr>
            <a:r>
              <a:rPr lang="en-US" altLang="en-US" sz="2000">
                <a:solidFill>
                  <a:srgbClr val="000000"/>
                </a:solidFill>
                <a:cs typeface="Arial" panose="020B0604020202020204" pitchFamily="34" charset="0"/>
              </a:rPr>
              <a:t>Post your agency’s policy for unacceptable behavior and conflicts.</a:t>
            </a:r>
          </a:p>
          <a:p>
            <a:pPr eaLnBrk="1" hangingPunct="1">
              <a:lnSpc>
                <a:spcPct val="200000"/>
              </a:lnSpc>
              <a:spcBef>
                <a:spcPts val="50"/>
              </a:spcBef>
            </a:pPr>
            <a:r>
              <a:rPr lang="en-US" altLang="en-US" sz="2000">
                <a:solidFill>
                  <a:srgbClr val="000000"/>
                </a:solidFill>
                <a:cs typeface="Arial" panose="020B0604020202020204" pitchFamily="34" charset="0"/>
              </a:rPr>
              <a:t>Treat others the way you want to be treated. When conflict arises:</a:t>
            </a:r>
          </a:p>
          <a:p>
            <a:pPr eaLnBrk="1" hangingPunct="1">
              <a:spcBef>
                <a:spcPts val="600"/>
              </a:spcBef>
              <a:buFontTx/>
              <a:buChar char="•"/>
            </a:pPr>
            <a:r>
              <a:rPr lang="en-US" altLang="en-US" sz="2000">
                <a:solidFill>
                  <a:srgbClr val="000000"/>
                </a:solidFill>
                <a:cs typeface="Arial" panose="020B0604020202020204" pitchFamily="34" charset="0"/>
              </a:rPr>
              <a:t>Stay calm</a:t>
            </a:r>
          </a:p>
          <a:p>
            <a:pPr eaLnBrk="1" hangingPunct="1">
              <a:spcBef>
                <a:spcPts val="600"/>
              </a:spcBef>
              <a:buFontTx/>
              <a:buChar char="•"/>
            </a:pPr>
            <a:r>
              <a:rPr lang="en-US" altLang="en-US" sz="2000">
                <a:solidFill>
                  <a:srgbClr val="000000"/>
                </a:solidFill>
                <a:cs typeface="Arial" panose="020B0604020202020204" pitchFamily="34" charset="0"/>
              </a:rPr>
              <a:t>Don’t interrupt</a:t>
            </a:r>
          </a:p>
          <a:p>
            <a:pPr eaLnBrk="1" hangingPunct="1">
              <a:spcBef>
                <a:spcPts val="600"/>
              </a:spcBef>
              <a:buFontTx/>
              <a:buChar char="•"/>
            </a:pPr>
            <a:r>
              <a:rPr lang="en-US" altLang="en-US" sz="2000">
                <a:solidFill>
                  <a:srgbClr val="000000"/>
                </a:solidFill>
                <a:cs typeface="Arial" panose="020B0604020202020204" pitchFamily="34" charset="0"/>
              </a:rPr>
              <a:t>Listen, be understanding and do not be judgmental</a:t>
            </a:r>
          </a:p>
          <a:p>
            <a:pPr eaLnBrk="1" hangingPunct="1">
              <a:spcBef>
                <a:spcPts val="600"/>
              </a:spcBef>
              <a:buFontTx/>
              <a:buChar char="•"/>
            </a:pPr>
            <a:r>
              <a:rPr lang="en-US" altLang="en-US" sz="2000">
                <a:solidFill>
                  <a:srgbClr val="000000"/>
                </a:solidFill>
                <a:cs typeface="Arial" panose="020B0604020202020204" pitchFamily="34" charset="0"/>
              </a:rPr>
              <a:t>Identify the problem and possible solutions</a:t>
            </a:r>
          </a:p>
          <a:p>
            <a:pPr eaLnBrk="1" hangingPunct="1">
              <a:spcBef>
                <a:spcPts val="600"/>
              </a:spcBef>
              <a:buFontTx/>
              <a:buChar char="•"/>
            </a:pPr>
            <a:r>
              <a:rPr lang="en-US" altLang="en-US" sz="2000">
                <a:solidFill>
                  <a:srgbClr val="000000"/>
                </a:solidFill>
                <a:cs typeface="Arial" panose="020B0604020202020204" pitchFamily="34" charset="0"/>
              </a:rPr>
              <a:t>Follow up with the client</a:t>
            </a:r>
          </a:p>
          <a:p>
            <a:pPr eaLnBrk="1" hangingPunct="1">
              <a:spcBef>
                <a:spcPts val="600"/>
              </a:spcBef>
              <a:buFontTx/>
              <a:buChar char="•"/>
            </a:pPr>
            <a:r>
              <a:rPr lang="en-US" altLang="en-US" sz="2000">
                <a:solidFill>
                  <a:srgbClr val="000000"/>
                </a:solidFill>
                <a:cs typeface="Arial" panose="020B0604020202020204" pitchFamily="34" charset="0"/>
              </a:rPr>
              <a:t>Get help if you feel threatened or uncomfortable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object 2">
            <a:extLst>
              <a:ext uri="{FF2B5EF4-FFF2-40B4-BE49-F238E27FC236}">
                <a16:creationId xmlns:a16="http://schemas.microsoft.com/office/drawing/2014/main" id="{08089497-F19C-2FFB-DF47-CF07F23C598F}"/>
              </a:ext>
            </a:extLst>
          </p:cNvPr>
          <p:cNvSpPr>
            <a:spLocks/>
          </p:cNvSpPr>
          <p:nvPr/>
        </p:nvSpPr>
        <p:spPr bwMode="auto">
          <a:xfrm>
            <a:off x="0" y="0"/>
            <a:ext cx="12192000" cy="6600825"/>
          </a:xfrm>
          <a:custGeom>
            <a:avLst/>
            <a:gdLst>
              <a:gd name="T0" fmla="*/ 0 w 12192000"/>
              <a:gd name="T1" fmla="*/ 6600494 h 6600825"/>
              <a:gd name="T2" fmla="*/ 12192000 w 12192000"/>
              <a:gd name="T3" fmla="*/ 6600494 h 6600825"/>
              <a:gd name="T4" fmla="*/ 12192000 w 12192000"/>
              <a:gd name="T5" fmla="*/ 0 h 6600825"/>
              <a:gd name="T6" fmla="*/ 0 w 12192000"/>
              <a:gd name="T7" fmla="*/ 0 h 6600825"/>
              <a:gd name="T8" fmla="*/ 0 w 12192000"/>
              <a:gd name="T9" fmla="*/ 6600494 h 6600825"/>
            </a:gdLst>
            <a:ahLst/>
            <a:cxnLst>
              <a:cxn ang="0">
                <a:pos x="T0" y="T1"/>
              </a:cxn>
              <a:cxn ang="0">
                <a:pos x="T2" y="T3"/>
              </a:cxn>
              <a:cxn ang="0">
                <a:pos x="T4" y="T5"/>
              </a:cxn>
              <a:cxn ang="0">
                <a:pos x="T6" y="T7"/>
              </a:cxn>
              <a:cxn ang="0">
                <a:pos x="T8" y="T9"/>
              </a:cxn>
            </a:cxnLst>
            <a:rect l="0" t="0" r="r" b="b"/>
            <a:pathLst>
              <a:path w="12192000" h="6600825">
                <a:moveTo>
                  <a:pt x="0" y="6600494"/>
                </a:moveTo>
                <a:lnTo>
                  <a:pt x="12192000" y="6600494"/>
                </a:lnTo>
                <a:lnTo>
                  <a:pt x="12192000" y="0"/>
                </a:lnTo>
                <a:lnTo>
                  <a:pt x="0" y="0"/>
                </a:lnTo>
                <a:lnTo>
                  <a:pt x="0" y="6600494"/>
                </a:lnTo>
                <a:close/>
              </a:path>
            </a:pathLst>
          </a:custGeom>
          <a:solidFill>
            <a:srgbClr val="F1F1F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nvGrpSpPr>
          <p:cNvPr id="36867" name="object 3">
            <a:extLst>
              <a:ext uri="{FF2B5EF4-FFF2-40B4-BE49-F238E27FC236}">
                <a16:creationId xmlns:a16="http://schemas.microsoft.com/office/drawing/2014/main" id="{698BDCF1-C41F-771A-DA15-045AACBFCC1E}"/>
              </a:ext>
            </a:extLst>
          </p:cNvPr>
          <p:cNvGrpSpPr>
            <a:grpSpLocks/>
          </p:cNvGrpSpPr>
          <p:nvPr/>
        </p:nvGrpSpPr>
        <p:grpSpPr bwMode="auto">
          <a:xfrm>
            <a:off x="0" y="0"/>
            <a:ext cx="12192000" cy="6858000"/>
            <a:chOff x="0" y="0"/>
            <a:chExt cx="12192000" cy="6858000"/>
          </a:xfrm>
        </p:grpSpPr>
        <p:sp>
          <p:nvSpPr>
            <p:cNvPr id="36870" name="object 4">
              <a:extLst>
                <a:ext uri="{FF2B5EF4-FFF2-40B4-BE49-F238E27FC236}">
                  <a16:creationId xmlns:a16="http://schemas.microsoft.com/office/drawing/2014/main" id="{7317F42A-CCC9-C204-87CD-EFF68DF5E735}"/>
                </a:ext>
              </a:extLst>
            </p:cNvPr>
            <p:cNvSpPr>
              <a:spLocks/>
            </p:cNvSpPr>
            <p:nvPr/>
          </p:nvSpPr>
          <p:spPr bwMode="auto">
            <a:xfrm>
              <a:off x="0" y="6600494"/>
              <a:ext cx="12192000" cy="257810"/>
            </a:xfrm>
            <a:custGeom>
              <a:avLst/>
              <a:gdLst>
                <a:gd name="T0" fmla="*/ 12192000 w 12192000"/>
                <a:gd name="T1" fmla="*/ 0 h 257809"/>
                <a:gd name="T2" fmla="*/ 0 w 12192000"/>
                <a:gd name="T3" fmla="*/ 0 h 257809"/>
                <a:gd name="T4" fmla="*/ 0 w 12192000"/>
                <a:gd name="T5" fmla="*/ 257505 h 257809"/>
                <a:gd name="T6" fmla="*/ 12192000 w 12192000"/>
                <a:gd name="T7" fmla="*/ 257505 h 257809"/>
                <a:gd name="T8" fmla="*/ 12192000 w 12192000"/>
                <a:gd name="T9" fmla="*/ 0 h 257809"/>
              </a:gdLst>
              <a:ahLst/>
              <a:cxnLst>
                <a:cxn ang="0">
                  <a:pos x="T0" y="T1"/>
                </a:cxn>
                <a:cxn ang="0">
                  <a:pos x="T2" y="T3"/>
                </a:cxn>
                <a:cxn ang="0">
                  <a:pos x="T4" y="T5"/>
                </a:cxn>
                <a:cxn ang="0">
                  <a:pos x="T6" y="T7"/>
                </a:cxn>
                <a:cxn ang="0">
                  <a:pos x="T8" y="T9"/>
                </a:cxn>
              </a:cxnLst>
              <a:rect l="0" t="0" r="r" b="b"/>
              <a:pathLst>
                <a:path w="12192000" h="257809">
                  <a:moveTo>
                    <a:pt x="12192000" y="0"/>
                  </a:moveTo>
                  <a:lnTo>
                    <a:pt x="0" y="0"/>
                  </a:lnTo>
                  <a:lnTo>
                    <a:pt x="0" y="257505"/>
                  </a:lnTo>
                  <a:lnTo>
                    <a:pt x="12192000" y="257505"/>
                  </a:lnTo>
                  <a:lnTo>
                    <a:pt x="12192000" y="0"/>
                  </a:lnTo>
                  <a:close/>
                </a:path>
              </a:pathLst>
            </a:custGeom>
            <a:solidFill>
              <a:srgbClr val="00427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36871" name="object 5">
              <a:extLst>
                <a:ext uri="{FF2B5EF4-FFF2-40B4-BE49-F238E27FC236}">
                  <a16:creationId xmlns:a16="http://schemas.microsoft.com/office/drawing/2014/main" id="{D9D4009F-D01C-FAAE-0BCB-95F4C0F799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0"/>
              <a:ext cx="6858000" cy="6600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2" name="object 6">
              <a:extLst>
                <a:ext uri="{FF2B5EF4-FFF2-40B4-BE49-F238E27FC236}">
                  <a16:creationId xmlns:a16="http://schemas.microsoft.com/office/drawing/2014/main" id="{05126DEA-CB2E-2DEF-8A5C-A2A2196AD13B}"/>
                </a:ext>
              </a:extLst>
            </p:cNvPr>
            <p:cNvSpPr>
              <a:spLocks/>
            </p:cNvSpPr>
            <p:nvPr/>
          </p:nvSpPr>
          <p:spPr bwMode="auto">
            <a:xfrm>
              <a:off x="5334000" y="0"/>
              <a:ext cx="6858000" cy="6600825"/>
            </a:xfrm>
            <a:custGeom>
              <a:avLst/>
              <a:gdLst>
                <a:gd name="T0" fmla="*/ 6858000 w 6858000"/>
                <a:gd name="T1" fmla="*/ 0 h 6600825"/>
                <a:gd name="T2" fmla="*/ 0 w 6858000"/>
                <a:gd name="T3" fmla="*/ 0 h 6600825"/>
                <a:gd name="T4" fmla="*/ 0 w 6858000"/>
                <a:gd name="T5" fmla="*/ 6600494 h 6600825"/>
                <a:gd name="T6" fmla="*/ 6858000 w 6858000"/>
                <a:gd name="T7" fmla="*/ 6600494 h 6600825"/>
                <a:gd name="T8" fmla="*/ 6858000 w 6858000"/>
                <a:gd name="T9" fmla="*/ 0 h 6600825"/>
              </a:gdLst>
              <a:ahLst/>
              <a:cxnLst>
                <a:cxn ang="0">
                  <a:pos x="T0" y="T1"/>
                </a:cxn>
                <a:cxn ang="0">
                  <a:pos x="T2" y="T3"/>
                </a:cxn>
                <a:cxn ang="0">
                  <a:pos x="T4" y="T5"/>
                </a:cxn>
                <a:cxn ang="0">
                  <a:pos x="T6" y="T7"/>
                </a:cxn>
                <a:cxn ang="0">
                  <a:pos x="T8" y="T9"/>
                </a:cxn>
              </a:cxnLst>
              <a:rect l="0" t="0" r="r" b="b"/>
              <a:pathLst>
                <a:path w="6858000" h="6600825">
                  <a:moveTo>
                    <a:pt x="6858000" y="0"/>
                  </a:moveTo>
                  <a:lnTo>
                    <a:pt x="0" y="0"/>
                  </a:lnTo>
                  <a:lnTo>
                    <a:pt x="0" y="6600494"/>
                  </a:lnTo>
                  <a:lnTo>
                    <a:pt x="6858000" y="6600494"/>
                  </a:lnTo>
                  <a:lnTo>
                    <a:pt x="6858000" y="0"/>
                  </a:lnTo>
                  <a:close/>
                </a:path>
              </a:pathLst>
            </a:custGeom>
            <a:solidFill>
              <a:srgbClr val="EDC402">
                <a:alpha val="49803"/>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36873" name="object 7">
              <a:extLst>
                <a:ext uri="{FF2B5EF4-FFF2-40B4-BE49-F238E27FC236}">
                  <a16:creationId xmlns:a16="http://schemas.microsoft.com/office/drawing/2014/main" id="{1571972F-AFDA-17C1-47C2-4208A2B3FE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12013" y="5631552"/>
              <a:ext cx="1103782" cy="1107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object 8">
            <a:extLst>
              <a:ext uri="{FF2B5EF4-FFF2-40B4-BE49-F238E27FC236}">
                <a16:creationId xmlns:a16="http://schemas.microsoft.com/office/drawing/2014/main" id="{FB32A1E7-5C99-15B1-BB7C-20DA63216907}"/>
              </a:ext>
            </a:extLst>
          </p:cNvPr>
          <p:cNvSpPr txBox="1">
            <a:spLocks noGrp="1"/>
          </p:cNvSpPr>
          <p:nvPr>
            <p:ph type="title"/>
          </p:nvPr>
        </p:nvSpPr>
        <p:spPr>
          <a:xfrm>
            <a:off x="611188" y="288925"/>
            <a:ext cx="4092575" cy="606425"/>
          </a:xfrm>
        </p:spPr>
        <p:txBody>
          <a:bodyPr tIns="47625"/>
          <a:lstStyle/>
          <a:p>
            <a:pPr marL="1195388" indent="-1184275" algn="l" eaLnBrk="1" hangingPunct="1">
              <a:lnSpc>
                <a:spcPts val="2163"/>
              </a:lnSpc>
              <a:spcBef>
                <a:spcPts val="375"/>
              </a:spcBef>
            </a:pPr>
            <a:r>
              <a:rPr lang="en-US" altLang="en-US" sz="2000" b="0" dirty="0">
                <a:solidFill>
                  <a:srgbClr val="005478"/>
                </a:solidFill>
                <a:latin typeface="Arial Black" panose="020B0A04020102020204" pitchFamily="34" charset="0"/>
                <a:ea typeface="Arial Black" panose="020B0A04020102020204" pitchFamily="34" charset="0"/>
                <a:cs typeface="Arial Black" panose="020B0A04020102020204" pitchFamily="34" charset="0"/>
              </a:rPr>
              <a:t>Written Notice of Beneficiary Protections</a:t>
            </a:r>
            <a:endParaRPr lang="en-US" altLang="en-US" sz="2000" dirty="0">
              <a:latin typeface="Arial Black" panose="020B0A04020102020204" pitchFamily="34" charset="0"/>
              <a:ea typeface="Arial Black" panose="020B0A04020102020204" pitchFamily="34" charset="0"/>
              <a:cs typeface="Arial Black" panose="020B0A04020102020204" pitchFamily="34" charset="0"/>
            </a:endParaRPr>
          </a:p>
        </p:txBody>
      </p:sp>
      <p:sp>
        <p:nvSpPr>
          <p:cNvPr id="9" name="object 9">
            <a:extLst>
              <a:ext uri="{FF2B5EF4-FFF2-40B4-BE49-F238E27FC236}">
                <a16:creationId xmlns:a16="http://schemas.microsoft.com/office/drawing/2014/main" id="{53C25D1E-4DA1-8B15-7792-50699ADE3B37}"/>
              </a:ext>
            </a:extLst>
          </p:cNvPr>
          <p:cNvSpPr txBox="1"/>
          <p:nvPr/>
        </p:nvSpPr>
        <p:spPr>
          <a:xfrm>
            <a:off x="284998" y="1205417"/>
            <a:ext cx="4790281" cy="4402487"/>
          </a:xfrm>
          <a:prstGeom prst="rect">
            <a:avLst/>
          </a:prstGeom>
        </p:spPr>
        <p:txBody>
          <a:bodyPr wrap="square" lIns="0" tIns="26670" rIns="0" bIns="0">
            <a:spAutoFit/>
          </a:bodyPr>
          <a:lstStyle>
            <a:lvl1pPr marL="127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2113"/>
              </a:lnSpc>
              <a:spcBef>
                <a:spcPts val="213"/>
              </a:spcBef>
            </a:pPr>
            <a:r>
              <a:rPr lang="en-US" altLang="en-US" dirty="0">
                <a:solidFill>
                  <a:srgbClr val="000000"/>
                </a:solidFill>
                <a:cs typeface="Arial" panose="020B0604020202020204" pitchFamily="34" charset="0"/>
              </a:rPr>
              <a:t>Partnerships with Faith-Based and Neighborhood Organizations:</a:t>
            </a:r>
          </a:p>
          <a:p>
            <a:pPr eaLnBrk="1" hangingPunct="1"/>
            <a:endParaRPr lang="en-US" altLang="en-US" sz="2000" dirty="0">
              <a:solidFill>
                <a:srgbClr val="000000"/>
              </a:solidFill>
              <a:cs typeface="Arial" panose="020B0604020202020204" pitchFamily="34" charset="0"/>
            </a:endParaRPr>
          </a:p>
          <a:p>
            <a:pPr eaLnBrk="1" hangingPunct="1">
              <a:spcBef>
                <a:spcPts val="1575"/>
              </a:spcBef>
            </a:pPr>
            <a:r>
              <a:rPr lang="en-US" altLang="en-US" sz="2400" dirty="0">
                <a:solidFill>
                  <a:srgbClr val="000000"/>
                </a:solidFill>
                <a:latin typeface="Calibri" panose="020F0502020204030204" pitchFamily="34" charset="0"/>
                <a:cs typeface="Calibri" panose="020F0502020204030204" pitchFamily="34" charset="0"/>
              </a:rPr>
              <a:t>Per 7 CFR Part 16.4(c)(1),</a:t>
            </a:r>
          </a:p>
          <a:p>
            <a:pPr eaLnBrk="1" hangingPunct="1"/>
            <a:r>
              <a:rPr lang="en-US" altLang="en-US" sz="2400" dirty="0">
                <a:solidFill>
                  <a:srgbClr val="000000"/>
                </a:solidFill>
                <a:latin typeface="Calibri" panose="020F0502020204030204" pitchFamily="34" charset="0"/>
                <a:cs typeface="Calibri" panose="020F0502020204030204" pitchFamily="34" charset="0"/>
              </a:rPr>
              <a:t>“All organizations that receive USDA Foods or administrative funds for CSFP and TEFAP must provide a written notice to all beneficiaries and prospective beneficiaries of certain protections in a manner and form prescribed by policy FD-</a:t>
            </a:r>
          </a:p>
          <a:p>
            <a:pPr eaLnBrk="1" hangingPunct="1">
              <a:spcBef>
                <a:spcPts val="25"/>
              </a:spcBef>
            </a:pPr>
            <a:r>
              <a:rPr lang="en-US" altLang="en-US" sz="2400" dirty="0">
                <a:solidFill>
                  <a:srgbClr val="000000"/>
                </a:solidFill>
                <a:latin typeface="Calibri" panose="020F0502020204030204" pitchFamily="34" charset="0"/>
                <a:cs typeface="Calibri" panose="020F0502020204030204" pitchFamily="34" charset="0"/>
              </a:rPr>
              <a:t>155.”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7890" name="object 2">
            <a:extLst>
              <a:ext uri="{FF2B5EF4-FFF2-40B4-BE49-F238E27FC236}">
                <a16:creationId xmlns:a16="http://schemas.microsoft.com/office/drawing/2014/main" id="{BF405499-F704-51CA-1E7C-6FB1BD02300E}"/>
              </a:ext>
            </a:extLst>
          </p:cNvPr>
          <p:cNvGrpSpPr>
            <a:grpSpLocks/>
          </p:cNvGrpSpPr>
          <p:nvPr/>
        </p:nvGrpSpPr>
        <p:grpSpPr bwMode="auto">
          <a:xfrm>
            <a:off x="0" y="0"/>
            <a:ext cx="12192000" cy="1508125"/>
            <a:chOff x="0" y="0"/>
            <a:chExt cx="12192000" cy="1507490"/>
          </a:xfrm>
        </p:grpSpPr>
        <p:sp>
          <p:nvSpPr>
            <p:cNvPr id="37893" name="object 3">
              <a:extLst>
                <a:ext uri="{FF2B5EF4-FFF2-40B4-BE49-F238E27FC236}">
                  <a16:creationId xmlns:a16="http://schemas.microsoft.com/office/drawing/2014/main" id="{545CC709-26E1-1EDE-6D0D-33D39A57877B}"/>
                </a:ext>
              </a:extLst>
            </p:cNvPr>
            <p:cNvSpPr>
              <a:spLocks/>
            </p:cNvSpPr>
            <p:nvPr/>
          </p:nvSpPr>
          <p:spPr bwMode="auto">
            <a:xfrm>
              <a:off x="0" y="0"/>
              <a:ext cx="12192000" cy="646430"/>
            </a:xfrm>
            <a:custGeom>
              <a:avLst/>
              <a:gdLst>
                <a:gd name="T0" fmla="*/ 12192000 w 12192000"/>
                <a:gd name="T1" fmla="*/ 0 h 646430"/>
                <a:gd name="T2" fmla="*/ 0 w 12192000"/>
                <a:gd name="T3" fmla="*/ 0 h 646430"/>
                <a:gd name="T4" fmla="*/ 0 w 12192000"/>
                <a:gd name="T5" fmla="*/ 646049 h 646430"/>
                <a:gd name="T6" fmla="*/ 12192000 w 12192000"/>
                <a:gd name="T7" fmla="*/ 646049 h 646430"/>
                <a:gd name="T8" fmla="*/ 12192000 w 12192000"/>
                <a:gd name="T9" fmla="*/ 0 h 646430"/>
              </a:gdLst>
              <a:ahLst/>
              <a:cxnLst>
                <a:cxn ang="0">
                  <a:pos x="T0" y="T1"/>
                </a:cxn>
                <a:cxn ang="0">
                  <a:pos x="T2" y="T3"/>
                </a:cxn>
                <a:cxn ang="0">
                  <a:pos x="T4" y="T5"/>
                </a:cxn>
                <a:cxn ang="0">
                  <a:pos x="T6" y="T7"/>
                </a:cxn>
                <a:cxn ang="0">
                  <a:pos x="T8" y="T9"/>
                </a:cxn>
              </a:cxnLst>
              <a:rect l="0" t="0" r="r" b="b"/>
              <a:pathLst>
                <a:path w="12192000" h="646430">
                  <a:moveTo>
                    <a:pt x="12192000" y="0"/>
                  </a:moveTo>
                  <a:lnTo>
                    <a:pt x="0" y="0"/>
                  </a:lnTo>
                  <a:lnTo>
                    <a:pt x="0" y="646049"/>
                  </a:lnTo>
                  <a:lnTo>
                    <a:pt x="12192000" y="646049"/>
                  </a:lnTo>
                  <a:lnTo>
                    <a:pt x="12192000" y="0"/>
                  </a:lnTo>
                  <a:close/>
                </a:path>
              </a:pathLst>
            </a:custGeom>
            <a:solidFill>
              <a:srgbClr val="EEC40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37894" name="object 4">
              <a:extLst>
                <a:ext uri="{FF2B5EF4-FFF2-40B4-BE49-F238E27FC236}">
                  <a16:creationId xmlns:a16="http://schemas.microsoft.com/office/drawing/2014/main" id="{A8CA8AB6-9F54-3DF2-4B6A-786B6E97EF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843" y="225552"/>
              <a:ext cx="1280159" cy="1281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object 5">
              <a:extLst>
                <a:ext uri="{FF2B5EF4-FFF2-40B4-BE49-F238E27FC236}">
                  <a16:creationId xmlns:a16="http://schemas.microsoft.com/office/drawing/2014/main" id="{E3411D40-54A7-F4BE-ECC9-EA9FB6FE2E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442" y="245550"/>
              <a:ext cx="1195617" cy="11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object 6">
            <a:extLst>
              <a:ext uri="{FF2B5EF4-FFF2-40B4-BE49-F238E27FC236}">
                <a16:creationId xmlns:a16="http://schemas.microsoft.com/office/drawing/2014/main" id="{39829017-95C2-CC7E-49F2-F144F825CF49}"/>
              </a:ext>
            </a:extLst>
          </p:cNvPr>
          <p:cNvSpPr txBox="1">
            <a:spLocks noGrp="1"/>
          </p:cNvSpPr>
          <p:nvPr>
            <p:ph type="title"/>
          </p:nvPr>
        </p:nvSpPr>
        <p:spPr>
          <a:xfrm>
            <a:off x="3055938" y="638175"/>
            <a:ext cx="5435600" cy="1001713"/>
          </a:xfrm>
        </p:spPr>
        <p:txBody>
          <a:bodyPr tIns="13335"/>
          <a:lstStyle/>
          <a:p>
            <a:pPr marL="287338" indent="-276225" eaLnBrk="1" hangingPunct="1">
              <a:spcBef>
                <a:spcPts val="100"/>
              </a:spcBef>
            </a:pPr>
            <a:r>
              <a:rPr lang="en-US" altLang="en-US" sz="3200" b="0">
                <a:solidFill>
                  <a:srgbClr val="005478"/>
                </a:solidFill>
                <a:latin typeface="Arial Black" panose="020B0A04020102020204" pitchFamily="34" charset="0"/>
                <a:ea typeface="Arial Black" panose="020B0A04020102020204" pitchFamily="34" charset="0"/>
                <a:cs typeface="Arial Black" panose="020B0A04020102020204" pitchFamily="34" charset="0"/>
              </a:rPr>
              <a:t>Beneficiary Protections: Written Notice (CSFP)</a:t>
            </a:r>
            <a:endParaRPr lang="en-US" altLang="en-US" sz="3200">
              <a:latin typeface="Arial Black" panose="020B0A04020102020204" pitchFamily="34" charset="0"/>
              <a:ea typeface="Arial Black" panose="020B0A04020102020204" pitchFamily="34" charset="0"/>
              <a:cs typeface="Arial Black" panose="020B0A04020102020204" pitchFamily="34" charset="0"/>
            </a:endParaRPr>
          </a:p>
        </p:txBody>
      </p:sp>
      <p:sp>
        <p:nvSpPr>
          <p:cNvPr id="7" name="object 7">
            <a:extLst>
              <a:ext uri="{FF2B5EF4-FFF2-40B4-BE49-F238E27FC236}">
                <a16:creationId xmlns:a16="http://schemas.microsoft.com/office/drawing/2014/main" id="{2823548D-0C0D-A31B-95A3-4A0ED6C0BBBA}"/>
              </a:ext>
            </a:extLst>
          </p:cNvPr>
          <p:cNvSpPr txBox="1"/>
          <p:nvPr/>
        </p:nvSpPr>
        <p:spPr>
          <a:xfrm>
            <a:off x="2095500" y="2190750"/>
            <a:ext cx="7915275" cy="3516313"/>
          </a:xfrm>
          <a:prstGeom prst="rect">
            <a:avLst/>
          </a:prstGeom>
        </p:spPr>
        <p:txBody>
          <a:bodyPr lIns="0" tIns="12700" rIns="0" bIns="0">
            <a:spAutoFit/>
          </a:bodyPr>
          <a:lstStyle>
            <a:lvl1pPr marL="127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100"/>
              </a:spcBef>
            </a:pPr>
            <a:r>
              <a:rPr lang="en-US" altLang="en-US">
                <a:solidFill>
                  <a:srgbClr val="000000"/>
                </a:solidFill>
                <a:latin typeface="Calibri" panose="020F0502020204030204" pitchFamily="34" charset="0"/>
                <a:cs typeface="Calibri" panose="020F0502020204030204" pitchFamily="34" charset="0"/>
              </a:rPr>
              <a:t>To notify future and prospective beneficiaries, organizations must supply individual written notice of beneficiary protections under 7 CFR Part 16 at the time of application for CSFP benefits.</a:t>
            </a:r>
          </a:p>
          <a:p>
            <a:pPr eaLnBrk="1" hangingPunct="1"/>
            <a:endParaRPr lang="en-US" altLang="en-US" sz="1700">
              <a:solidFill>
                <a:srgbClr val="000000"/>
              </a:solidFill>
              <a:latin typeface="Calibri" panose="020F0502020204030204" pitchFamily="34" charset="0"/>
              <a:cs typeface="Calibri" panose="020F0502020204030204" pitchFamily="34" charset="0"/>
            </a:endParaRPr>
          </a:p>
          <a:p>
            <a:pPr eaLnBrk="1" hangingPunct="1">
              <a:lnSpc>
                <a:spcPct val="150000"/>
              </a:lnSpc>
              <a:buFont typeface="Arial" panose="020B0604020202020204" pitchFamily="34" charset="0"/>
              <a:buChar char="•"/>
            </a:pPr>
            <a:r>
              <a:rPr lang="en-US" altLang="en-US">
                <a:solidFill>
                  <a:srgbClr val="000000"/>
                </a:solidFill>
                <a:latin typeface="Calibri" panose="020F0502020204030204" pitchFamily="34" charset="0"/>
                <a:cs typeface="Calibri" panose="020F0502020204030204" pitchFamily="34" charset="0"/>
              </a:rPr>
              <a:t>Providing CSFP applicants with a separate handout at the time of application OR</a:t>
            </a:r>
          </a:p>
          <a:p>
            <a:pPr eaLnBrk="1" hangingPunct="1">
              <a:spcBef>
                <a:spcPts val="313"/>
              </a:spcBef>
              <a:buFont typeface="Arial" panose="020B0604020202020204" pitchFamily="34" charset="0"/>
              <a:buChar char="•"/>
            </a:pPr>
            <a:r>
              <a:rPr lang="en-US" altLang="en-US" sz="2000">
                <a:solidFill>
                  <a:srgbClr val="000000"/>
                </a:solidFill>
                <a:latin typeface="Calibri" panose="020F0502020204030204" pitchFamily="34" charset="0"/>
                <a:cs typeface="Calibri" panose="020F0502020204030204" pitchFamily="34" charset="0"/>
              </a:rPr>
              <a:t>I</a:t>
            </a:r>
            <a:r>
              <a:rPr lang="en-US" altLang="en-US">
                <a:solidFill>
                  <a:srgbClr val="000000"/>
                </a:solidFill>
                <a:latin typeface="Calibri" panose="020F0502020204030204" pitchFamily="34" charset="0"/>
                <a:cs typeface="Calibri" panose="020F0502020204030204" pitchFamily="34" charset="0"/>
              </a:rPr>
              <a:t>ncorporating the required notification as an attachment in their existing CSFP applications</a:t>
            </a:r>
          </a:p>
          <a:p>
            <a:pPr algn="ctr" eaLnBrk="1" hangingPunct="1">
              <a:spcBef>
                <a:spcPts val="763"/>
              </a:spcBef>
            </a:pPr>
            <a:r>
              <a:rPr lang="en-US" altLang="en-US">
                <a:solidFill>
                  <a:srgbClr val="000000"/>
                </a:solidFill>
                <a:latin typeface="Calibri" panose="020F0502020204030204" pitchFamily="34" charset="0"/>
                <a:cs typeface="Calibri" panose="020F0502020204030204" pitchFamily="34" charset="0"/>
              </a:rPr>
              <a:t>OR</a:t>
            </a:r>
          </a:p>
          <a:p>
            <a:pPr eaLnBrk="1" hangingPunct="1">
              <a:spcBef>
                <a:spcPts val="325"/>
              </a:spcBef>
              <a:buFont typeface="Arial" panose="020B0604020202020204" pitchFamily="34" charset="0"/>
              <a:buChar char="•"/>
            </a:pPr>
            <a:r>
              <a:rPr lang="en-US" altLang="en-US">
                <a:solidFill>
                  <a:srgbClr val="000000"/>
                </a:solidFill>
                <a:latin typeface="Calibri" panose="020F0502020204030204" pitchFamily="34" charset="0"/>
                <a:cs typeface="Calibri" panose="020F0502020204030204" pitchFamily="34" charset="0"/>
              </a:rPr>
              <a:t>Included in other materials that are provided to beneficiaries before the receipt of services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8914" name="object 2">
            <a:extLst>
              <a:ext uri="{FF2B5EF4-FFF2-40B4-BE49-F238E27FC236}">
                <a16:creationId xmlns:a16="http://schemas.microsoft.com/office/drawing/2014/main" id="{AF95BF07-DA2E-B3A6-9B2E-15314844D208}"/>
              </a:ext>
            </a:extLst>
          </p:cNvPr>
          <p:cNvGrpSpPr>
            <a:grpSpLocks/>
          </p:cNvGrpSpPr>
          <p:nvPr/>
        </p:nvGrpSpPr>
        <p:grpSpPr bwMode="auto">
          <a:xfrm>
            <a:off x="0" y="0"/>
            <a:ext cx="12192000" cy="1508125"/>
            <a:chOff x="0" y="0"/>
            <a:chExt cx="12192000" cy="1507490"/>
          </a:xfrm>
        </p:grpSpPr>
        <p:sp>
          <p:nvSpPr>
            <p:cNvPr id="38917" name="object 3">
              <a:extLst>
                <a:ext uri="{FF2B5EF4-FFF2-40B4-BE49-F238E27FC236}">
                  <a16:creationId xmlns:a16="http://schemas.microsoft.com/office/drawing/2014/main" id="{6DF07581-A52E-8198-D874-98B20E4F8067}"/>
                </a:ext>
              </a:extLst>
            </p:cNvPr>
            <p:cNvSpPr>
              <a:spLocks/>
            </p:cNvSpPr>
            <p:nvPr/>
          </p:nvSpPr>
          <p:spPr bwMode="auto">
            <a:xfrm>
              <a:off x="0" y="0"/>
              <a:ext cx="12192000" cy="646430"/>
            </a:xfrm>
            <a:custGeom>
              <a:avLst/>
              <a:gdLst>
                <a:gd name="T0" fmla="*/ 12192000 w 12192000"/>
                <a:gd name="T1" fmla="*/ 0 h 646430"/>
                <a:gd name="T2" fmla="*/ 0 w 12192000"/>
                <a:gd name="T3" fmla="*/ 0 h 646430"/>
                <a:gd name="T4" fmla="*/ 0 w 12192000"/>
                <a:gd name="T5" fmla="*/ 646049 h 646430"/>
                <a:gd name="T6" fmla="*/ 12192000 w 12192000"/>
                <a:gd name="T7" fmla="*/ 646049 h 646430"/>
                <a:gd name="T8" fmla="*/ 12192000 w 12192000"/>
                <a:gd name="T9" fmla="*/ 0 h 646430"/>
              </a:gdLst>
              <a:ahLst/>
              <a:cxnLst>
                <a:cxn ang="0">
                  <a:pos x="T0" y="T1"/>
                </a:cxn>
                <a:cxn ang="0">
                  <a:pos x="T2" y="T3"/>
                </a:cxn>
                <a:cxn ang="0">
                  <a:pos x="T4" y="T5"/>
                </a:cxn>
                <a:cxn ang="0">
                  <a:pos x="T6" y="T7"/>
                </a:cxn>
                <a:cxn ang="0">
                  <a:pos x="T8" y="T9"/>
                </a:cxn>
              </a:cxnLst>
              <a:rect l="0" t="0" r="r" b="b"/>
              <a:pathLst>
                <a:path w="12192000" h="646430">
                  <a:moveTo>
                    <a:pt x="12192000" y="0"/>
                  </a:moveTo>
                  <a:lnTo>
                    <a:pt x="0" y="0"/>
                  </a:lnTo>
                  <a:lnTo>
                    <a:pt x="0" y="646049"/>
                  </a:lnTo>
                  <a:lnTo>
                    <a:pt x="12192000" y="646049"/>
                  </a:lnTo>
                  <a:lnTo>
                    <a:pt x="12192000" y="0"/>
                  </a:lnTo>
                  <a:close/>
                </a:path>
              </a:pathLst>
            </a:custGeom>
            <a:solidFill>
              <a:srgbClr val="EEC40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38918" name="object 4">
              <a:extLst>
                <a:ext uri="{FF2B5EF4-FFF2-40B4-BE49-F238E27FC236}">
                  <a16:creationId xmlns:a16="http://schemas.microsoft.com/office/drawing/2014/main" id="{8AA41788-15B3-2CC7-4B8B-1048587CEA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843" y="225552"/>
              <a:ext cx="1280159" cy="1281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9" name="object 5">
              <a:extLst>
                <a:ext uri="{FF2B5EF4-FFF2-40B4-BE49-F238E27FC236}">
                  <a16:creationId xmlns:a16="http://schemas.microsoft.com/office/drawing/2014/main" id="{9EA05198-35E4-AC3E-608C-899E18E614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442" y="245550"/>
              <a:ext cx="1195617" cy="11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object 6">
            <a:extLst>
              <a:ext uri="{FF2B5EF4-FFF2-40B4-BE49-F238E27FC236}">
                <a16:creationId xmlns:a16="http://schemas.microsoft.com/office/drawing/2014/main" id="{5EF52E15-B913-4F09-5973-AC4396D9B751}"/>
              </a:ext>
            </a:extLst>
          </p:cNvPr>
          <p:cNvSpPr txBox="1">
            <a:spLocks noGrp="1"/>
          </p:cNvSpPr>
          <p:nvPr>
            <p:ph type="title"/>
          </p:nvPr>
        </p:nvSpPr>
        <p:spPr>
          <a:xfrm>
            <a:off x="3055938" y="638175"/>
            <a:ext cx="5435600" cy="1001713"/>
          </a:xfrm>
        </p:spPr>
        <p:txBody>
          <a:bodyPr tIns="13335"/>
          <a:lstStyle/>
          <a:p>
            <a:pPr marL="158750" indent="-147638" eaLnBrk="1" hangingPunct="1">
              <a:spcBef>
                <a:spcPts val="100"/>
              </a:spcBef>
            </a:pPr>
            <a:r>
              <a:rPr lang="en-US" altLang="en-US" sz="3200" b="0">
                <a:solidFill>
                  <a:srgbClr val="005478"/>
                </a:solidFill>
                <a:latin typeface="Arial Black" panose="020B0A04020102020204" pitchFamily="34" charset="0"/>
                <a:ea typeface="Arial Black" panose="020B0A04020102020204" pitchFamily="34" charset="0"/>
                <a:cs typeface="Arial Black" panose="020B0A04020102020204" pitchFamily="34" charset="0"/>
              </a:rPr>
              <a:t>Beneficiary Protections: Written Notice (TEFAP)</a:t>
            </a:r>
            <a:endParaRPr lang="en-US" altLang="en-US" sz="3200">
              <a:latin typeface="Arial Black" panose="020B0A04020102020204" pitchFamily="34" charset="0"/>
              <a:ea typeface="Arial Black" panose="020B0A04020102020204" pitchFamily="34" charset="0"/>
              <a:cs typeface="Arial Black" panose="020B0A04020102020204" pitchFamily="34" charset="0"/>
            </a:endParaRPr>
          </a:p>
        </p:txBody>
      </p:sp>
      <p:sp>
        <p:nvSpPr>
          <p:cNvPr id="7" name="object 7">
            <a:extLst>
              <a:ext uri="{FF2B5EF4-FFF2-40B4-BE49-F238E27FC236}">
                <a16:creationId xmlns:a16="http://schemas.microsoft.com/office/drawing/2014/main" id="{BF8E3E8E-951F-2500-15E2-3574E0CAA042}"/>
              </a:ext>
            </a:extLst>
          </p:cNvPr>
          <p:cNvSpPr txBox="1"/>
          <p:nvPr/>
        </p:nvSpPr>
        <p:spPr>
          <a:xfrm>
            <a:off x="2095500" y="2217738"/>
            <a:ext cx="7972425" cy="3733800"/>
          </a:xfrm>
          <a:prstGeom prst="rect">
            <a:avLst/>
          </a:prstGeom>
        </p:spPr>
        <p:txBody>
          <a:bodyPr lIns="0" tIns="12700" rIns="0" bIns="0">
            <a:spAutoFit/>
          </a:bodyPr>
          <a:lstStyle>
            <a:lvl1pPr marL="127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100"/>
              </a:spcBef>
            </a:pPr>
            <a:r>
              <a:rPr lang="en-US" altLang="en-US">
                <a:solidFill>
                  <a:srgbClr val="000000"/>
                </a:solidFill>
                <a:latin typeface="Calibri" panose="020F0502020204030204" pitchFamily="34" charset="0"/>
                <a:cs typeface="Calibri" panose="020F0502020204030204" pitchFamily="34" charset="0"/>
              </a:rPr>
              <a:t>To notify current and future or prospective beneficiaries, organizations providing TEFAP services must supply written notice of beneficiary protections under 7 CFR Part 16 by choosing one or more of these three methods:</a:t>
            </a:r>
          </a:p>
          <a:p>
            <a:pPr eaLnBrk="1" hangingPunct="1"/>
            <a:endParaRPr lang="en-US" altLang="en-US">
              <a:solidFill>
                <a:srgbClr val="000000"/>
              </a:solidFill>
              <a:latin typeface="Calibri" panose="020F0502020204030204" pitchFamily="34" charset="0"/>
              <a:cs typeface="Calibri" panose="020F0502020204030204" pitchFamily="34" charset="0"/>
            </a:endParaRPr>
          </a:p>
          <a:p>
            <a:pPr eaLnBrk="1" hangingPunct="1">
              <a:spcBef>
                <a:spcPts val="1400"/>
              </a:spcBef>
              <a:buFont typeface="Arial" panose="020B0604020202020204" pitchFamily="34" charset="0"/>
              <a:buChar char="•"/>
            </a:pPr>
            <a:r>
              <a:rPr lang="en-US" altLang="en-US">
                <a:solidFill>
                  <a:srgbClr val="000000"/>
                </a:solidFill>
                <a:latin typeface="Calibri" panose="020F0502020204030204" pitchFamily="34" charset="0"/>
                <a:cs typeface="Calibri" panose="020F0502020204030204" pitchFamily="34" charset="0"/>
              </a:rPr>
              <a:t>Post a written notice at service locations. The posted written notice must be visible to all TEFAP beneficiaries and prospective beneficiaries upon entrance into the distribution site.</a:t>
            </a:r>
          </a:p>
          <a:p>
            <a:pPr algn="ctr" eaLnBrk="1" hangingPunct="1">
              <a:spcBef>
                <a:spcPts val="750"/>
              </a:spcBef>
            </a:pPr>
            <a:r>
              <a:rPr lang="en-US" altLang="en-US">
                <a:solidFill>
                  <a:srgbClr val="000000"/>
                </a:solidFill>
                <a:latin typeface="Calibri" panose="020F0502020204030204" pitchFamily="34" charset="0"/>
                <a:cs typeface="Calibri" panose="020F0502020204030204" pitchFamily="34" charset="0"/>
              </a:rPr>
              <a:t>OR</a:t>
            </a:r>
          </a:p>
          <a:p>
            <a:pPr eaLnBrk="1" hangingPunct="1">
              <a:spcBef>
                <a:spcPts val="1075"/>
              </a:spcBef>
              <a:buFont typeface="Arial" panose="020B0604020202020204" pitchFamily="34" charset="0"/>
              <a:buChar char="•"/>
            </a:pPr>
            <a:r>
              <a:rPr lang="en-US" altLang="en-US">
                <a:solidFill>
                  <a:srgbClr val="000000"/>
                </a:solidFill>
                <a:latin typeface="Calibri" panose="020F0502020204030204" pitchFamily="34" charset="0"/>
                <a:cs typeface="Calibri" panose="020F0502020204030204" pitchFamily="34" charset="0"/>
              </a:rPr>
              <a:t>Provide flyers or handouts at each distribution</a:t>
            </a:r>
          </a:p>
          <a:p>
            <a:pPr algn="ctr" eaLnBrk="1" hangingPunct="1">
              <a:spcBef>
                <a:spcPts val="1075"/>
              </a:spcBef>
            </a:pPr>
            <a:r>
              <a:rPr lang="en-US" altLang="en-US">
                <a:solidFill>
                  <a:srgbClr val="000000"/>
                </a:solidFill>
                <a:latin typeface="Calibri" panose="020F0502020204030204" pitchFamily="34" charset="0"/>
                <a:cs typeface="Calibri" panose="020F0502020204030204" pitchFamily="34" charset="0"/>
              </a:rPr>
              <a:t>OR</a:t>
            </a:r>
          </a:p>
          <a:p>
            <a:pPr eaLnBrk="1" hangingPunct="1">
              <a:spcBef>
                <a:spcPts val="1075"/>
              </a:spcBef>
              <a:buFont typeface="Arial" panose="020B0604020202020204" pitchFamily="34" charset="0"/>
              <a:buChar char="•"/>
            </a:pPr>
            <a:r>
              <a:rPr lang="en-US" altLang="en-US">
                <a:solidFill>
                  <a:srgbClr val="000000"/>
                </a:solidFill>
                <a:latin typeface="Calibri" panose="020F0502020204030204" pitchFamily="34" charset="0"/>
                <a:cs typeface="Calibri" panose="020F0502020204030204" pitchFamily="34" charset="0"/>
              </a:rPr>
              <a:t>Add the written notification to their TEFAP intake form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170" name="object 2">
            <a:extLst>
              <a:ext uri="{FF2B5EF4-FFF2-40B4-BE49-F238E27FC236}">
                <a16:creationId xmlns:a16="http://schemas.microsoft.com/office/drawing/2014/main" id="{028009C0-111F-F13E-F0AE-039C8160DFC3}"/>
              </a:ext>
            </a:extLst>
          </p:cNvPr>
          <p:cNvGrpSpPr>
            <a:grpSpLocks/>
          </p:cNvGrpSpPr>
          <p:nvPr/>
        </p:nvGrpSpPr>
        <p:grpSpPr bwMode="auto">
          <a:xfrm>
            <a:off x="0" y="0"/>
            <a:ext cx="12192000" cy="6858000"/>
            <a:chOff x="0" y="0"/>
            <a:chExt cx="12192000" cy="6858000"/>
          </a:xfrm>
        </p:grpSpPr>
        <p:pic>
          <p:nvPicPr>
            <p:cNvPr id="7173" name="object 3">
              <a:extLst>
                <a:ext uri="{FF2B5EF4-FFF2-40B4-BE49-F238E27FC236}">
                  <a16:creationId xmlns:a16="http://schemas.microsoft.com/office/drawing/2014/main" id="{ED1BD52F-2B64-FA7E-1D5F-C256C37DB6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8879" y="0"/>
              <a:ext cx="591309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object 4">
              <a:extLst>
                <a:ext uri="{FF2B5EF4-FFF2-40B4-BE49-F238E27FC236}">
                  <a16:creationId xmlns:a16="http://schemas.microsoft.com/office/drawing/2014/main" id="{99D3AFAF-D289-82FF-A7C6-64253CA15026}"/>
                </a:ext>
              </a:extLst>
            </p:cNvPr>
            <p:cNvSpPr>
              <a:spLocks/>
            </p:cNvSpPr>
            <p:nvPr/>
          </p:nvSpPr>
          <p:spPr bwMode="auto">
            <a:xfrm>
              <a:off x="0" y="6600494"/>
              <a:ext cx="12192000" cy="257810"/>
            </a:xfrm>
            <a:custGeom>
              <a:avLst/>
              <a:gdLst>
                <a:gd name="T0" fmla="*/ 12192000 w 12192000"/>
                <a:gd name="T1" fmla="*/ 0 h 257809"/>
                <a:gd name="T2" fmla="*/ 0 w 12192000"/>
                <a:gd name="T3" fmla="*/ 0 h 257809"/>
                <a:gd name="T4" fmla="*/ 0 w 12192000"/>
                <a:gd name="T5" fmla="*/ 257505 h 257809"/>
                <a:gd name="T6" fmla="*/ 12192000 w 12192000"/>
                <a:gd name="T7" fmla="*/ 257505 h 257809"/>
                <a:gd name="T8" fmla="*/ 12192000 w 12192000"/>
                <a:gd name="T9" fmla="*/ 0 h 257809"/>
              </a:gdLst>
              <a:ahLst/>
              <a:cxnLst>
                <a:cxn ang="0">
                  <a:pos x="T0" y="T1"/>
                </a:cxn>
                <a:cxn ang="0">
                  <a:pos x="T2" y="T3"/>
                </a:cxn>
                <a:cxn ang="0">
                  <a:pos x="T4" y="T5"/>
                </a:cxn>
                <a:cxn ang="0">
                  <a:pos x="T6" y="T7"/>
                </a:cxn>
                <a:cxn ang="0">
                  <a:pos x="T8" y="T9"/>
                </a:cxn>
              </a:cxnLst>
              <a:rect l="0" t="0" r="r" b="b"/>
              <a:pathLst>
                <a:path w="12192000" h="257809">
                  <a:moveTo>
                    <a:pt x="12192000" y="0"/>
                  </a:moveTo>
                  <a:lnTo>
                    <a:pt x="0" y="0"/>
                  </a:lnTo>
                  <a:lnTo>
                    <a:pt x="0" y="257505"/>
                  </a:lnTo>
                  <a:lnTo>
                    <a:pt x="12192000" y="257505"/>
                  </a:lnTo>
                  <a:lnTo>
                    <a:pt x="12192000" y="0"/>
                  </a:lnTo>
                  <a:close/>
                </a:path>
              </a:pathLst>
            </a:custGeom>
            <a:solidFill>
              <a:srgbClr val="B5C5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7175" name="object 5">
              <a:extLst>
                <a:ext uri="{FF2B5EF4-FFF2-40B4-BE49-F238E27FC236}">
                  <a16:creationId xmlns:a16="http://schemas.microsoft.com/office/drawing/2014/main" id="{5F97DE94-B630-C880-DEF4-F11A9A8991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5917"/>
              <a:ext cx="1574838" cy="150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object 6">
              <a:extLst>
                <a:ext uri="{FF2B5EF4-FFF2-40B4-BE49-F238E27FC236}">
                  <a16:creationId xmlns:a16="http://schemas.microsoft.com/office/drawing/2014/main" id="{64791C67-F868-0232-1D7F-327FBA0F594E}"/>
                </a:ext>
              </a:extLst>
            </p:cNvPr>
            <p:cNvSpPr>
              <a:spLocks/>
            </p:cNvSpPr>
            <p:nvPr/>
          </p:nvSpPr>
          <p:spPr bwMode="auto">
            <a:xfrm>
              <a:off x="1764626" y="340893"/>
              <a:ext cx="5023485" cy="1200785"/>
            </a:xfrm>
            <a:custGeom>
              <a:avLst/>
              <a:gdLst>
                <a:gd name="T0" fmla="*/ 0 w 5023484"/>
                <a:gd name="T1" fmla="*/ 0 h 1200785"/>
                <a:gd name="T2" fmla="*/ 5023180 w 5023484"/>
                <a:gd name="T3" fmla="*/ 0 h 1200785"/>
                <a:gd name="T4" fmla="*/ 5023180 w 5023484"/>
                <a:gd name="T5" fmla="*/ 1200327 h 1200785"/>
                <a:gd name="T6" fmla="*/ 0 w 5023484"/>
                <a:gd name="T7" fmla="*/ 1200327 h 1200785"/>
                <a:gd name="T8" fmla="*/ 0 w 5023484"/>
                <a:gd name="T9" fmla="*/ 0 h 1200785"/>
              </a:gdLst>
              <a:ahLst/>
              <a:cxnLst>
                <a:cxn ang="0">
                  <a:pos x="T0" y="T1"/>
                </a:cxn>
                <a:cxn ang="0">
                  <a:pos x="T2" y="T3"/>
                </a:cxn>
                <a:cxn ang="0">
                  <a:pos x="T4" y="T5"/>
                </a:cxn>
                <a:cxn ang="0">
                  <a:pos x="T6" y="T7"/>
                </a:cxn>
                <a:cxn ang="0">
                  <a:pos x="T8" y="T9"/>
                </a:cxn>
              </a:cxnLst>
              <a:rect l="0" t="0" r="r" b="b"/>
              <a:pathLst>
                <a:path w="5023484" h="1200785">
                  <a:moveTo>
                    <a:pt x="0" y="0"/>
                  </a:moveTo>
                  <a:lnTo>
                    <a:pt x="5023180" y="0"/>
                  </a:lnTo>
                  <a:lnTo>
                    <a:pt x="5023180" y="1200327"/>
                  </a:lnTo>
                  <a:lnTo>
                    <a:pt x="0" y="1200327"/>
                  </a:lnTo>
                  <a:lnTo>
                    <a:pt x="0" y="0"/>
                  </a:lnTo>
                  <a:close/>
                </a:path>
              </a:pathLst>
            </a:custGeom>
            <a:noFill/>
            <a:ln w="9525">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sp>
        <p:nvSpPr>
          <p:cNvPr id="7" name="object 7">
            <a:extLst>
              <a:ext uri="{FF2B5EF4-FFF2-40B4-BE49-F238E27FC236}">
                <a16:creationId xmlns:a16="http://schemas.microsoft.com/office/drawing/2014/main" id="{EEBDF576-CC36-DB93-C944-464DDAAAFA7C}"/>
              </a:ext>
            </a:extLst>
          </p:cNvPr>
          <p:cNvSpPr txBox="1">
            <a:spLocks noGrp="1"/>
          </p:cNvSpPr>
          <p:nvPr>
            <p:ph type="title"/>
          </p:nvPr>
        </p:nvSpPr>
        <p:spPr>
          <a:xfrm>
            <a:off x="1849438" y="350838"/>
            <a:ext cx="4851400" cy="1122362"/>
          </a:xfrm>
        </p:spPr>
        <p:txBody>
          <a:bodyPr tIns="12700"/>
          <a:lstStyle/>
          <a:p>
            <a:pPr marL="1016000" indent="-1003300" eaLnBrk="1" hangingPunct="1">
              <a:spcBef>
                <a:spcPts val="100"/>
              </a:spcBef>
            </a:pPr>
            <a:r>
              <a:rPr lang="en-US" altLang="en-US" sz="3600" b="0">
                <a:solidFill>
                  <a:srgbClr val="005478"/>
                </a:solidFill>
                <a:latin typeface="Arial Black" panose="020B0A04020102020204" pitchFamily="34" charset="0"/>
                <a:ea typeface="Arial Black" panose="020B0A04020102020204" pitchFamily="34" charset="0"/>
                <a:cs typeface="Arial Black" panose="020B0A04020102020204" pitchFamily="34" charset="0"/>
              </a:rPr>
              <a:t>WHY CIVIL RIGHTS TRAINING?</a:t>
            </a:r>
            <a:endParaRPr lang="en-US" altLang="en-US" sz="3600">
              <a:latin typeface="Arial Black" panose="020B0A04020102020204" pitchFamily="34" charset="0"/>
              <a:ea typeface="Arial Black" panose="020B0A04020102020204" pitchFamily="34" charset="0"/>
              <a:cs typeface="Arial Black" panose="020B0A04020102020204" pitchFamily="34" charset="0"/>
            </a:endParaRPr>
          </a:p>
        </p:txBody>
      </p:sp>
      <p:sp>
        <p:nvSpPr>
          <p:cNvPr id="8" name="object 8">
            <a:extLst>
              <a:ext uri="{FF2B5EF4-FFF2-40B4-BE49-F238E27FC236}">
                <a16:creationId xmlns:a16="http://schemas.microsoft.com/office/drawing/2014/main" id="{9C523372-2A94-7904-6D62-40579ABE2199}"/>
              </a:ext>
            </a:extLst>
          </p:cNvPr>
          <p:cNvSpPr txBox="1"/>
          <p:nvPr/>
        </p:nvSpPr>
        <p:spPr>
          <a:xfrm>
            <a:off x="419100" y="2011363"/>
            <a:ext cx="5576888" cy="4414837"/>
          </a:xfrm>
          <a:prstGeom prst="rect">
            <a:avLst/>
          </a:prstGeom>
        </p:spPr>
        <p:txBody>
          <a:bodyPr lIns="0" tIns="13970" rIns="0" bIns="0">
            <a:spAutoFit/>
          </a:bodyPr>
          <a:lstStyle>
            <a:lvl1pPr marL="298450" indent="-285750">
              <a:tabLst>
                <a:tab pos="298450" algn="l"/>
              </a:tabLst>
              <a:defRPr>
                <a:solidFill>
                  <a:schemeClr val="tx1"/>
                </a:solidFill>
                <a:latin typeface="Arial" panose="020B0604020202020204" pitchFamily="34" charset="0"/>
              </a:defRPr>
            </a:lvl1pPr>
            <a:lvl2pPr marL="742950" indent="-285750">
              <a:tabLst>
                <a:tab pos="298450" algn="l"/>
              </a:tabLst>
              <a:defRPr>
                <a:solidFill>
                  <a:schemeClr val="tx1"/>
                </a:solidFill>
                <a:latin typeface="Arial" panose="020B0604020202020204" pitchFamily="34" charset="0"/>
              </a:defRPr>
            </a:lvl2pPr>
            <a:lvl3pPr marL="1143000" indent="-228600">
              <a:tabLst>
                <a:tab pos="298450" algn="l"/>
              </a:tabLst>
              <a:defRPr>
                <a:solidFill>
                  <a:schemeClr val="tx1"/>
                </a:solidFill>
                <a:latin typeface="Arial" panose="020B0604020202020204" pitchFamily="34" charset="0"/>
              </a:defRPr>
            </a:lvl3pPr>
            <a:lvl4pPr marL="1600200" indent="-228600">
              <a:tabLst>
                <a:tab pos="298450" algn="l"/>
              </a:tabLst>
              <a:defRPr>
                <a:solidFill>
                  <a:schemeClr val="tx1"/>
                </a:solidFill>
                <a:latin typeface="Arial" panose="020B0604020202020204" pitchFamily="34" charset="0"/>
              </a:defRPr>
            </a:lvl4pPr>
            <a:lvl5pPr marL="2057400" indent="-228600">
              <a:tabLst>
                <a:tab pos="29845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9845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9845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9845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98450" algn="l"/>
              </a:tabLst>
              <a:defRPr>
                <a:solidFill>
                  <a:schemeClr val="tx1"/>
                </a:solidFill>
                <a:latin typeface="Arial" panose="020B0604020202020204" pitchFamily="34" charset="0"/>
              </a:defRPr>
            </a:lvl9pPr>
          </a:lstStyle>
          <a:p>
            <a:pPr eaLnBrk="1" hangingPunct="1">
              <a:lnSpc>
                <a:spcPct val="99000"/>
              </a:lnSpc>
              <a:spcBef>
                <a:spcPts val="113"/>
              </a:spcBef>
              <a:buFontTx/>
              <a:buChar char="•"/>
            </a:pPr>
            <a:r>
              <a:rPr lang="en-US" altLang="en-US">
                <a:solidFill>
                  <a:srgbClr val="000000"/>
                </a:solidFill>
                <a:cs typeface="Arial" panose="020B0604020202020204" pitchFamily="34" charset="0"/>
              </a:rPr>
              <a:t>Training is required so that individuals involved in all levels of administration of programs that receive Federal financial assistance understand Federal laws, regulations, instructions, policies and other guidance.</a:t>
            </a:r>
          </a:p>
          <a:p>
            <a:pPr eaLnBrk="1" hangingPunct="1">
              <a:spcBef>
                <a:spcPts val="25"/>
              </a:spcBef>
              <a:buFont typeface="Arial" panose="020B0604020202020204" pitchFamily="34" charset="0"/>
              <a:buChar char="•"/>
            </a:pPr>
            <a:endParaRPr lang="en-US" altLang="en-US" sz="1900">
              <a:solidFill>
                <a:srgbClr val="000000"/>
              </a:solidFill>
              <a:cs typeface="Arial" panose="020B0604020202020204" pitchFamily="34" charset="0"/>
            </a:endParaRPr>
          </a:p>
          <a:p>
            <a:pPr eaLnBrk="1" hangingPunct="1">
              <a:buFontTx/>
              <a:buChar char="•"/>
            </a:pPr>
            <a:r>
              <a:rPr lang="en-US" altLang="en-US">
                <a:solidFill>
                  <a:srgbClr val="000000"/>
                </a:solidFill>
                <a:cs typeface="Arial" panose="020B0604020202020204" pitchFamily="34" charset="0"/>
              </a:rPr>
              <a:t>Subrecipients are responsible for training their sub distributors and local agencies, including paid or volunteer staff who interact with participants or who handle participants’ records, on an </a:t>
            </a:r>
            <a:r>
              <a:rPr lang="en-US" altLang="en-US" b="1" u="sng">
                <a:solidFill>
                  <a:srgbClr val="000000"/>
                </a:solidFill>
                <a:cs typeface="Arial" panose="020B0604020202020204" pitchFamily="34" charset="0"/>
              </a:rPr>
              <a:t>annual</a:t>
            </a:r>
            <a:r>
              <a:rPr lang="en-US" altLang="en-US" b="1">
                <a:solidFill>
                  <a:srgbClr val="000000"/>
                </a:solidFill>
                <a:cs typeface="Arial" panose="020B0604020202020204" pitchFamily="34" charset="0"/>
              </a:rPr>
              <a:t> </a:t>
            </a:r>
            <a:r>
              <a:rPr lang="en-US" altLang="en-US">
                <a:solidFill>
                  <a:srgbClr val="000000"/>
                </a:solidFill>
                <a:cs typeface="Arial" panose="020B0604020202020204" pitchFamily="34" charset="0"/>
              </a:rPr>
              <a:t>basis.</a:t>
            </a:r>
          </a:p>
          <a:p>
            <a:pPr eaLnBrk="1" hangingPunct="1">
              <a:spcBef>
                <a:spcPts val="25"/>
              </a:spcBef>
              <a:buFont typeface="Arial" panose="020B0604020202020204" pitchFamily="34" charset="0"/>
              <a:buChar char="•"/>
            </a:pPr>
            <a:endParaRPr lang="en-US" altLang="en-US">
              <a:solidFill>
                <a:srgbClr val="000000"/>
              </a:solidFill>
              <a:cs typeface="Arial" panose="020B0604020202020204" pitchFamily="34" charset="0"/>
            </a:endParaRPr>
          </a:p>
          <a:p>
            <a:pPr eaLnBrk="1" hangingPunct="1">
              <a:buFontTx/>
              <a:buChar char="•"/>
            </a:pPr>
            <a:r>
              <a:rPr lang="en-US" altLang="en-US">
                <a:solidFill>
                  <a:srgbClr val="000000"/>
                </a:solidFill>
                <a:cs typeface="Arial" panose="020B0604020202020204" pitchFamily="34" charset="0"/>
              </a:rPr>
              <a:t>New employees must be trained before participating in TEFAP/CSFP activities.</a:t>
            </a:r>
          </a:p>
          <a:p>
            <a:pPr eaLnBrk="1" hangingPunct="1">
              <a:spcBef>
                <a:spcPts val="25"/>
              </a:spcBef>
              <a:buFont typeface="Arial" panose="020B0604020202020204" pitchFamily="34" charset="0"/>
              <a:buChar char="•"/>
            </a:pPr>
            <a:endParaRPr lang="en-US" altLang="en-US">
              <a:solidFill>
                <a:srgbClr val="000000"/>
              </a:solidFill>
              <a:cs typeface="Arial" panose="020B0604020202020204" pitchFamily="34" charset="0"/>
            </a:endParaRPr>
          </a:p>
          <a:p>
            <a:pPr eaLnBrk="1" hangingPunct="1">
              <a:buFontTx/>
              <a:buChar char="•"/>
            </a:pPr>
            <a:r>
              <a:rPr lang="en-US" altLang="en-US">
                <a:solidFill>
                  <a:srgbClr val="000000"/>
                </a:solidFill>
                <a:cs typeface="Arial" panose="020B0604020202020204" pitchFamily="34" charset="0"/>
              </a:rPr>
              <a:t>Volunteers must receive training appropriate to their roles and responsibilities.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9938" name="object 2">
            <a:extLst>
              <a:ext uri="{FF2B5EF4-FFF2-40B4-BE49-F238E27FC236}">
                <a16:creationId xmlns:a16="http://schemas.microsoft.com/office/drawing/2014/main" id="{D18AEA5B-43E5-6101-BEA2-FDE35089E1AA}"/>
              </a:ext>
            </a:extLst>
          </p:cNvPr>
          <p:cNvGrpSpPr>
            <a:grpSpLocks/>
          </p:cNvGrpSpPr>
          <p:nvPr/>
        </p:nvGrpSpPr>
        <p:grpSpPr bwMode="auto">
          <a:xfrm>
            <a:off x="0" y="0"/>
            <a:ext cx="12192000" cy="6858000"/>
            <a:chOff x="0" y="0"/>
            <a:chExt cx="12192000" cy="6858000"/>
          </a:xfrm>
        </p:grpSpPr>
        <p:sp>
          <p:nvSpPr>
            <p:cNvPr id="39941" name="object 3">
              <a:extLst>
                <a:ext uri="{FF2B5EF4-FFF2-40B4-BE49-F238E27FC236}">
                  <a16:creationId xmlns:a16="http://schemas.microsoft.com/office/drawing/2014/main" id="{81C93F94-762E-AD67-E109-E20D3EB4E306}"/>
                </a:ext>
              </a:extLst>
            </p:cNvPr>
            <p:cNvSpPr>
              <a:spLocks/>
            </p:cNvSpPr>
            <p:nvPr/>
          </p:nvSpPr>
          <p:spPr bwMode="auto">
            <a:xfrm>
              <a:off x="0" y="0"/>
              <a:ext cx="6685915" cy="6858000"/>
            </a:xfrm>
            <a:custGeom>
              <a:avLst/>
              <a:gdLst>
                <a:gd name="T0" fmla="*/ 0 w 6685915"/>
                <a:gd name="T1" fmla="*/ 257 h 6858000"/>
                <a:gd name="T2" fmla="*/ 5090971 w 6685915"/>
                <a:gd name="T3" fmla="*/ 6828945 h 6858000"/>
                <a:gd name="T4" fmla="*/ 5204209 w 6685915"/>
                <a:gd name="T5" fmla="*/ 6726965 h 6858000"/>
                <a:gd name="T6" fmla="*/ 5313672 w 6685915"/>
                <a:gd name="T7" fmla="*/ 6620966 h 6858000"/>
                <a:gd name="T8" fmla="*/ 5419313 w 6685915"/>
                <a:gd name="T9" fmla="*/ 6511178 h 6858000"/>
                <a:gd name="T10" fmla="*/ 5521085 w 6685915"/>
                <a:gd name="T11" fmla="*/ 6397831 h 6858000"/>
                <a:gd name="T12" fmla="*/ 5618940 w 6685915"/>
                <a:gd name="T13" fmla="*/ 6281154 h 6858000"/>
                <a:gd name="T14" fmla="*/ 5712832 w 6685915"/>
                <a:gd name="T15" fmla="*/ 6161377 h 6858000"/>
                <a:gd name="T16" fmla="*/ 5802714 w 6685915"/>
                <a:gd name="T17" fmla="*/ 6038729 h 6858000"/>
                <a:gd name="T18" fmla="*/ 5888537 w 6685915"/>
                <a:gd name="T19" fmla="*/ 5913442 h 6858000"/>
                <a:gd name="T20" fmla="*/ 5970256 w 6685915"/>
                <a:gd name="T21" fmla="*/ 5785743 h 6858000"/>
                <a:gd name="T22" fmla="*/ 6047824 w 6685915"/>
                <a:gd name="T23" fmla="*/ 5655863 h 6858000"/>
                <a:gd name="T24" fmla="*/ 6121192 w 6685915"/>
                <a:gd name="T25" fmla="*/ 5524032 h 6858000"/>
                <a:gd name="T26" fmla="*/ 6190314 w 6685915"/>
                <a:gd name="T27" fmla="*/ 5390479 h 6858000"/>
                <a:gd name="T28" fmla="*/ 6255142 w 6685915"/>
                <a:gd name="T29" fmla="*/ 5255434 h 6858000"/>
                <a:gd name="T30" fmla="*/ 6315631 w 6685915"/>
                <a:gd name="T31" fmla="*/ 5119127 h 6858000"/>
                <a:gd name="T32" fmla="*/ 6371731 w 6685915"/>
                <a:gd name="T33" fmla="*/ 4981787 h 6858000"/>
                <a:gd name="T34" fmla="*/ 6423398 w 6685915"/>
                <a:gd name="T35" fmla="*/ 4843644 h 6858000"/>
                <a:gd name="T36" fmla="*/ 6470582 w 6685915"/>
                <a:gd name="T37" fmla="*/ 4704929 h 6858000"/>
                <a:gd name="T38" fmla="*/ 6513238 w 6685915"/>
                <a:gd name="T39" fmla="*/ 4565869 h 6858000"/>
                <a:gd name="T40" fmla="*/ 6551317 w 6685915"/>
                <a:gd name="T41" fmla="*/ 4426696 h 6858000"/>
                <a:gd name="T42" fmla="*/ 6584774 w 6685915"/>
                <a:gd name="T43" fmla="*/ 4287639 h 6858000"/>
                <a:gd name="T44" fmla="*/ 6613561 w 6685915"/>
                <a:gd name="T45" fmla="*/ 4148928 h 6858000"/>
                <a:gd name="T46" fmla="*/ 6637630 w 6685915"/>
                <a:gd name="T47" fmla="*/ 4010792 h 6858000"/>
                <a:gd name="T48" fmla="*/ 6656935 w 6685915"/>
                <a:gd name="T49" fmla="*/ 3873461 h 6858000"/>
                <a:gd name="T50" fmla="*/ 6671428 w 6685915"/>
                <a:gd name="T51" fmla="*/ 3737165 h 6858000"/>
                <a:gd name="T52" fmla="*/ 6681062 w 6685915"/>
                <a:gd name="T53" fmla="*/ 3602133 h 6858000"/>
                <a:gd name="T54" fmla="*/ 6685791 w 6685915"/>
                <a:gd name="T55" fmla="*/ 3468596 h 6858000"/>
                <a:gd name="T56" fmla="*/ 6682748 w 6685915"/>
                <a:gd name="T57" fmla="*/ 3310013 h 6858000"/>
                <a:gd name="T58" fmla="*/ 6675509 w 6685915"/>
                <a:gd name="T59" fmla="*/ 3152827 h 6858000"/>
                <a:gd name="T60" fmla="*/ 6664089 w 6685915"/>
                <a:gd name="T61" fmla="*/ 2997101 h 6858000"/>
                <a:gd name="T62" fmla="*/ 6648502 w 6685915"/>
                <a:gd name="T63" fmla="*/ 2842900 h 6858000"/>
                <a:gd name="T64" fmla="*/ 6628764 w 6685915"/>
                <a:gd name="T65" fmla="*/ 2690287 h 6858000"/>
                <a:gd name="T66" fmla="*/ 6604890 w 6685915"/>
                <a:gd name="T67" fmla="*/ 2539324 h 6858000"/>
                <a:gd name="T68" fmla="*/ 6576895 w 6685915"/>
                <a:gd name="T69" fmla="*/ 2390077 h 6858000"/>
                <a:gd name="T70" fmla="*/ 6544793 w 6685915"/>
                <a:gd name="T71" fmla="*/ 2242609 h 6858000"/>
                <a:gd name="T72" fmla="*/ 6508601 w 6685915"/>
                <a:gd name="T73" fmla="*/ 2096983 h 6858000"/>
                <a:gd name="T74" fmla="*/ 6468332 w 6685915"/>
                <a:gd name="T75" fmla="*/ 1953263 h 6858000"/>
                <a:gd name="T76" fmla="*/ 6424003 w 6685915"/>
                <a:gd name="T77" fmla="*/ 1811512 h 6858000"/>
                <a:gd name="T78" fmla="*/ 6375627 w 6685915"/>
                <a:gd name="T79" fmla="*/ 1671795 h 6858000"/>
                <a:gd name="T80" fmla="*/ 6323221 w 6685915"/>
                <a:gd name="T81" fmla="*/ 1534175 h 6858000"/>
                <a:gd name="T82" fmla="*/ 6266798 w 6685915"/>
                <a:gd name="T83" fmla="*/ 1398715 h 6858000"/>
                <a:gd name="T84" fmla="*/ 6206375 w 6685915"/>
                <a:gd name="T85" fmla="*/ 1265479 h 6858000"/>
                <a:gd name="T86" fmla="*/ 6141966 w 6685915"/>
                <a:gd name="T87" fmla="*/ 1134531 h 6858000"/>
                <a:gd name="T88" fmla="*/ 6073587 w 6685915"/>
                <a:gd name="T89" fmla="*/ 1005935 h 6858000"/>
                <a:gd name="T90" fmla="*/ 6001251 w 6685915"/>
                <a:gd name="T91" fmla="*/ 879754 h 6858000"/>
                <a:gd name="T92" fmla="*/ 5924975 w 6685915"/>
                <a:gd name="T93" fmla="*/ 756051 h 6858000"/>
                <a:gd name="T94" fmla="*/ 5844773 w 6685915"/>
                <a:gd name="T95" fmla="*/ 634891 h 6858000"/>
                <a:gd name="T96" fmla="*/ 5760661 w 6685915"/>
                <a:gd name="T97" fmla="*/ 516337 h 6858000"/>
                <a:gd name="T98" fmla="*/ 5672653 w 6685915"/>
                <a:gd name="T99" fmla="*/ 400453 h 6858000"/>
                <a:gd name="T100" fmla="*/ 5580764 w 6685915"/>
                <a:gd name="T101" fmla="*/ 287302 h 6858000"/>
                <a:gd name="T102" fmla="*/ 5485010 w 6685915"/>
                <a:gd name="T103" fmla="*/ 176948 h 6858000"/>
                <a:gd name="T104" fmla="*/ 5385406 w 6685915"/>
                <a:gd name="T105" fmla="*/ 69454 h 685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685915" h="6858000">
                  <a:moveTo>
                    <a:pt x="5317451" y="0"/>
                  </a:moveTo>
                  <a:lnTo>
                    <a:pt x="5087" y="0"/>
                  </a:lnTo>
                  <a:lnTo>
                    <a:pt x="0" y="257"/>
                  </a:lnTo>
                  <a:lnTo>
                    <a:pt x="0" y="6858000"/>
                  </a:lnTo>
                  <a:lnTo>
                    <a:pt x="5057068" y="6858000"/>
                  </a:lnTo>
                  <a:lnTo>
                    <a:pt x="5090971" y="6828945"/>
                  </a:lnTo>
                  <a:lnTo>
                    <a:pt x="5129133" y="6795412"/>
                  </a:lnTo>
                  <a:lnTo>
                    <a:pt x="5166880" y="6761416"/>
                  </a:lnTo>
                  <a:lnTo>
                    <a:pt x="5204209" y="6726965"/>
                  </a:lnTo>
                  <a:lnTo>
                    <a:pt x="5241118" y="6692067"/>
                  </a:lnTo>
                  <a:lnTo>
                    <a:pt x="5277606" y="6656731"/>
                  </a:lnTo>
                  <a:lnTo>
                    <a:pt x="5313672" y="6620966"/>
                  </a:lnTo>
                  <a:lnTo>
                    <a:pt x="5349313" y="6584780"/>
                  </a:lnTo>
                  <a:lnTo>
                    <a:pt x="5384527" y="6548181"/>
                  </a:lnTo>
                  <a:lnTo>
                    <a:pt x="5419313" y="6511178"/>
                  </a:lnTo>
                  <a:lnTo>
                    <a:pt x="5453669" y="6473780"/>
                  </a:lnTo>
                  <a:lnTo>
                    <a:pt x="5487594" y="6435995"/>
                  </a:lnTo>
                  <a:lnTo>
                    <a:pt x="5521085" y="6397831"/>
                  </a:lnTo>
                  <a:lnTo>
                    <a:pt x="5554141" y="6359297"/>
                  </a:lnTo>
                  <a:lnTo>
                    <a:pt x="5586760" y="6320402"/>
                  </a:lnTo>
                  <a:lnTo>
                    <a:pt x="5618940" y="6281154"/>
                  </a:lnTo>
                  <a:lnTo>
                    <a:pt x="5650680" y="6241561"/>
                  </a:lnTo>
                  <a:lnTo>
                    <a:pt x="5681978" y="6201633"/>
                  </a:lnTo>
                  <a:lnTo>
                    <a:pt x="5712832" y="6161377"/>
                  </a:lnTo>
                  <a:lnTo>
                    <a:pt x="5743241" y="6120802"/>
                  </a:lnTo>
                  <a:lnTo>
                    <a:pt x="5773202" y="6079917"/>
                  </a:lnTo>
                  <a:lnTo>
                    <a:pt x="5802714" y="6038729"/>
                  </a:lnTo>
                  <a:lnTo>
                    <a:pt x="5831775" y="5997249"/>
                  </a:lnTo>
                  <a:lnTo>
                    <a:pt x="5860383" y="5955483"/>
                  </a:lnTo>
                  <a:lnTo>
                    <a:pt x="5888537" y="5913442"/>
                  </a:lnTo>
                  <a:lnTo>
                    <a:pt x="5916236" y="5871132"/>
                  </a:lnTo>
                  <a:lnTo>
                    <a:pt x="5943476" y="5828563"/>
                  </a:lnTo>
                  <a:lnTo>
                    <a:pt x="5970256" y="5785743"/>
                  </a:lnTo>
                  <a:lnTo>
                    <a:pt x="5996576" y="5742681"/>
                  </a:lnTo>
                  <a:lnTo>
                    <a:pt x="6022432" y="5699385"/>
                  </a:lnTo>
                  <a:lnTo>
                    <a:pt x="6047824" y="5655863"/>
                  </a:lnTo>
                  <a:lnTo>
                    <a:pt x="6072748" y="5612125"/>
                  </a:lnTo>
                  <a:lnTo>
                    <a:pt x="6097205" y="5568178"/>
                  </a:lnTo>
                  <a:lnTo>
                    <a:pt x="6121192" y="5524032"/>
                  </a:lnTo>
                  <a:lnTo>
                    <a:pt x="6144706" y="5479694"/>
                  </a:lnTo>
                  <a:lnTo>
                    <a:pt x="6167748" y="5435174"/>
                  </a:lnTo>
                  <a:lnTo>
                    <a:pt x="6190314" y="5390479"/>
                  </a:lnTo>
                  <a:lnTo>
                    <a:pt x="6212402" y="5345619"/>
                  </a:lnTo>
                  <a:lnTo>
                    <a:pt x="6234013" y="5300601"/>
                  </a:lnTo>
                  <a:lnTo>
                    <a:pt x="6255142" y="5255434"/>
                  </a:lnTo>
                  <a:lnTo>
                    <a:pt x="6275790" y="5210127"/>
                  </a:lnTo>
                  <a:lnTo>
                    <a:pt x="6295953" y="5164689"/>
                  </a:lnTo>
                  <a:lnTo>
                    <a:pt x="6315631" y="5119127"/>
                  </a:lnTo>
                  <a:lnTo>
                    <a:pt x="6334821" y="5073450"/>
                  </a:lnTo>
                  <a:lnTo>
                    <a:pt x="6353521" y="5027668"/>
                  </a:lnTo>
                  <a:lnTo>
                    <a:pt x="6371731" y="4981787"/>
                  </a:lnTo>
                  <a:lnTo>
                    <a:pt x="6389448" y="4935817"/>
                  </a:lnTo>
                  <a:lnTo>
                    <a:pt x="6406671" y="4889767"/>
                  </a:lnTo>
                  <a:lnTo>
                    <a:pt x="6423398" y="4843644"/>
                  </a:lnTo>
                  <a:lnTo>
                    <a:pt x="6439626" y="4797458"/>
                  </a:lnTo>
                  <a:lnTo>
                    <a:pt x="6455355" y="4751217"/>
                  </a:lnTo>
                  <a:lnTo>
                    <a:pt x="6470582" y="4704929"/>
                  </a:lnTo>
                  <a:lnTo>
                    <a:pt x="6485306" y="4658602"/>
                  </a:lnTo>
                  <a:lnTo>
                    <a:pt x="6499525" y="4612246"/>
                  </a:lnTo>
                  <a:lnTo>
                    <a:pt x="6513238" y="4565869"/>
                  </a:lnTo>
                  <a:lnTo>
                    <a:pt x="6526442" y="4519480"/>
                  </a:lnTo>
                  <a:lnTo>
                    <a:pt x="6539136" y="4473086"/>
                  </a:lnTo>
                  <a:lnTo>
                    <a:pt x="6551317" y="4426696"/>
                  </a:lnTo>
                  <a:lnTo>
                    <a:pt x="6562986" y="4380320"/>
                  </a:lnTo>
                  <a:lnTo>
                    <a:pt x="6574138" y="4333964"/>
                  </a:lnTo>
                  <a:lnTo>
                    <a:pt x="6584774" y="4287639"/>
                  </a:lnTo>
                  <a:lnTo>
                    <a:pt x="6594891" y="4241352"/>
                  </a:lnTo>
                  <a:lnTo>
                    <a:pt x="6604487" y="4195112"/>
                  </a:lnTo>
                  <a:lnTo>
                    <a:pt x="6613561" y="4148928"/>
                  </a:lnTo>
                  <a:lnTo>
                    <a:pt x="6622110" y="4102807"/>
                  </a:lnTo>
                  <a:lnTo>
                    <a:pt x="6630134" y="4056759"/>
                  </a:lnTo>
                  <a:lnTo>
                    <a:pt x="6637630" y="4010792"/>
                  </a:lnTo>
                  <a:lnTo>
                    <a:pt x="6644596" y="3964914"/>
                  </a:lnTo>
                  <a:lnTo>
                    <a:pt x="6651032" y="3919134"/>
                  </a:lnTo>
                  <a:lnTo>
                    <a:pt x="6656935" y="3873461"/>
                  </a:lnTo>
                  <a:lnTo>
                    <a:pt x="6662303" y="3827902"/>
                  </a:lnTo>
                  <a:lnTo>
                    <a:pt x="6667134" y="3782467"/>
                  </a:lnTo>
                  <a:lnTo>
                    <a:pt x="6671428" y="3737165"/>
                  </a:lnTo>
                  <a:lnTo>
                    <a:pt x="6675182" y="3692002"/>
                  </a:lnTo>
                  <a:lnTo>
                    <a:pt x="6678394" y="3646989"/>
                  </a:lnTo>
                  <a:lnTo>
                    <a:pt x="6681062" y="3602133"/>
                  </a:lnTo>
                  <a:lnTo>
                    <a:pt x="6683186" y="3557443"/>
                  </a:lnTo>
                  <a:lnTo>
                    <a:pt x="6684763" y="3512928"/>
                  </a:lnTo>
                  <a:lnTo>
                    <a:pt x="6685791" y="3468596"/>
                  </a:lnTo>
                  <a:lnTo>
                    <a:pt x="6685244" y="3415583"/>
                  </a:lnTo>
                  <a:lnTo>
                    <a:pt x="6684230" y="3362722"/>
                  </a:lnTo>
                  <a:lnTo>
                    <a:pt x="6682748" y="3310013"/>
                  </a:lnTo>
                  <a:lnTo>
                    <a:pt x="6680801" y="3257459"/>
                  </a:lnTo>
                  <a:lnTo>
                    <a:pt x="6678388" y="3205063"/>
                  </a:lnTo>
                  <a:lnTo>
                    <a:pt x="6675509" y="3152827"/>
                  </a:lnTo>
                  <a:lnTo>
                    <a:pt x="6672166" y="3100753"/>
                  </a:lnTo>
                  <a:lnTo>
                    <a:pt x="6668359" y="3048844"/>
                  </a:lnTo>
                  <a:lnTo>
                    <a:pt x="6664089" y="2997101"/>
                  </a:lnTo>
                  <a:lnTo>
                    <a:pt x="6659355" y="2945528"/>
                  </a:lnTo>
                  <a:lnTo>
                    <a:pt x="6654160" y="2894127"/>
                  </a:lnTo>
                  <a:lnTo>
                    <a:pt x="6648502" y="2842900"/>
                  </a:lnTo>
                  <a:lnTo>
                    <a:pt x="6642383" y="2791849"/>
                  </a:lnTo>
                  <a:lnTo>
                    <a:pt x="6635804" y="2740977"/>
                  </a:lnTo>
                  <a:lnTo>
                    <a:pt x="6628764" y="2690287"/>
                  </a:lnTo>
                  <a:lnTo>
                    <a:pt x="6621265" y="2639779"/>
                  </a:lnTo>
                  <a:lnTo>
                    <a:pt x="6613307" y="2589458"/>
                  </a:lnTo>
                  <a:lnTo>
                    <a:pt x="6604890" y="2539324"/>
                  </a:lnTo>
                  <a:lnTo>
                    <a:pt x="6596015" y="2489382"/>
                  </a:lnTo>
                  <a:lnTo>
                    <a:pt x="6586683" y="2439632"/>
                  </a:lnTo>
                  <a:lnTo>
                    <a:pt x="6576895" y="2390077"/>
                  </a:lnTo>
                  <a:lnTo>
                    <a:pt x="6566650" y="2340720"/>
                  </a:lnTo>
                  <a:lnTo>
                    <a:pt x="6555949" y="2291563"/>
                  </a:lnTo>
                  <a:lnTo>
                    <a:pt x="6544793" y="2242609"/>
                  </a:lnTo>
                  <a:lnTo>
                    <a:pt x="6533183" y="2193859"/>
                  </a:lnTo>
                  <a:lnTo>
                    <a:pt x="6521119" y="2145316"/>
                  </a:lnTo>
                  <a:lnTo>
                    <a:pt x="6508601" y="2096983"/>
                  </a:lnTo>
                  <a:lnTo>
                    <a:pt x="6495630" y="2048861"/>
                  </a:lnTo>
                  <a:lnTo>
                    <a:pt x="6482207" y="2000954"/>
                  </a:lnTo>
                  <a:lnTo>
                    <a:pt x="6468332" y="1953263"/>
                  </a:lnTo>
                  <a:lnTo>
                    <a:pt x="6454006" y="1905790"/>
                  </a:lnTo>
                  <a:lnTo>
                    <a:pt x="6439229" y="1858540"/>
                  </a:lnTo>
                  <a:lnTo>
                    <a:pt x="6424003" y="1811512"/>
                  </a:lnTo>
                  <a:lnTo>
                    <a:pt x="6408326" y="1764711"/>
                  </a:lnTo>
                  <a:lnTo>
                    <a:pt x="6392201" y="1718137"/>
                  </a:lnTo>
                  <a:lnTo>
                    <a:pt x="6375627" y="1671795"/>
                  </a:lnTo>
                  <a:lnTo>
                    <a:pt x="6358605" y="1625685"/>
                  </a:lnTo>
                  <a:lnTo>
                    <a:pt x="6341136" y="1579811"/>
                  </a:lnTo>
                  <a:lnTo>
                    <a:pt x="6323221" y="1534175"/>
                  </a:lnTo>
                  <a:lnTo>
                    <a:pt x="6304859" y="1488778"/>
                  </a:lnTo>
                  <a:lnTo>
                    <a:pt x="6286051" y="1443624"/>
                  </a:lnTo>
                  <a:lnTo>
                    <a:pt x="6266798" y="1398715"/>
                  </a:lnTo>
                  <a:lnTo>
                    <a:pt x="6247101" y="1354053"/>
                  </a:lnTo>
                  <a:lnTo>
                    <a:pt x="6226960" y="1309640"/>
                  </a:lnTo>
                  <a:lnTo>
                    <a:pt x="6206375" y="1265479"/>
                  </a:lnTo>
                  <a:lnTo>
                    <a:pt x="6185348" y="1221573"/>
                  </a:lnTo>
                  <a:lnTo>
                    <a:pt x="6163878" y="1177923"/>
                  </a:lnTo>
                  <a:lnTo>
                    <a:pt x="6141966" y="1134531"/>
                  </a:lnTo>
                  <a:lnTo>
                    <a:pt x="6119614" y="1091402"/>
                  </a:lnTo>
                  <a:lnTo>
                    <a:pt x="6096820" y="1048535"/>
                  </a:lnTo>
                  <a:lnTo>
                    <a:pt x="6073587" y="1005935"/>
                  </a:lnTo>
                  <a:lnTo>
                    <a:pt x="6049914" y="963603"/>
                  </a:lnTo>
                  <a:lnTo>
                    <a:pt x="6025802" y="921542"/>
                  </a:lnTo>
                  <a:lnTo>
                    <a:pt x="6001251" y="879754"/>
                  </a:lnTo>
                  <a:lnTo>
                    <a:pt x="5976263" y="838241"/>
                  </a:lnTo>
                  <a:lnTo>
                    <a:pt x="5950837" y="797006"/>
                  </a:lnTo>
                  <a:lnTo>
                    <a:pt x="5924975" y="756051"/>
                  </a:lnTo>
                  <a:lnTo>
                    <a:pt x="5898676" y="715379"/>
                  </a:lnTo>
                  <a:lnTo>
                    <a:pt x="5871942" y="674992"/>
                  </a:lnTo>
                  <a:lnTo>
                    <a:pt x="5844773" y="634891"/>
                  </a:lnTo>
                  <a:lnTo>
                    <a:pt x="5817169" y="595081"/>
                  </a:lnTo>
                  <a:lnTo>
                    <a:pt x="5789132" y="555562"/>
                  </a:lnTo>
                  <a:lnTo>
                    <a:pt x="5760661" y="516337"/>
                  </a:lnTo>
                  <a:lnTo>
                    <a:pt x="5731757" y="477409"/>
                  </a:lnTo>
                  <a:lnTo>
                    <a:pt x="5702421" y="438781"/>
                  </a:lnTo>
                  <a:lnTo>
                    <a:pt x="5672653" y="400453"/>
                  </a:lnTo>
                  <a:lnTo>
                    <a:pt x="5642454" y="362429"/>
                  </a:lnTo>
                  <a:lnTo>
                    <a:pt x="5611824" y="324711"/>
                  </a:lnTo>
                  <a:lnTo>
                    <a:pt x="5580764" y="287302"/>
                  </a:lnTo>
                  <a:lnTo>
                    <a:pt x="5549275" y="250203"/>
                  </a:lnTo>
                  <a:lnTo>
                    <a:pt x="5517357" y="213418"/>
                  </a:lnTo>
                  <a:lnTo>
                    <a:pt x="5485010" y="176948"/>
                  </a:lnTo>
                  <a:lnTo>
                    <a:pt x="5452236" y="140796"/>
                  </a:lnTo>
                  <a:lnTo>
                    <a:pt x="5419034" y="104964"/>
                  </a:lnTo>
                  <a:lnTo>
                    <a:pt x="5385406" y="69454"/>
                  </a:lnTo>
                  <a:lnTo>
                    <a:pt x="5351351" y="34270"/>
                  </a:lnTo>
                  <a:lnTo>
                    <a:pt x="5317451" y="0"/>
                  </a:lnTo>
                  <a:close/>
                </a:path>
              </a:pathLst>
            </a:custGeom>
            <a:solidFill>
              <a:srgbClr val="005478"/>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39942" name="object 4">
              <a:extLst>
                <a:ext uri="{FF2B5EF4-FFF2-40B4-BE49-F238E27FC236}">
                  <a16:creationId xmlns:a16="http://schemas.microsoft.com/office/drawing/2014/main" id="{8807E23D-D1B1-2967-66B2-66A8C76C5A89}"/>
                </a:ext>
              </a:extLst>
            </p:cNvPr>
            <p:cNvSpPr>
              <a:spLocks/>
            </p:cNvSpPr>
            <p:nvPr/>
          </p:nvSpPr>
          <p:spPr bwMode="auto">
            <a:xfrm>
              <a:off x="0" y="6600494"/>
              <a:ext cx="12192000" cy="257810"/>
            </a:xfrm>
            <a:custGeom>
              <a:avLst/>
              <a:gdLst>
                <a:gd name="T0" fmla="*/ 12192000 w 12192000"/>
                <a:gd name="T1" fmla="*/ 0 h 257809"/>
                <a:gd name="T2" fmla="*/ 0 w 12192000"/>
                <a:gd name="T3" fmla="*/ 0 h 257809"/>
                <a:gd name="T4" fmla="*/ 0 w 12192000"/>
                <a:gd name="T5" fmla="*/ 257505 h 257809"/>
                <a:gd name="T6" fmla="*/ 12192000 w 12192000"/>
                <a:gd name="T7" fmla="*/ 257505 h 257809"/>
                <a:gd name="T8" fmla="*/ 12192000 w 12192000"/>
                <a:gd name="T9" fmla="*/ 0 h 257809"/>
              </a:gdLst>
              <a:ahLst/>
              <a:cxnLst>
                <a:cxn ang="0">
                  <a:pos x="T0" y="T1"/>
                </a:cxn>
                <a:cxn ang="0">
                  <a:pos x="T2" y="T3"/>
                </a:cxn>
                <a:cxn ang="0">
                  <a:pos x="T4" y="T5"/>
                </a:cxn>
                <a:cxn ang="0">
                  <a:pos x="T6" y="T7"/>
                </a:cxn>
                <a:cxn ang="0">
                  <a:pos x="T8" y="T9"/>
                </a:cxn>
              </a:cxnLst>
              <a:rect l="0" t="0" r="r" b="b"/>
              <a:pathLst>
                <a:path w="12192000" h="257809">
                  <a:moveTo>
                    <a:pt x="12192000" y="0"/>
                  </a:moveTo>
                  <a:lnTo>
                    <a:pt x="0" y="0"/>
                  </a:lnTo>
                  <a:lnTo>
                    <a:pt x="0" y="257505"/>
                  </a:lnTo>
                  <a:lnTo>
                    <a:pt x="12192000" y="257505"/>
                  </a:lnTo>
                  <a:lnTo>
                    <a:pt x="12192000" y="0"/>
                  </a:lnTo>
                  <a:close/>
                </a:path>
              </a:pathLst>
            </a:custGeom>
            <a:solidFill>
              <a:srgbClr val="B5C5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39943" name="object 5">
              <a:extLst>
                <a:ext uri="{FF2B5EF4-FFF2-40B4-BE49-F238E27FC236}">
                  <a16:creationId xmlns:a16="http://schemas.microsoft.com/office/drawing/2014/main" id="{09EDA820-9710-F4F7-1F1F-3C170CF975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3695" y="1749237"/>
              <a:ext cx="3131708" cy="3104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object 6">
            <a:extLst>
              <a:ext uri="{FF2B5EF4-FFF2-40B4-BE49-F238E27FC236}">
                <a16:creationId xmlns:a16="http://schemas.microsoft.com/office/drawing/2014/main" id="{8B41FC48-BC80-71BB-1050-717C6FD2DC0A}"/>
              </a:ext>
            </a:extLst>
          </p:cNvPr>
          <p:cNvSpPr txBox="1"/>
          <p:nvPr/>
        </p:nvSpPr>
        <p:spPr>
          <a:xfrm>
            <a:off x="7173913" y="1766888"/>
            <a:ext cx="4054475" cy="3152775"/>
          </a:xfrm>
          <a:prstGeom prst="rect">
            <a:avLst/>
          </a:prstGeom>
        </p:spPr>
        <p:txBody>
          <a:bodyPr lIns="0" tIns="12700" rIns="0" bIns="0">
            <a:spAutoFit/>
          </a:bodyPr>
          <a:lstStyle>
            <a:lvl1pPr marL="298450" indent="-285750">
              <a:tabLst>
                <a:tab pos="298450" algn="l"/>
              </a:tabLst>
              <a:defRPr>
                <a:solidFill>
                  <a:schemeClr val="tx1"/>
                </a:solidFill>
                <a:latin typeface="Arial" panose="020B0604020202020204" pitchFamily="34" charset="0"/>
              </a:defRPr>
            </a:lvl1pPr>
            <a:lvl2pPr marL="742950" indent="-285750">
              <a:tabLst>
                <a:tab pos="298450" algn="l"/>
              </a:tabLst>
              <a:defRPr>
                <a:solidFill>
                  <a:schemeClr val="tx1"/>
                </a:solidFill>
                <a:latin typeface="Arial" panose="020B0604020202020204" pitchFamily="34" charset="0"/>
              </a:defRPr>
            </a:lvl2pPr>
            <a:lvl3pPr marL="1143000" indent="-228600">
              <a:tabLst>
                <a:tab pos="298450" algn="l"/>
              </a:tabLst>
              <a:defRPr>
                <a:solidFill>
                  <a:schemeClr val="tx1"/>
                </a:solidFill>
                <a:latin typeface="Arial" panose="020B0604020202020204" pitchFamily="34" charset="0"/>
              </a:defRPr>
            </a:lvl3pPr>
            <a:lvl4pPr marL="1600200" indent="-228600">
              <a:tabLst>
                <a:tab pos="298450" algn="l"/>
              </a:tabLst>
              <a:defRPr>
                <a:solidFill>
                  <a:schemeClr val="tx1"/>
                </a:solidFill>
                <a:latin typeface="Arial" panose="020B0604020202020204" pitchFamily="34" charset="0"/>
              </a:defRPr>
            </a:lvl4pPr>
            <a:lvl5pPr marL="2057400" indent="-228600">
              <a:tabLst>
                <a:tab pos="29845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9845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9845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9845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98450" algn="l"/>
              </a:tabLst>
              <a:defRPr>
                <a:solidFill>
                  <a:schemeClr val="tx1"/>
                </a:solidFill>
                <a:latin typeface="Arial" panose="020B0604020202020204" pitchFamily="34" charset="0"/>
              </a:defRPr>
            </a:lvl9pPr>
          </a:lstStyle>
          <a:p>
            <a:pPr eaLnBrk="1" hangingPunct="1">
              <a:spcBef>
                <a:spcPts val="100"/>
              </a:spcBef>
              <a:buFont typeface="Arial" panose="020B0604020202020204" pitchFamily="34" charset="0"/>
              <a:buChar char="•"/>
            </a:pPr>
            <a:r>
              <a:rPr lang="en-US" altLang="en-US" dirty="0">
                <a:solidFill>
                  <a:srgbClr val="000000"/>
                </a:solidFill>
                <a:latin typeface="Calibri" panose="020F0502020204030204" pitchFamily="34" charset="0"/>
                <a:cs typeface="Calibri" panose="020F0502020204030204" pitchFamily="34" charset="0"/>
              </a:rPr>
              <a:t>For both CSFP and TEFAP, the written notice described MUST also inform all parties about how to obtain information from FNS and/or FDACS about other federally funded service providers in their area</a:t>
            </a:r>
          </a:p>
          <a:p>
            <a:pPr eaLnBrk="1" hangingPunct="1">
              <a:spcBef>
                <a:spcPts val="25"/>
              </a:spcBef>
              <a:buFont typeface="Arial" panose="020B0604020202020204" pitchFamily="34" charset="0"/>
              <a:buChar char="•"/>
            </a:pPr>
            <a:endParaRPr lang="en-US" altLang="en-US" sz="2400" dirty="0">
              <a:solidFill>
                <a:srgbClr val="000000"/>
              </a:solidFill>
              <a:latin typeface="Calibri" panose="020F0502020204030204" pitchFamily="34" charset="0"/>
              <a:cs typeface="Calibri" panose="020F0502020204030204" pitchFamily="34" charset="0"/>
            </a:endParaRPr>
          </a:p>
          <a:p>
            <a:pPr eaLnBrk="1" hangingPunct="1">
              <a:buFont typeface="Arial" panose="020B0604020202020204" pitchFamily="34" charset="0"/>
              <a:buChar char="•"/>
            </a:pPr>
            <a:r>
              <a:rPr lang="en-US" altLang="en-US" dirty="0">
                <a:solidFill>
                  <a:srgbClr val="000000"/>
                </a:solidFill>
                <a:latin typeface="Calibri" panose="020F0502020204030204" pitchFamily="34" charset="0"/>
                <a:cs typeface="Calibri" panose="020F0502020204030204" pitchFamily="34" charset="0"/>
              </a:rPr>
              <a:t>Monitoring for compliance of these requirements will be conducted as part of your agency’s scheduled administrative review</a:t>
            </a:r>
          </a:p>
        </p:txBody>
      </p:sp>
      <p:sp>
        <p:nvSpPr>
          <p:cNvPr id="7" name="object 7">
            <a:extLst>
              <a:ext uri="{FF2B5EF4-FFF2-40B4-BE49-F238E27FC236}">
                <a16:creationId xmlns:a16="http://schemas.microsoft.com/office/drawing/2014/main" id="{910BD6F3-02DA-02DD-EB17-6429B6257BF7}"/>
              </a:ext>
            </a:extLst>
          </p:cNvPr>
          <p:cNvSpPr txBox="1">
            <a:spLocks noGrp="1"/>
          </p:cNvSpPr>
          <p:nvPr>
            <p:ph type="title"/>
          </p:nvPr>
        </p:nvSpPr>
        <p:spPr/>
        <p:txBody>
          <a:bodyPr tIns="128656"/>
          <a:lstStyle/>
          <a:p>
            <a:pPr marL="6619875" eaLnBrk="1" hangingPunct="1">
              <a:lnSpc>
                <a:spcPts val="3025"/>
              </a:lnSpc>
              <a:spcBef>
                <a:spcPts val="475"/>
              </a:spcBef>
            </a:pPr>
            <a:r>
              <a:rPr lang="en-US" altLang="en-US" dirty="0">
                <a:latin typeface="Arial" panose="020B0604020202020204" pitchFamily="34" charset="0"/>
                <a:cs typeface="Arial" panose="020B0604020202020204" pitchFamily="34" charset="0"/>
              </a:rPr>
              <a:t>Beneficiary Protections: Referral Requirements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object 2">
            <a:extLst>
              <a:ext uri="{FF2B5EF4-FFF2-40B4-BE49-F238E27FC236}">
                <a16:creationId xmlns:a16="http://schemas.microsoft.com/office/drawing/2014/main" id="{6CD76C09-2BC0-CC79-986C-049F90298B02}"/>
              </a:ext>
            </a:extLst>
          </p:cNvPr>
          <p:cNvSpPr>
            <a:spLocks/>
          </p:cNvSpPr>
          <p:nvPr/>
        </p:nvSpPr>
        <p:spPr bwMode="auto">
          <a:xfrm>
            <a:off x="0" y="6600825"/>
            <a:ext cx="12192000" cy="257175"/>
          </a:xfrm>
          <a:custGeom>
            <a:avLst/>
            <a:gdLst>
              <a:gd name="T0" fmla="*/ 12192000 w 12192000"/>
              <a:gd name="T1" fmla="*/ 0 h 257809"/>
              <a:gd name="T2" fmla="*/ 0 w 12192000"/>
              <a:gd name="T3" fmla="*/ 0 h 257809"/>
              <a:gd name="T4" fmla="*/ 0 w 12192000"/>
              <a:gd name="T5" fmla="*/ 257505 h 257809"/>
              <a:gd name="T6" fmla="*/ 12192000 w 12192000"/>
              <a:gd name="T7" fmla="*/ 257505 h 257809"/>
              <a:gd name="T8" fmla="*/ 12192000 w 12192000"/>
              <a:gd name="T9" fmla="*/ 0 h 257809"/>
            </a:gdLst>
            <a:ahLst/>
            <a:cxnLst>
              <a:cxn ang="0">
                <a:pos x="T0" y="T1"/>
              </a:cxn>
              <a:cxn ang="0">
                <a:pos x="T2" y="T3"/>
              </a:cxn>
              <a:cxn ang="0">
                <a:pos x="T4" y="T5"/>
              </a:cxn>
              <a:cxn ang="0">
                <a:pos x="T6" y="T7"/>
              </a:cxn>
              <a:cxn ang="0">
                <a:pos x="T8" y="T9"/>
              </a:cxn>
            </a:cxnLst>
            <a:rect l="0" t="0" r="r" b="b"/>
            <a:pathLst>
              <a:path w="12192000" h="257809">
                <a:moveTo>
                  <a:pt x="12192000" y="0"/>
                </a:moveTo>
                <a:lnTo>
                  <a:pt x="0" y="0"/>
                </a:lnTo>
                <a:lnTo>
                  <a:pt x="0" y="257505"/>
                </a:lnTo>
                <a:lnTo>
                  <a:pt x="12192000" y="257505"/>
                </a:lnTo>
                <a:lnTo>
                  <a:pt x="12192000" y="0"/>
                </a:lnTo>
                <a:close/>
              </a:path>
            </a:pathLst>
          </a:custGeom>
          <a:solidFill>
            <a:srgbClr val="00427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3" name="object 3">
            <a:extLst>
              <a:ext uri="{FF2B5EF4-FFF2-40B4-BE49-F238E27FC236}">
                <a16:creationId xmlns:a16="http://schemas.microsoft.com/office/drawing/2014/main" id="{3FDAC590-2B0E-9A5A-0AFA-535C8DA5BB4C}"/>
              </a:ext>
            </a:extLst>
          </p:cNvPr>
          <p:cNvSpPr txBox="1">
            <a:spLocks noGrp="1"/>
          </p:cNvSpPr>
          <p:nvPr>
            <p:ph type="title"/>
          </p:nvPr>
        </p:nvSpPr>
        <p:spPr>
          <a:xfrm>
            <a:off x="4949825" y="1000125"/>
            <a:ext cx="4541838" cy="939800"/>
          </a:xfrm>
        </p:spPr>
        <p:txBody>
          <a:bodyPr tIns="12700" rtlCol="0"/>
          <a:lstStyle/>
          <a:p>
            <a:pPr marL="12700" eaLnBrk="1" fontAlgn="auto" hangingPunct="1">
              <a:spcBef>
                <a:spcPts val="100"/>
              </a:spcBef>
              <a:spcAft>
                <a:spcPts val="0"/>
              </a:spcAft>
              <a:defRPr/>
            </a:pPr>
            <a:r>
              <a:rPr sz="6000" dirty="0"/>
              <a:t>THANK</a:t>
            </a:r>
            <a:r>
              <a:rPr sz="6000" spc="-105" dirty="0"/>
              <a:t> </a:t>
            </a:r>
            <a:r>
              <a:rPr sz="6000" spc="-25" dirty="0"/>
              <a:t>YOU</a:t>
            </a:r>
            <a:endParaRPr sz="6000"/>
          </a:p>
        </p:txBody>
      </p:sp>
      <p:sp>
        <p:nvSpPr>
          <p:cNvPr id="40964" name="object 4">
            <a:extLst>
              <a:ext uri="{FF2B5EF4-FFF2-40B4-BE49-F238E27FC236}">
                <a16:creationId xmlns:a16="http://schemas.microsoft.com/office/drawing/2014/main" id="{C93C9B40-B9B4-9ABE-7FCA-2324C3D675A2}"/>
              </a:ext>
            </a:extLst>
          </p:cNvPr>
          <p:cNvSpPr>
            <a:spLocks/>
          </p:cNvSpPr>
          <p:nvPr/>
        </p:nvSpPr>
        <p:spPr bwMode="auto">
          <a:xfrm>
            <a:off x="4962525" y="1855788"/>
            <a:ext cx="4516438" cy="79375"/>
          </a:xfrm>
          <a:custGeom>
            <a:avLst/>
            <a:gdLst>
              <a:gd name="T0" fmla="*/ 4517136 w 4517390"/>
              <a:gd name="T1" fmla="*/ 0 h 79375"/>
              <a:gd name="T2" fmla="*/ 0 w 4517390"/>
              <a:gd name="T3" fmla="*/ 0 h 79375"/>
              <a:gd name="T4" fmla="*/ 0 w 4517390"/>
              <a:gd name="T5" fmla="*/ 79248 h 79375"/>
              <a:gd name="T6" fmla="*/ 4517136 w 4517390"/>
              <a:gd name="T7" fmla="*/ 79248 h 79375"/>
              <a:gd name="T8" fmla="*/ 4517136 w 4517390"/>
              <a:gd name="T9" fmla="*/ 0 h 79375"/>
            </a:gdLst>
            <a:ahLst/>
            <a:cxnLst>
              <a:cxn ang="0">
                <a:pos x="T0" y="T1"/>
              </a:cxn>
              <a:cxn ang="0">
                <a:pos x="T2" y="T3"/>
              </a:cxn>
              <a:cxn ang="0">
                <a:pos x="T4" y="T5"/>
              </a:cxn>
              <a:cxn ang="0">
                <a:pos x="T6" y="T7"/>
              </a:cxn>
              <a:cxn ang="0">
                <a:pos x="T8" y="T9"/>
              </a:cxn>
            </a:cxnLst>
            <a:rect l="0" t="0" r="r" b="b"/>
            <a:pathLst>
              <a:path w="4517390" h="79375">
                <a:moveTo>
                  <a:pt x="4517136" y="0"/>
                </a:moveTo>
                <a:lnTo>
                  <a:pt x="0" y="0"/>
                </a:lnTo>
                <a:lnTo>
                  <a:pt x="0" y="79248"/>
                </a:lnTo>
                <a:lnTo>
                  <a:pt x="4517136" y="79248"/>
                </a:lnTo>
                <a:lnTo>
                  <a:pt x="4517136" y="0"/>
                </a:lnTo>
                <a:close/>
              </a:path>
            </a:pathLst>
          </a:custGeom>
          <a:solidFill>
            <a:srgbClr val="00427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40967" name="object 7">
            <a:extLst>
              <a:ext uri="{FF2B5EF4-FFF2-40B4-BE49-F238E27FC236}">
                <a16:creationId xmlns:a16="http://schemas.microsoft.com/office/drawing/2014/main" id="{297CF9A8-C714-2B89-A2AB-CEF4EE2DC4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3438" y="2376488"/>
            <a:ext cx="1517650" cy="151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bject 8">
            <a:extLst>
              <a:ext uri="{FF2B5EF4-FFF2-40B4-BE49-F238E27FC236}">
                <a16:creationId xmlns:a16="http://schemas.microsoft.com/office/drawing/2014/main" id="{19AB23BA-9DE4-2D5E-48FF-D871EEDE97FA}"/>
              </a:ext>
            </a:extLst>
          </p:cNvPr>
          <p:cNvSpPr txBox="1"/>
          <p:nvPr/>
        </p:nvSpPr>
        <p:spPr>
          <a:xfrm>
            <a:off x="1450975" y="4121150"/>
            <a:ext cx="2820988" cy="628650"/>
          </a:xfrm>
          <a:prstGeom prst="rect">
            <a:avLst/>
          </a:prstGeom>
        </p:spPr>
        <p:txBody>
          <a:bodyPr lIns="0" tIns="22860" rIns="0" bIns="0">
            <a:spAutoFit/>
          </a:bodyPr>
          <a:lstStyle>
            <a:lvl1pPr marL="193675">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ts val="1400"/>
              </a:lnSpc>
              <a:spcBef>
                <a:spcPts val="175"/>
              </a:spcBef>
            </a:pPr>
            <a:r>
              <a:rPr lang="en-US" altLang="en-US" sz="1200" b="1">
                <a:solidFill>
                  <a:srgbClr val="000000"/>
                </a:solidFill>
                <a:cs typeface="Arial" panose="020B0604020202020204" pitchFamily="34" charset="0"/>
              </a:rPr>
              <a:t>Florida Department of Agriculture and Consumer Services</a:t>
            </a:r>
            <a:endParaRPr lang="en-US" altLang="en-US" sz="1200">
              <a:solidFill>
                <a:srgbClr val="000000"/>
              </a:solidFill>
              <a:cs typeface="Arial" panose="020B0604020202020204" pitchFamily="34" charset="0"/>
            </a:endParaRPr>
          </a:p>
          <a:p>
            <a:pPr algn="ctr" eaLnBrk="1" hangingPunct="1">
              <a:spcBef>
                <a:spcPts val="600"/>
              </a:spcBef>
            </a:pPr>
            <a:r>
              <a:rPr lang="en-US" altLang="en-US" sz="1000" i="1">
                <a:solidFill>
                  <a:srgbClr val="000000"/>
                </a:solidFill>
                <a:cs typeface="Arial" panose="020B0604020202020204" pitchFamily="34" charset="0"/>
              </a:rPr>
              <a:t>This institution is an equal opportunity provider.</a:t>
            </a:r>
            <a:endParaRPr lang="en-US" altLang="en-US" sz="1000">
              <a:solidFill>
                <a:srgbClr val="000000"/>
              </a:solidFill>
              <a:cs typeface="Arial" panose="020B0604020202020204" pitchFamily="34" charset="0"/>
            </a:endParaRPr>
          </a:p>
        </p:txBody>
      </p:sp>
      <p:sp>
        <p:nvSpPr>
          <p:cNvPr id="4" name="object 4">
            <a:extLst>
              <a:ext uri="{FF2B5EF4-FFF2-40B4-BE49-F238E27FC236}">
                <a16:creationId xmlns:a16="http://schemas.microsoft.com/office/drawing/2014/main" id="{9867D114-312F-4517-4AF9-319D5F597AF5}"/>
              </a:ext>
            </a:extLst>
          </p:cNvPr>
          <p:cNvSpPr/>
          <p:nvPr/>
        </p:nvSpPr>
        <p:spPr>
          <a:xfrm>
            <a:off x="4962525" y="2209800"/>
            <a:ext cx="6934200" cy="4090352"/>
          </a:xfrm>
          <a:custGeom>
            <a:avLst/>
            <a:gdLst/>
            <a:ahLst/>
            <a:cxnLst/>
            <a:rect l="l" t="t" r="r" b="b"/>
            <a:pathLst>
              <a:path w="7315200" h="4688840">
                <a:moveTo>
                  <a:pt x="7314831" y="0"/>
                </a:moveTo>
                <a:lnTo>
                  <a:pt x="0" y="0"/>
                </a:lnTo>
                <a:lnTo>
                  <a:pt x="0" y="4688636"/>
                </a:lnTo>
                <a:lnTo>
                  <a:pt x="3657600" y="4688636"/>
                </a:lnTo>
                <a:lnTo>
                  <a:pt x="7314831" y="4688636"/>
                </a:lnTo>
                <a:lnTo>
                  <a:pt x="7314831" y="0"/>
                </a:lnTo>
                <a:close/>
              </a:path>
            </a:pathLst>
          </a:custGeom>
          <a:noFill/>
        </p:spPr>
        <p:txBody>
          <a:bodyPr wrap="square" lIns="0" tIns="0" rIns="0" bIns="0" rtlCol="0"/>
          <a:lstStyle/>
          <a:p>
            <a:pPr marL="12700">
              <a:lnSpc>
                <a:spcPct val="100000"/>
              </a:lnSpc>
              <a:spcBef>
                <a:spcPts val="100"/>
              </a:spcBef>
            </a:pPr>
            <a:r>
              <a:rPr lang="en-US" sz="2000" b="1" dirty="0">
                <a:solidFill>
                  <a:schemeClr val="tx2"/>
                </a:solidFill>
                <a:cs typeface="Arial" panose="020B0604020202020204" pitchFamily="34" charset="0"/>
              </a:rPr>
              <a:t>FOR</a:t>
            </a:r>
            <a:r>
              <a:rPr lang="en-US" sz="2000" b="1" spc="-50" dirty="0">
                <a:solidFill>
                  <a:schemeClr val="tx2"/>
                </a:solidFill>
                <a:cs typeface="Arial" panose="020B0604020202020204" pitchFamily="34" charset="0"/>
              </a:rPr>
              <a:t> </a:t>
            </a:r>
            <a:r>
              <a:rPr lang="en-US" sz="2000" b="1" dirty="0">
                <a:solidFill>
                  <a:schemeClr val="tx2"/>
                </a:solidFill>
                <a:cs typeface="Arial" panose="020B0604020202020204" pitchFamily="34" charset="0"/>
              </a:rPr>
              <a:t>MORE</a:t>
            </a:r>
            <a:r>
              <a:rPr lang="en-US" sz="2000" b="1" spc="-40" dirty="0">
                <a:solidFill>
                  <a:schemeClr val="tx2"/>
                </a:solidFill>
                <a:cs typeface="Arial" panose="020B0604020202020204" pitchFamily="34" charset="0"/>
              </a:rPr>
              <a:t> </a:t>
            </a:r>
            <a:r>
              <a:rPr lang="en-US" sz="2000" b="1" spc="-10" dirty="0">
                <a:solidFill>
                  <a:schemeClr val="tx2"/>
                </a:solidFill>
                <a:cs typeface="Arial" panose="020B0604020202020204" pitchFamily="34" charset="0"/>
              </a:rPr>
              <a:t>INFORMATION</a:t>
            </a:r>
          </a:p>
          <a:p>
            <a:pPr marL="12700">
              <a:lnSpc>
                <a:spcPct val="100000"/>
              </a:lnSpc>
              <a:spcBef>
                <a:spcPts val="100"/>
              </a:spcBef>
            </a:pPr>
            <a:endParaRPr lang="en-US" sz="2000" dirty="0">
              <a:solidFill>
                <a:schemeClr val="tx2"/>
              </a:solidFill>
              <a:latin typeface="Dosis" pitchFamily="2" charset="0"/>
              <a:cs typeface="Arial"/>
            </a:endParaRPr>
          </a:p>
          <a:p>
            <a:pPr marL="12700">
              <a:lnSpc>
                <a:spcPct val="100000"/>
              </a:lnSpc>
              <a:spcBef>
                <a:spcPts val="100"/>
              </a:spcBef>
            </a:pPr>
            <a:r>
              <a:rPr lang="en-US" b="1" dirty="0">
                <a:solidFill>
                  <a:schemeClr val="tx2"/>
                </a:solidFill>
                <a:cs typeface="Arial" panose="020B0604020202020204" pitchFamily="34" charset="0"/>
              </a:rPr>
              <a:t>Erin EverGreen - Client Registration Manager</a:t>
            </a:r>
            <a:endParaRPr lang="en-US" dirty="0">
              <a:solidFill>
                <a:schemeClr val="tx2"/>
              </a:solidFill>
              <a:cs typeface="Arial" panose="020B0604020202020204" pitchFamily="34" charset="0"/>
            </a:endParaRPr>
          </a:p>
          <a:p>
            <a:pPr marL="12700">
              <a:lnSpc>
                <a:spcPct val="100000"/>
              </a:lnSpc>
              <a:spcBef>
                <a:spcPts val="360"/>
              </a:spcBef>
            </a:pPr>
            <a:r>
              <a:rPr lang="en-US" spc="-10" dirty="0">
                <a:solidFill>
                  <a:schemeClr val="tx2"/>
                </a:solidFill>
                <a:cs typeface="Arial" panose="020B0604020202020204" pitchFamily="34" charset="0"/>
              </a:rPr>
              <a:t>941.549.8143</a:t>
            </a:r>
            <a:endParaRPr lang="en-US" dirty="0">
              <a:solidFill>
                <a:schemeClr val="tx2"/>
              </a:solidFill>
              <a:cs typeface="Arial" panose="020B0604020202020204" pitchFamily="34" charset="0"/>
            </a:endParaRPr>
          </a:p>
          <a:p>
            <a:pPr marL="12700">
              <a:lnSpc>
                <a:spcPct val="100000"/>
              </a:lnSpc>
              <a:spcBef>
                <a:spcPts val="360"/>
              </a:spcBef>
            </a:pPr>
            <a:r>
              <a:rPr lang="en-US" u="sng" spc="-10" dirty="0">
                <a:solidFill>
                  <a:schemeClr val="tx2"/>
                </a:solidFill>
                <a:uFill>
                  <a:solidFill>
                    <a:srgbClr val="0462C0"/>
                  </a:solidFill>
                </a:uFill>
                <a:cs typeface="Arial" panose="020B0604020202020204" pitchFamily="34" charset="0"/>
              </a:rPr>
              <a:t>EEverGreen@AllFaithsFoodBank.org</a:t>
            </a:r>
            <a:endParaRPr lang="en-US" dirty="0">
              <a:solidFill>
                <a:schemeClr val="tx2"/>
              </a:solidFill>
              <a:cs typeface="Arial" panose="020B0604020202020204" pitchFamily="34" charset="0"/>
            </a:endParaRPr>
          </a:p>
          <a:p>
            <a:pPr>
              <a:lnSpc>
                <a:spcPct val="100000"/>
              </a:lnSpc>
              <a:spcBef>
                <a:spcPts val="1070"/>
              </a:spcBef>
            </a:pPr>
            <a:endParaRPr lang="en-US" dirty="0">
              <a:solidFill>
                <a:schemeClr val="tx2"/>
              </a:solidFill>
              <a:cs typeface="Arial" panose="020B0604020202020204" pitchFamily="34" charset="0"/>
            </a:endParaRPr>
          </a:p>
          <a:p>
            <a:pPr marL="12700">
              <a:lnSpc>
                <a:spcPct val="100000"/>
              </a:lnSpc>
            </a:pPr>
            <a:r>
              <a:rPr lang="en-US" b="1" spc="-10" dirty="0">
                <a:solidFill>
                  <a:schemeClr val="tx2"/>
                </a:solidFill>
                <a:cs typeface="Arial" panose="020B0604020202020204" pitchFamily="34" charset="0"/>
              </a:rPr>
              <a:t>Ana Hernandez - Agency Relations Coordinator</a:t>
            </a:r>
          </a:p>
          <a:p>
            <a:pPr marL="12700"/>
            <a:r>
              <a:rPr lang="en-US" spc="-10" dirty="0">
                <a:solidFill>
                  <a:schemeClr val="tx2"/>
                </a:solidFill>
                <a:cs typeface="Arial" panose="020B0604020202020204" pitchFamily="34" charset="0"/>
              </a:rPr>
              <a:t>941.379.6333 Ext 141</a:t>
            </a:r>
            <a:endParaRPr lang="en-US" dirty="0">
              <a:solidFill>
                <a:schemeClr val="tx2"/>
              </a:solidFill>
              <a:cs typeface="Arial" panose="020B0604020202020204" pitchFamily="34" charset="0"/>
            </a:endParaRPr>
          </a:p>
          <a:p>
            <a:pPr marL="12700">
              <a:lnSpc>
                <a:spcPct val="100000"/>
              </a:lnSpc>
              <a:spcBef>
                <a:spcPts val="360"/>
              </a:spcBef>
            </a:pPr>
            <a:r>
              <a:rPr lang="en-US" u="sng" spc="-10" dirty="0">
                <a:solidFill>
                  <a:schemeClr val="tx2"/>
                </a:solidFill>
                <a:uFill>
                  <a:solidFill>
                    <a:srgbClr val="0462C0"/>
                  </a:solidFill>
                </a:uFill>
                <a:cs typeface="Arial" panose="020B0604020202020204" pitchFamily="34" charset="0"/>
                <a:hlinkClick r:id="rId4">
                  <a:extLst>
                    <a:ext uri="{A12FA001-AC4F-418D-AE19-62706E023703}">
                      <ahyp:hlinkClr xmlns:ahyp="http://schemas.microsoft.com/office/drawing/2018/hyperlinkcolor" val="tx"/>
                    </a:ext>
                  </a:extLst>
                </a:hlinkClick>
              </a:rPr>
              <a:t>AHernandez@AllFaithsFoodBank.org</a:t>
            </a:r>
            <a:endParaRPr lang="en-US" u="sng" spc="-10" dirty="0">
              <a:solidFill>
                <a:schemeClr val="tx2"/>
              </a:solidFill>
              <a:uFill>
                <a:solidFill>
                  <a:srgbClr val="0462C0"/>
                </a:solidFill>
              </a:uFill>
              <a:cs typeface="Arial" panose="020B0604020202020204" pitchFamily="34" charset="0"/>
            </a:endParaRPr>
          </a:p>
          <a:p>
            <a:pPr marL="12700">
              <a:lnSpc>
                <a:spcPct val="100000"/>
              </a:lnSpc>
              <a:spcBef>
                <a:spcPts val="360"/>
              </a:spcBef>
            </a:pPr>
            <a:endParaRPr lang="en-US" u="sng" spc="-10" dirty="0">
              <a:solidFill>
                <a:schemeClr val="tx2"/>
              </a:solidFill>
              <a:uFill>
                <a:solidFill>
                  <a:srgbClr val="0462C0"/>
                </a:solidFill>
              </a:uFill>
              <a:cs typeface="Arial" panose="020B0604020202020204" pitchFamily="34" charset="0"/>
            </a:endParaRPr>
          </a:p>
          <a:p>
            <a:pPr marL="12700">
              <a:lnSpc>
                <a:spcPct val="100000"/>
              </a:lnSpc>
            </a:pPr>
            <a:r>
              <a:rPr lang="en-US" b="1" spc="-10" dirty="0">
                <a:solidFill>
                  <a:schemeClr val="tx2"/>
                </a:solidFill>
                <a:cs typeface="Arial" panose="020B0604020202020204" pitchFamily="34" charset="0"/>
              </a:rPr>
              <a:t>Darla Walters - Agency Relations Manager</a:t>
            </a:r>
          </a:p>
          <a:p>
            <a:pPr marL="12700"/>
            <a:r>
              <a:rPr lang="en-US" spc="-10" dirty="0">
                <a:solidFill>
                  <a:schemeClr val="tx2"/>
                </a:solidFill>
                <a:cs typeface="Arial" panose="020B0604020202020204" pitchFamily="34" charset="0"/>
              </a:rPr>
              <a:t>941.914.7717</a:t>
            </a:r>
            <a:endParaRPr lang="en-US" dirty="0">
              <a:solidFill>
                <a:schemeClr val="tx2"/>
              </a:solidFill>
              <a:cs typeface="Arial" panose="020B0604020202020204" pitchFamily="34" charset="0"/>
            </a:endParaRPr>
          </a:p>
          <a:p>
            <a:pPr marL="12700">
              <a:lnSpc>
                <a:spcPct val="100000"/>
              </a:lnSpc>
              <a:spcBef>
                <a:spcPts val="360"/>
              </a:spcBef>
            </a:pPr>
            <a:r>
              <a:rPr lang="en-US" u="sng" spc="-10" dirty="0">
                <a:solidFill>
                  <a:schemeClr val="tx2"/>
                </a:solidFill>
                <a:uFill>
                  <a:solidFill>
                    <a:srgbClr val="0462C0"/>
                  </a:solidFill>
                </a:uFill>
                <a:cs typeface="Arial" panose="020B0604020202020204" pitchFamily="34" charset="0"/>
              </a:rPr>
              <a:t>DWalters@AllFaithsFoodBank.org</a:t>
            </a:r>
            <a:endParaRPr lang="en-US" dirty="0">
              <a:solidFill>
                <a:schemeClr val="tx2"/>
              </a:solidFill>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object 2">
            <a:extLst>
              <a:ext uri="{FF2B5EF4-FFF2-40B4-BE49-F238E27FC236}">
                <a16:creationId xmlns:a16="http://schemas.microsoft.com/office/drawing/2014/main" id="{FE9D00F1-5ABE-E416-C960-0134B9104E3F}"/>
              </a:ext>
            </a:extLst>
          </p:cNvPr>
          <p:cNvSpPr>
            <a:spLocks/>
          </p:cNvSpPr>
          <p:nvPr/>
        </p:nvSpPr>
        <p:spPr bwMode="auto">
          <a:xfrm>
            <a:off x="0" y="0"/>
            <a:ext cx="12192000" cy="6858000"/>
          </a:xfrm>
          <a:custGeom>
            <a:avLst/>
            <a:gdLst>
              <a:gd name="T0" fmla="*/ 12192000 w 12192000"/>
              <a:gd name="T1" fmla="*/ 0 h 6858000"/>
              <a:gd name="T2" fmla="*/ 0 w 12192000"/>
              <a:gd name="T3" fmla="*/ 0 h 6858000"/>
              <a:gd name="T4" fmla="*/ 0 w 12192000"/>
              <a:gd name="T5" fmla="*/ 6858000 h 6858000"/>
              <a:gd name="T6" fmla="*/ 12192000 w 12192000"/>
              <a:gd name="T7" fmla="*/ 6858000 h 6858000"/>
              <a:gd name="T8" fmla="*/ 12192000 w 12192000"/>
              <a:gd name="T9" fmla="*/ 0 h 6858000"/>
            </a:gdLst>
            <a:ahLst/>
            <a:cxnLst>
              <a:cxn ang="0">
                <a:pos x="T0" y="T1"/>
              </a:cxn>
              <a:cxn ang="0">
                <a:pos x="T2" y="T3"/>
              </a:cxn>
              <a:cxn ang="0">
                <a:pos x="T4" y="T5"/>
              </a:cxn>
              <a:cxn ang="0">
                <a:pos x="T6" y="T7"/>
              </a:cxn>
              <a:cxn ang="0">
                <a:pos x="T8" y="T9"/>
              </a:cxn>
            </a:cxnLst>
            <a:rect l="0" t="0" r="r" b="b"/>
            <a:pathLst>
              <a:path w="12192000" h="6858000">
                <a:moveTo>
                  <a:pt x="12192000" y="0"/>
                </a:moveTo>
                <a:lnTo>
                  <a:pt x="0" y="0"/>
                </a:lnTo>
                <a:lnTo>
                  <a:pt x="0" y="6858000"/>
                </a:lnTo>
                <a:lnTo>
                  <a:pt x="12192000" y="6858000"/>
                </a:lnTo>
                <a:lnTo>
                  <a:pt x="12192000" y="0"/>
                </a:lnTo>
                <a:close/>
              </a:path>
            </a:pathLst>
          </a:custGeom>
          <a:solidFill>
            <a:srgbClr val="F1F1F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nvGrpSpPr>
          <p:cNvPr id="8195" name="object 3">
            <a:extLst>
              <a:ext uri="{FF2B5EF4-FFF2-40B4-BE49-F238E27FC236}">
                <a16:creationId xmlns:a16="http://schemas.microsoft.com/office/drawing/2014/main" id="{DC28963E-89B5-FF8A-BE66-F5085426CCB4}"/>
              </a:ext>
            </a:extLst>
          </p:cNvPr>
          <p:cNvGrpSpPr>
            <a:grpSpLocks/>
          </p:cNvGrpSpPr>
          <p:nvPr/>
        </p:nvGrpSpPr>
        <p:grpSpPr bwMode="auto">
          <a:xfrm>
            <a:off x="0" y="0"/>
            <a:ext cx="12192000" cy="6858000"/>
            <a:chOff x="0" y="0"/>
            <a:chExt cx="12192000" cy="6858000"/>
          </a:xfrm>
        </p:grpSpPr>
        <p:pic>
          <p:nvPicPr>
            <p:cNvPr id="8198" name="object 4">
              <a:extLst>
                <a:ext uri="{FF2B5EF4-FFF2-40B4-BE49-F238E27FC236}">
                  <a16:creationId xmlns:a16="http://schemas.microsoft.com/office/drawing/2014/main" id="{5BD00DE7-E800-9E2C-A2A6-6B68EA59C6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7920" y="0"/>
              <a:ext cx="768094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9" name="object 5">
              <a:extLst>
                <a:ext uri="{FF2B5EF4-FFF2-40B4-BE49-F238E27FC236}">
                  <a16:creationId xmlns:a16="http://schemas.microsoft.com/office/drawing/2014/main" id="{F5768D85-3C48-3B1F-0A24-EBA6D71276E9}"/>
                </a:ext>
              </a:extLst>
            </p:cNvPr>
            <p:cNvSpPr>
              <a:spLocks/>
            </p:cNvSpPr>
            <p:nvPr/>
          </p:nvSpPr>
          <p:spPr bwMode="auto">
            <a:xfrm>
              <a:off x="2407918" y="0"/>
              <a:ext cx="7680959" cy="6858000"/>
            </a:xfrm>
            <a:custGeom>
              <a:avLst/>
              <a:gdLst>
                <a:gd name="T0" fmla="*/ 2293181 w 7680959"/>
                <a:gd name="T1" fmla="*/ 76200 h 6858000"/>
                <a:gd name="T2" fmla="*/ 2007386 w 7680959"/>
                <a:gd name="T3" fmla="*/ 215900 h 6858000"/>
                <a:gd name="T4" fmla="*/ 1586922 w 7680959"/>
                <a:gd name="T5" fmla="*/ 482600 h 6858000"/>
                <a:gd name="T6" fmla="*/ 1205578 w 7680959"/>
                <a:gd name="T7" fmla="*/ 787400 h 6858000"/>
                <a:gd name="T8" fmla="*/ 1015735 w 7680959"/>
                <a:gd name="T9" fmla="*/ 990600 h 6858000"/>
                <a:gd name="T10" fmla="*/ 839684 w 7680959"/>
                <a:gd name="T11" fmla="*/ 1193800 h 6858000"/>
                <a:gd name="T12" fmla="*/ 678184 w 7680959"/>
                <a:gd name="T13" fmla="*/ 1409700 h 6858000"/>
                <a:gd name="T14" fmla="*/ 531995 w 7680959"/>
                <a:gd name="T15" fmla="*/ 1638300 h 6858000"/>
                <a:gd name="T16" fmla="*/ 401876 w 7680959"/>
                <a:gd name="T17" fmla="*/ 1879600 h 6858000"/>
                <a:gd name="T18" fmla="*/ 288589 w 7680959"/>
                <a:gd name="T19" fmla="*/ 2120900 h 6858000"/>
                <a:gd name="T20" fmla="*/ 192891 w 7680959"/>
                <a:gd name="T21" fmla="*/ 2387600 h 6858000"/>
                <a:gd name="T22" fmla="*/ 115543 w 7680959"/>
                <a:gd name="T23" fmla="*/ 2654300 h 6858000"/>
                <a:gd name="T24" fmla="*/ 57305 w 7680959"/>
                <a:gd name="T25" fmla="*/ 2921000 h 6858000"/>
                <a:gd name="T26" fmla="*/ 18937 w 7680959"/>
                <a:gd name="T27" fmla="*/ 3200400 h 6858000"/>
                <a:gd name="T28" fmla="*/ 1197 w 7680959"/>
                <a:gd name="T29" fmla="*/ 3492500 h 6858000"/>
                <a:gd name="T30" fmla="*/ 4771 w 7680959"/>
                <a:gd name="T31" fmla="*/ 3784600 h 6858000"/>
                <a:gd name="T32" fmla="*/ 29472 w 7680959"/>
                <a:gd name="T33" fmla="*/ 4064000 h 6858000"/>
                <a:gd name="T34" fmla="*/ 74548 w 7680959"/>
                <a:gd name="T35" fmla="*/ 4343400 h 6858000"/>
                <a:gd name="T36" fmla="*/ 139240 w 7680959"/>
                <a:gd name="T37" fmla="*/ 4610100 h 6858000"/>
                <a:gd name="T38" fmla="*/ 222789 w 7680959"/>
                <a:gd name="T39" fmla="*/ 4876800 h 6858000"/>
                <a:gd name="T40" fmla="*/ 324434 w 7680959"/>
                <a:gd name="T41" fmla="*/ 5130800 h 6858000"/>
                <a:gd name="T42" fmla="*/ 443417 w 7680959"/>
                <a:gd name="T43" fmla="*/ 5384800 h 6858000"/>
                <a:gd name="T44" fmla="*/ 578976 w 7680959"/>
                <a:gd name="T45" fmla="*/ 5613400 h 6858000"/>
                <a:gd name="T46" fmla="*/ 730353 w 7680959"/>
                <a:gd name="T47" fmla="*/ 5842000 h 6858000"/>
                <a:gd name="T48" fmla="*/ 896788 w 7680959"/>
                <a:gd name="T49" fmla="*/ 6057900 h 6858000"/>
                <a:gd name="T50" fmla="*/ 1077521 w 7680959"/>
                <a:gd name="T51" fmla="*/ 6261100 h 6858000"/>
                <a:gd name="T52" fmla="*/ 1305434 w 7680959"/>
                <a:gd name="T53" fmla="*/ 6477000 h 6858000"/>
                <a:gd name="T54" fmla="*/ 1697912 w 7680959"/>
                <a:gd name="T55" fmla="*/ 6781800 h 6858000"/>
                <a:gd name="T56" fmla="*/ 5945421 w 7680959"/>
                <a:gd name="T57" fmla="*/ 6794500 h 6858000"/>
                <a:gd name="T58" fmla="*/ 6307191 w 7680959"/>
                <a:gd name="T59" fmla="*/ 6527800 h 6858000"/>
                <a:gd name="T60" fmla="*/ 6571979 w 7680959"/>
                <a:gd name="T61" fmla="*/ 6286500 h 6858000"/>
                <a:gd name="T62" fmla="*/ 6755021 w 7680959"/>
                <a:gd name="T63" fmla="*/ 6083300 h 6858000"/>
                <a:gd name="T64" fmla="*/ 6923892 w 7680959"/>
                <a:gd name="T65" fmla="*/ 5880100 h 6858000"/>
                <a:gd name="T66" fmla="*/ 7077831 w 7680959"/>
                <a:gd name="T67" fmla="*/ 5651500 h 6858000"/>
                <a:gd name="T68" fmla="*/ 7216080 w 7680959"/>
                <a:gd name="T69" fmla="*/ 5422900 h 6858000"/>
                <a:gd name="T70" fmla="*/ 7337878 w 7680959"/>
                <a:gd name="T71" fmla="*/ 5181600 h 6858000"/>
                <a:gd name="T72" fmla="*/ 7442465 w 7680959"/>
                <a:gd name="T73" fmla="*/ 4927600 h 6858000"/>
                <a:gd name="T74" fmla="*/ 7529083 w 7680959"/>
                <a:gd name="T75" fmla="*/ 4660900 h 6858000"/>
                <a:gd name="T76" fmla="*/ 7596971 w 7680959"/>
                <a:gd name="T77" fmla="*/ 4394200 h 6858000"/>
                <a:gd name="T78" fmla="*/ 7645369 w 7680959"/>
                <a:gd name="T79" fmla="*/ 4114800 h 6858000"/>
                <a:gd name="T80" fmla="*/ 7673518 w 7680959"/>
                <a:gd name="T81" fmla="*/ 3822700 h 6858000"/>
                <a:gd name="T82" fmla="*/ 7680660 w 7680959"/>
                <a:gd name="T83" fmla="*/ 3543300 h 6858000"/>
                <a:gd name="T84" fmla="*/ 7666432 w 7680959"/>
                <a:gd name="T85" fmla="*/ 3251200 h 6858000"/>
                <a:gd name="T86" fmla="*/ 7631449 w 7680959"/>
                <a:gd name="T87" fmla="*/ 2971800 h 6858000"/>
                <a:gd name="T88" fmla="*/ 7576469 w 7680959"/>
                <a:gd name="T89" fmla="*/ 2692400 h 6858000"/>
                <a:gd name="T90" fmla="*/ 7502254 w 7680959"/>
                <a:gd name="T91" fmla="*/ 2425700 h 6858000"/>
                <a:gd name="T92" fmla="*/ 7409562 w 7680959"/>
                <a:gd name="T93" fmla="*/ 2171700 h 6858000"/>
                <a:gd name="T94" fmla="*/ 7299153 w 7680959"/>
                <a:gd name="T95" fmla="*/ 1917700 h 6858000"/>
                <a:gd name="T96" fmla="*/ 7171787 w 7680959"/>
                <a:gd name="T97" fmla="*/ 1676400 h 6858000"/>
                <a:gd name="T98" fmla="*/ 7028224 w 7680959"/>
                <a:gd name="T99" fmla="*/ 1447800 h 6858000"/>
                <a:gd name="T100" fmla="*/ 6869223 w 7680959"/>
                <a:gd name="T101" fmla="*/ 1231900 h 6858000"/>
                <a:gd name="T102" fmla="*/ 6695544 w 7680959"/>
                <a:gd name="T103" fmla="*/ 1016000 h 6858000"/>
                <a:gd name="T104" fmla="*/ 6507947 w 7680959"/>
                <a:gd name="T105" fmla="*/ 825500 h 6858000"/>
                <a:gd name="T106" fmla="*/ 6202116 w 7680959"/>
                <a:gd name="T107" fmla="*/ 558800 h 6858000"/>
                <a:gd name="T108" fmla="*/ 5713290 w 7680959"/>
                <a:gd name="T109" fmla="*/ 228600 h 6858000"/>
                <a:gd name="T110" fmla="*/ 5429414 w 7680959"/>
                <a:gd name="T111" fmla="*/ 88900 h 685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680959" h="6858000">
                  <a:moveTo>
                    <a:pt x="5229862" y="0"/>
                  </a:moveTo>
                  <a:lnTo>
                    <a:pt x="2451097" y="0"/>
                  </a:lnTo>
                  <a:lnTo>
                    <a:pt x="2419634" y="12700"/>
                  </a:lnTo>
                  <a:lnTo>
                    <a:pt x="2377229" y="38100"/>
                  </a:lnTo>
                  <a:lnTo>
                    <a:pt x="2335077" y="50800"/>
                  </a:lnTo>
                  <a:lnTo>
                    <a:pt x="2293181" y="76200"/>
                  </a:lnTo>
                  <a:lnTo>
                    <a:pt x="2251545" y="88900"/>
                  </a:lnTo>
                  <a:lnTo>
                    <a:pt x="2210172" y="114300"/>
                  </a:lnTo>
                  <a:lnTo>
                    <a:pt x="2169067" y="127000"/>
                  </a:lnTo>
                  <a:lnTo>
                    <a:pt x="2128232" y="152400"/>
                  </a:lnTo>
                  <a:lnTo>
                    <a:pt x="2087672" y="165100"/>
                  </a:lnTo>
                  <a:lnTo>
                    <a:pt x="2007386" y="215900"/>
                  </a:lnTo>
                  <a:lnTo>
                    <a:pt x="1967669" y="228600"/>
                  </a:lnTo>
                  <a:lnTo>
                    <a:pt x="1850259" y="304800"/>
                  </a:lnTo>
                  <a:lnTo>
                    <a:pt x="1735538" y="381000"/>
                  </a:lnTo>
                  <a:lnTo>
                    <a:pt x="1697912" y="393700"/>
                  </a:lnTo>
                  <a:lnTo>
                    <a:pt x="1660598" y="431800"/>
                  </a:lnTo>
                  <a:lnTo>
                    <a:pt x="1586922" y="482600"/>
                  </a:lnTo>
                  <a:lnTo>
                    <a:pt x="1478843" y="558800"/>
                  </a:lnTo>
                  <a:lnTo>
                    <a:pt x="1408453" y="609600"/>
                  </a:lnTo>
                  <a:lnTo>
                    <a:pt x="1373768" y="647700"/>
                  </a:lnTo>
                  <a:lnTo>
                    <a:pt x="1305434" y="698500"/>
                  </a:lnTo>
                  <a:lnTo>
                    <a:pt x="1271793" y="736600"/>
                  </a:lnTo>
                  <a:lnTo>
                    <a:pt x="1205578" y="787400"/>
                  </a:lnTo>
                  <a:lnTo>
                    <a:pt x="1173012" y="825500"/>
                  </a:lnTo>
                  <a:lnTo>
                    <a:pt x="1140812" y="850900"/>
                  </a:lnTo>
                  <a:lnTo>
                    <a:pt x="1108980" y="889000"/>
                  </a:lnTo>
                  <a:lnTo>
                    <a:pt x="1077521" y="914400"/>
                  </a:lnTo>
                  <a:lnTo>
                    <a:pt x="1046438" y="952500"/>
                  </a:lnTo>
                  <a:lnTo>
                    <a:pt x="1015735" y="990600"/>
                  </a:lnTo>
                  <a:lnTo>
                    <a:pt x="985415" y="1016000"/>
                  </a:lnTo>
                  <a:lnTo>
                    <a:pt x="955482" y="1054100"/>
                  </a:lnTo>
                  <a:lnTo>
                    <a:pt x="925938" y="1092200"/>
                  </a:lnTo>
                  <a:lnTo>
                    <a:pt x="896788" y="1117600"/>
                  </a:lnTo>
                  <a:lnTo>
                    <a:pt x="868036" y="1155700"/>
                  </a:lnTo>
                  <a:lnTo>
                    <a:pt x="839684" y="1193800"/>
                  </a:lnTo>
                  <a:lnTo>
                    <a:pt x="811736" y="1231900"/>
                  </a:lnTo>
                  <a:lnTo>
                    <a:pt x="784196" y="1257300"/>
                  </a:lnTo>
                  <a:lnTo>
                    <a:pt x="757067" y="1295400"/>
                  </a:lnTo>
                  <a:lnTo>
                    <a:pt x="730353" y="1333500"/>
                  </a:lnTo>
                  <a:lnTo>
                    <a:pt x="704058" y="1371600"/>
                  </a:lnTo>
                  <a:lnTo>
                    <a:pt x="678184" y="1409700"/>
                  </a:lnTo>
                  <a:lnTo>
                    <a:pt x="652735" y="1447800"/>
                  </a:lnTo>
                  <a:lnTo>
                    <a:pt x="627715" y="1485900"/>
                  </a:lnTo>
                  <a:lnTo>
                    <a:pt x="603128" y="1524000"/>
                  </a:lnTo>
                  <a:lnTo>
                    <a:pt x="578976" y="1562100"/>
                  </a:lnTo>
                  <a:lnTo>
                    <a:pt x="555264" y="1600200"/>
                  </a:lnTo>
                  <a:lnTo>
                    <a:pt x="531995" y="1638300"/>
                  </a:lnTo>
                  <a:lnTo>
                    <a:pt x="509172" y="1676400"/>
                  </a:lnTo>
                  <a:lnTo>
                    <a:pt x="486799" y="1714500"/>
                  </a:lnTo>
                  <a:lnTo>
                    <a:pt x="464879" y="1752600"/>
                  </a:lnTo>
                  <a:lnTo>
                    <a:pt x="443417" y="1790700"/>
                  </a:lnTo>
                  <a:lnTo>
                    <a:pt x="422415" y="1828800"/>
                  </a:lnTo>
                  <a:lnTo>
                    <a:pt x="401876" y="1879600"/>
                  </a:lnTo>
                  <a:lnTo>
                    <a:pt x="381806" y="1917700"/>
                  </a:lnTo>
                  <a:lnTo>
                    <a:pt x="362206" y="1955800"/>
                  </a:lnTo>
                  <a:lnTo>
                    <a:pt x="343081" y="1993900"/>
                  </a:lnTo>
                  <a:lnTo>
                    <a:pt x="324434" y="2044700"/>
                  </a:lnTo>
                  <a:lnTo>
                    <a:pt x="306269" y="2082800"/>
                  </a:lnTo>
                  <a:lnTo>
                    <a:pt x="288589" y="2120900"/>
                  </a:lnTo>
                  <a:lnTo>
                    <a:pt x="271397" y="2171700"/>
                  </a:lnTo>
                  <a:lnTo>
                    <a:pt x="254698" y="2209800"/>
                  </a:lnTo>
                  <a:lnTo>
                    <a:pt x="238494" y="2247900"/>
                  </a:lnTo>
                  <a:lnTo>
                    <a:pt x="222789" y="2298700"/>
                  </a:lnTo>
                  <a:lnTo>
                    <a:pt x="207587" y="2336800"/>
                  </a:lnTo>
                  <a:lnTo>
                    <a:pt x="192891" y="2387600"/>
                  </a:lnTo>
                  <a:lnTo>
                    <a:pt x="178705" y="2425700"/>
                  </a:lnTo>
                  <a:lnTo>
                    <a:pt x="165032" y="2476500"/>
                  </a:lnTo>
                  <a:lnTo>
                    <a:pt x="151876" y="2514600"/>
                  </a:lnTo>
                  <a:lnTo>
                    <a:pt x="139240" y="2565400"/>
                  </a:lnTo>
                  <a:lnTo>
                    <a:pt x="127128" y="2603500"/>
                  </a:lnTo>
                  <a:lnTo>
                    <a:pt x="115543" y="2654300"/>
                  </a:lnTo>
                  <a:lnTo>
                    <a:pt x="104490" y="2692400"/>
                  </a:lnTo>
                  <a:lnTo>
                    <a:pt x="93970" y="2743200"/>
                  </a:lnTo>
                  <a:lnTo>
                    <a:pt x="83988" y="2781300"/>
                  </a:lnTo>
                  <a:lnTo>
                    <a:pt x="74548" y="2832100"/>
                  </a:lnTo>
                  <a:lnTo>
                    <a:pt x="65652" y="2882900"/>
                  </a:lnTo>
                  <a:lnTo>
                    <a:pt x="57305" y="2921000"/>
                  </a:lnTo>
                  <a:lnTo>
                    <a:pt x="49510" y="2971800"/>
                  </a:lnTo>
                  <a:lnTo>
                    <a:pt x="42271" y="3009900"/>
                  </a:lnTo>
                  <a:lnTo>
                    <a:pt x="35590" y="3060700"/>
                  </a:lnTo>
                  <a:lnTo>
                    <a:pt x="29472" y="3111500"/>
                  </a:lnTo>
                  <a:lnTo>
                    <a:pt x="23919" y="3162300"/>
                  </a:lnTo>
                  <a:lnTo>
                    <a:pt x="18937" y="3200400"/>
                  </a:lnTo>
                  <a:lnTo>
                    <a:pt x="14527" y="3251200"/>
                  </a:lnTo>
                  <a:lnTo>
                    <a:pt x="10694" y="3302000"/>
                  </a:lnTo>
                  <a:lnTo>
                    <a:pt x="7441" y="3352800"/>
                  </a:lnTo>
                  <a:lnTo>
                    <a:pt x="4771" y="3390900"/>
                  </a:lnTo>
                  <a:lnTo>
                    <a:pt x="2689" y="3441700"/>
                  </a:lnTo>
                  <a:lnTo>
                    <a:pt x="1197" y="3492500"/>
                  </a:lnTo>
                  <a:lnTo>
                    <a:pt x="299" y="3543300"/>
                  </a:lnTo>
                  <a:lnTo>
                    <a:pt x="0" y="3581400"/>
                  </a:lnTo>
                  <a:lnTo>
                    <a:pt x="299" y="3632200"/>
                  </a:lnTo>
                  <a:lnTo>
                    <a:pt x="1197" y="3683000"/>
                  </a:lnTo>
                  <a:lnTo>
                    <a:pt x="2689" y="3733800"/>
                  </a:lnTo>
                  <a:lnTo>
                    <a:pt x="4771" y="3784600"/>
                  </a:lnTo>
                  <a:lnTo>
                    <a:pt x="7441" y="3822700"/>
                  </a:lnTo>
                  <a:lnTo>
                    <a:pt x="10694" y="3873500"/>
                  </a:lnTo>
                  <a:lnTo>
                    <a:pt x="14527" y="3924300"/>
                  </a:lnTo>
                  <a:lnTo>
                    <a:pt x="18937" y="3975100"/>
                  </a:lnTo>
                  <a:lnTo>
                    <a:pt x="23919" y="4013200"/>
                  </a:lnTo>
                  <a:lnTo>
                    <a:pt x="29472" y="4064000"/>
                  </a:lnTo>
                  <a:lnTo>
                    <a:pt x="35590" y="4114800"/>
                  </a:lnTo>
                  <a:lnTo>
                    <a:pt x="42271" y="4165600"/>
                  </a:lnTo>
                  <a:lnTo>
                    <a:pt x="49510" y="4203700"/>
                  </a:lnTo>
                  <a:lnTo>
                    <a:pt x="57305" y="4254500"/>
                  </a:lnTo>
                  <a:lnTo>
                    <a:pt x="65652" y="4292600"/>
                  </a:lnTo>
                  <a:lnTo>
                    <a:pt x="74548" y="4343400"/>
                  </a:lnTo>
                  <a:lnTo>
                    <a:pt x="83988" y="4394200"/>
                  </a:lnTo>
                  <a:lnTo>
                    <a:pt x="93970" y="4432300"/>
                  </a:lnTo>
                  <a:lnTo>
                    <a:pt x="104490" y="4483100"/>
                  </a:lnTo>
                  <a:lnTo>
                    <a:pt x="115543" y="4521200"/>
                  </a:lnTo>
                  <a:lnTo>
                    <a:pt x="127128" y="4572000"/>
                  </a:lnTo>
                  <a:lnTo>
                    <a:pt x="139240" y="4610100"/>
                  </a:lnTo>
                  <a:lnTo>
                    <a:pt x="151876" y="4660900"/>
                  </a:lnTo>
                  <a:lnTo>
                    <a:pt x="165032" y="4699000"/>
                  </a:lnTo>
                  <a:lnTo>
                    <a:pt x="178705" y="4749800"/>
                  </a:lnTo>
                  <a:lnTo>
                    <a:pt x="192891" y="4787900"/>
                  </a:lnTo>
                  <a:lnTo>
                    <a:pt x="207587" y="4838700"/>
                  </a:lnTo>
                  <a:lnTo>
                    <a:pt x="222789" y="4876800"/>
                  </a:lnTo>
                  <a:lnTo>
                    <a:pt x="238494" y="4927600"/>
                  </a:lnTo>
                  <a:lnTo>
                    <a:pt x="254698" y="4965700"/>
                  </a:lnTo>
                  <a:lnTo>
                    <a:pt x="271397" y="5003800"/>
                  </a:lnTo>
                  <a:lnTo>
                    <a:pt x="288589" y="5054600"/>
                  </a:lnTo>
                  <a:lnTo>
                    <a:pt x="306269" y="5092700"/>
                  </a:lnTo>
                  <a:lnTo>
                    <a:pt x="324434" y="5130800"/>
                  </a:lnTo>
                  <a:lnTo>
                    <a:pt x="343081" y="5181600"/>
                  </a:lnTo>
                  <a:lnTo>
                    <a:pt x="362206" y="5219700"/>
                  </a:lnTo>
                  <a:lnTo>
                    <a:pt x="381806" y="5257800"/>
                  </a:lnTo>
                  <a:lnTo>
                    <a:pt x="401876" y="5295900"/>
                  </a:lnTo>
                  <a:lnTo>
                    <a:pt x="422415" y="5346700"/>
                  </a:lnTo>
                  <a:lnTo>
                    <a:pt x="443417" y="5384800"/>
                  </a:lnTo>
                  <a:lnTo>
                    <a:pt x="464879" y="5422900"/>
                  </a:lnTo>
                  <a:lnTo>
                    <a:pt x="486799" y="5461000"/>
                  </a:lnTo>
                  <a:lnTo>
                    <a:pt x="509172" y="5499100"/>
                  </a:lnTo>
                  <a:lnTo>
                    <a:pt x="531995" y="5537200"/>
                  </a:lnTo>
                  <a:lnTo>
                    <a:pt x="555264" y="5575300"/>
                  </a:lnTo>
                  <a:lnTo>
                    <a:pt x="578976" y="5613400"/>
                  </a:lnTo>
                  <a:lnTo>
                    <a:pt x="603128" y="5651500"/>
                  </a:lnTo>
                  <a:lnTo>
                    <a:pt x="627715" y="5689600"/>
                  </a:lnTo>
                  <a:lnTo>
                    <a:pt x="652735" y="5727700"/>
                  </a:lnTo>
                  <a:lnTo>
                    <a:pt x="678184" y="5765800"/>
                  </a:lnTo>
                  <a:lnTo>
                    <a:pt x="704058" y="5803900"/>
                  </a:lnTo>
                  <a:lnTo>
                    <a:pt x="730353" y="5842000"/>
                  </a:lnTo>
                  <a:lnTo>
                    <a:pt x="757067" y="5880100"/>
                  </a:lnTo>
                  <a:lnTo>
                    <a:pt x="784196" y="5918200"/>
                  </a:lnTo>
                  <a:lnTo>
                    <a:pt x="811736" y="5943600"/>
                  </a:lnTo>
                  <a:lnTo>
                    <a:pt x="839684" y="5981700"/>
                  </a:lnTo>
                  <a:lnTo>
                    <a:pt x="868036" y="6019800"/>
                  </a:lnTo>
                  <a:lnTo>
                    <a:pt x="896788" y="6057900"/>
                  </a:lnTo>
                  <a:lnTo>
                    <a:pt x="925938" y="6083300"/>
                  </a:lnTo>
                  <a:lnTo>
                    <a:pt x="955482" y="6121400"/>
                  </a:lnTo>
                  <a:lnTo>
                    <a:pt x="985415" y="6159500"/>
                  </a:lnTo>
                  <a:lnTo>
                    <a:pt x="1015735" y="6184900"/>
                  </a:lnTo>
                  <a:lnTo>
                    <a:pt x="1046438" y="6223000"/>
                  </a:lnTo>
                  <a:lnTo>
                    <a:pt x="1077521" y="6261100"/>
                  </a:lnTo>
                  <a:lnTo>
                    <a:pt x="1108980" y="6286500"/>
                  </a:lnTo>
                  <a:lnTo>
                    <a:pt x="1140812" y="6324600"/>
                  </a:lnTo>
                  <a:lnTo>
                    <a:pt x="1173012" y="6350000"/>
                  </a:lnTo>
                  <a:lnTo>
                    <a:pt x="1205578" y="6388100"/>
                  </a:lnTo>
                  <a:lnTo>
                    <a:pt x="1271793" y="6438900"/>
                  </a:lnTo>
                  <a:lnTo>
                    <a:pt x="1305434" y="6477000"/>
                  </a:lnTo>
                  <a:lnTo>
                    <a:pt x="1373768" y="6527800"/>
                  </a:lnTo>
                  <a:lnTo>
                    <a:pt x="1408453" y="6565900"/>
                  </a:lnTo>
                  <a:lnTo>
                    <a:pt x="1443479" y="6591300"/>
                  </a:lnTo>
                  <a:lnTo>
                    <a:pt x="1550568" y="6667500"/>
                  </a:lnTo>
                  <a:lnTo>
                    <a:pt x="1660598" y="6743700"/>
                  </a:lnTo>
                  <a:lnTo>
                    <a:pt x="1697912" y="6781800"/>
                  </a:lnTo>
                  <a:lnTo>
                    <a:pt x="1735538" y="6794500"/>
                  </a:lnTo>
                  <a:lnTo>
                    <a:pt x="1811716" y="6845300"/>
                  </a:lnTo>
                  <a:lnTo>
                    <a:pt x="1836255" y="6858000"/>
                  </a:lnTo>
                  <a:lnTo>
                    <a:pt x="5844704" y="6858000"/>
                  </a:lnTo>
                  <a:lnTo>
                    <a:pt x="5869243" y="6845300"/>
                  </a:lnTo>
                  <a:lnTo>
                    <a:pt x="5945421" y="6794500"/>
                  </a:lnTo>
                  <a:lnTo>
                    <a:pt x="5983047" y="6781800"/>
                  </a:lnTo>
                  <a:lnTo>
                    <a:pt x="6020361" y="6743700"/>
                  </a:lnTo>
                  <a:lnTo>
                    <a:pt x="6130391" y="6667500"/>
                  </a:lnTo>
                  <a:lnTo>
                    <a:pt x="6237480" y="6591300"/>
                  </a:lnTo>
                  <a:lnTo>
                    <a:pt x="6272506" y="6565900"/>
                  </a:lnTo>
                  <a:lnTo>
                    <a:pt x="6307191" y="6527800"/>
                  </a:lnTo>
                  <a:lnTo>
                    <a:pt x="6375525" y="6477000"/>
                  </a:lnTo>
                  <a:lnTo>
                    <a:pt x="6409166" y="6438900"/>
                  </a:lnTo>
                  <a:lnTo>
                    <a:pt x="6475381" y="6388100"/>
                  </a:lnTo>
                  <a:lnTo>
                    <a:pt x="6507947" y="6350000"/>
                  </a:lnTo>
                  <a:lnTo>
                    <a:pt x="6540147" y="6324600"/>
                  </a:lnTo>
                  <a:lnTo>
                    <a:pt x="6571979" y="6286500"/>
                  </a:lnTo>
                  <a:lnTo>
                    <a:pt x="6603438" y="6261100"/>
                  </a:lnTo>
                  <a:lnTo>
                    <a:pt x="6634521" y="6223000"/>
                  </a:lnTo>
                  <a:lnTo>
                    <a:pt x="6665224" y="6184900"/>
                  </a:lnTo>
                  <a:lnTo>
                    <a:pt x="6695544" y="6159500"/>
                  </a:lnTo>
                  <a:lnTo>
                    <a:pt x="6725477" y="6121400"/>
                  </a:lnTo>
                  <a:lnTo>
                    <a:pt x="6755021" y="6083300"/>
                  </a:lnTo>
                  <a:lnTo>
                    <a:pt x="6784171" y="6057900"/>
                  </a:lnTo>
                  <a:lnTo>
                    <a:pt x="6812923" y="6019800"/>
                  </a:lnTo>
                  <a:lnTo>
                    <a:pt x="6841275" y="5981700"/>
                  </a:lnTo>
                  <a:lnTo>
                    <a:pt x="6869223" y="5943600"/>
                  </a:lnTo>
                  <a:lnTo>
                    <a:pt x="6896763" y="5918200"/>
                  </a:lnTo>
                  <a:lnTo>
                    <a:pt x="6923892" y="5880100"/>
                  </a:lnTo>
                  <a:lnTo>
                    <a:pt x="6950606" y="5842000"/>
                  </a:lnTo>
                  <a:lnTo>
                    <a:pt x="6976901" y="5803900"/>
                  </a:lnTo>
                  <a:lnTo>
                    <a:pt x="7002775" y="5765800"/>
                  </a:lnTo>
                  <a:lnTo>
                    <a:pt x="7028224" y="5727700"/>
                  </a:lnTo>
                  <a:lnTo>
                    <a:pt x="7053244" y="5689600"/>
                  </a:lnTo>
                  <a:lnTo>
                    <a:pt x="7077831" y="5651500"/>
                  </a:lnTo>
                  <a:lnTo>
                    <a:pt x="7101983" y="5613400"/>
                  </a:lnTo>
                  <a:lnTo>
                    <a:pt x="7125695" y="5575300"/>
                  </a:lnTo>
                  <a:lnTo>
                    <a:pt x="7148964" y="5537200"/>
                  </a:lnTo>
                  <a:lnTo>
                    <a:pt x="7171787" y="5499100"/>
                  </a:lnTo>
                  <a:lnTo>
                    <a:pt x="7194160" y="5461000"/>
                  </a:lnTo>
                  <a:lnTo>
                    <a:pt x="7216080" y="5422900"/>
                  </a:lnTo>
                  <a:lnTo>
                    <a:pt x="7237542" y="5384800"/>
                  </a:lnTo>
                  <a:lnTo>
                    <a:pt x="7258544" y="5346700"/>
                  </a:lnTo>
                  <a:lnTo>
                    <a:pt x="7279083" y="5295900"/>
                  </a:lnTo>
                  <a:lnTo>
                    <a:pt x="7299153" y="5257800"/>
                  </a:lnTo>
                  <a:lnTo>
                    <a:pt x="7318753" y="5219700"/>
                  </a:lnTo>
                  <a:lnTo>
                    <a:pt x="7337878" y="5181600"/>
                  </a:lnTo>
                  <a:lnTo>
                    <a:pt x="7356525" y="5130800"/>
                  </a:lnTo>
                  <a:lnTo>
                    <a:pt x="7374690" y="5092700"/>
                  </a:lnTo>
                  <a:lnTo>
                    <a:pt x="7392370" y="5054600"/>
                  </a:lnTo>
                  <a:lnTo>
                    <a:pt x="7409562" y="5003800"/>
                  </a:lnTo>
                  <a:lnTo>
                    <a:pt x="7426261" y="4965700"/>
                  </a:lnTo>
                  <a:lnTo>
                    <a:pt x="7442465" y="4927600"/>
                  </a:lnTo>
                  <a:lnTo>
                    <a:pt x="7458170" y="4876800"/>
                  </a:lnTo>
                  <a:lnTo>
                    <a:pt x="7473372" y="4838700"/>
                  </a:lnTo>
                  <a:lnTo>
                    <a:pt x="7488068" y="4787900"/>
                  </a:lnTo>
                  <a:lnTo>
                    <a:pt x="7502254" y="4749800"/>
                  </a:lnTo>
                  <a:lnTo>
                    <a:pt x="7515927" y="4699000"/>
                  </a:lnTo>
                  <a:lnTo>
                    <a:pt x="7529083" y="4660900"/>
                  </a:lnTo>
                  <a:lnTo>
                    <a:pt x="7541719" y="4610100"/>
                  </a:lnTo>
                  <a:lnTo>
                    <a:pt x="7553831" y="4572000"/>
                  </a:lnTo>
                  <a:lnTo>
                    <a:pt x="7565416" y="4521200"/>
                  </a:lnTo>
                  <a:lnTo>
                    <a:pt x="7576469" y="4483100"/>
                  </a:lnTo>
                  <a:lnTo>
                    <a:pt x="7586989" y="4432300"/>
                  </a:lnTo>
                  <a:lnTo>
                    <a:pt x="7596971" y="4394200"/>
                  </a:lnTo>
                  <a:lnTo>
                    <a:pt x="7606411" y="4343400"/>
                  </a:lnTo>
                  <a:lnTo>
                    <a:pt x="7615307" y="4292600"/>
                  </a:lnTo>
                  <a:lnTo>
                    <a:pt x="7623654" y="4254500"/>
                  </a:lnTo>
                  <a:lnTo>
                    <a:pt x="7631449" y="4203700"/>
                  </a:lnTo>
                  <a:lnTo>
                    <a:pt x="7638688" y="4165600"/>
                  </a:lnTo>
                  <a:lnTo>
                    <a:pt x="7645369" y="4114800"/>
                  </a:lnTo>
                  <a:lnTo>
                    <a:pt x="7651487" y="4064000"/>
                  </a:lnTo>
                  <a:lnTo>
                    <a:pt x="7657040" y="4013200"/>
                  </a:lnTo>
                  <a:lnTo>
                    <a:pt x="7662022" y="3975100"/>
                  </a:lnTo>
                  <a:lnTo>
                    <a:pt x="7666432" y="3924300"/>
                  </a:lnTo>
                  <a:lnTo>
                    <a:pt x="7670265" y="3873500"/>
                  </a:lnTo>
                  <a:lnTo>
                    <a:pt x="7673518" y="3822700"/>
                  </a:lnTo>
                  <a:lnTo>
                    <a:pt x="7676188" y="3784600"/>
                  </a:lnTo>
                  <a:lnTo>
                    <a:pt x="7678270" y="3733800"/>
                  </a:lnTo>
                  <a:lnTo>
                    <a:pt x="7679762" y="3683000"/>
                  </a:lnTo>
                  <a:lnTo>
                    <a:pt x="7680660" y="3632200"/>
                  </a:lnTo>
                  <a:lnTo>
                    <a:pt x="7680959" y="3581400"/>
                  </a:lnTo>
                  <a:lnTo>
                    <a:pt x="7680660" y="3543300"/>
                  </a:lnTo>
                  <a:lnTo>
                    <a:pt x="7679762" y="3492500"/>
                  </a:lnTo>
                  <a:lnTo>
                    <a:pt x="7678270" y="3441700"/>
                  </a:lnTo>
                  <a:lnTo>
                    <a:pt x="7676188" y="3390900"/>
                  </a:lnTo>
                  <a:lnTo>
                    <a:pt x="7673518" y="3352800"/>
                  </a:lnTo>
                  <a:lnTo>
                    <a:pt x="7670265" y="3302000"/>
                  </a:lnTo>
                  <a:lnTo>
                    <a:pt x="7666432" y="3251200"/>
                  </a:lnTo>
                  <a:lnTo>
                    <a:pt x="7662022" y="3200400"/>
                  </a:lnTo>
                  <a:lnTo>
                    <a:pt x="7657040" y="3162300"/>
                  </a:lnTo>
                  <a:lnTo>
                    <a:pt x="7651487" y="3111500"/>
                  </a:lnTo>
                  <a:lnTo>
                    <a:pt x="7645369" y="3060700"/>
                  </a:lnTo>
                  <a:lnTo>
                    <a:pt x="7638688" y="3009900"/>
                  </a:lnTo>
                  <a:lnTo>
                    <a:pt x="7631449" y="2971800"/>
                  </a:lnTo>
                  <a:lnTo>
                    <a:pt x="7623654" y="2921000"/>
                  </a:lnTo>
                  <a:lnTo>
                    <a:pt x="7615307" y="2882900"/>
                  </a:lnTo>
                  <a:lnTo>
                    <a:pt x="7606411" y="2832100"/>
                  </a:lnTo>
                  <a:lnTo>
                    <a:pt x="7596971" y="2781300"/>
                  </a:lnTo>
                  <a:lnTo>
                    <a:pt x="7586989" y="2743200"/>
                  </a:lnTo>
                  <a:lnTo>
                    <a:pt x="7576469" y="2692400"/>
                  </a:lnTo>
                  <a:lnTo>
                    <a:pt x="7565416" y="2654300"/>
                  </a:lnTo>
                  <a:lnTo>
                    <a:pt x="7553831" y="2603500"/>
                  </a:lnTo>
                  <a:lnTo>
                    <a:pt x="7541719" y="2565400"/>
                  </a:lnTo>
                  <a:lnTo>
                    <a:pt x="7529083" y="2514600"/>
                  </a:lnTo>
                  <a:lnTo>
                    <a:pt x="7515927" y="2476500"/>
                  </a:lnTo>
                  <a:lnTo>
                    <a:pt x="7502254" y="2425700"/>
                  </a:lnTo>
                  <a:lnTo>
                    <a:pt x="7488068" y="2387600"/>
                  </a:lnTo>
                  <a:lnTo>
                    <a:pt x="7473372" y="2336800"/>
                  </a:lnTo>
                  <a:lnTo>
                    <a:pt x="7458170" y="2298700"/>
                  </a:lnTo>
                  <a:lnTo>
                    <a:pt x="7442465" y="2247900"/>
                  </a:lnTo>
                  <a:lnTo>
                    <a:pt x="7426261" y="2209800"/>
                  </a:lnTo>
                  <a:lnTo>
                    <a:pt x="7409562" y="2171700"/>
                  </a:lnTo>
                  <a:lnTo>
                    <a:pt x="7392370" y="2120900"/>
                  </a:lnTo>
                  <a:lnTo>
                    <a:pt x="7374690" y="2082800"/>
                  </a:lnTo>
                  <a:lnTo>
                    <a:pt x="7356525" y="2044700"/>
                  </a:lnTo>
                  <a:lnTo>
                    <a:pt x="7337878" y="1993900"/>
                  </a:lnTo>
                  <a:lnTo>
                    <a:pt x="7318753" y="1955800"/>
                  </a:lnTo>
                  <a:lnTo>
                    <a:pt x="7299153" y="1917700"/>
                  </a:lnTo>
                  <a:lnTo>
                    <a:pt x="7279083" y="1879600"/>
                  </a:lnTo>
                  <a:lnTo>
                    <a:pt x="7258544" y="1828800"/>
                  </a:lnTo>
                  <a:lnTo>
                    <a:pt x="7237542" y="1790700"/>
                  </a:lnTo>
                  <a:lnTo>
                    <a:pt x="7216080" y="1752600"/>
                  </a:lnTo>
                  <a:lnTo>
                    <a:pt x="7194160" y="1714500"/>
                  </a:lnTo>
                  <a:lnTo>
                    <a:pt x="7171787" y="1676400"/>
                  </a:lnTo>
                  <a:lnTo>
                    <a:pt x="7148964" y="1638300"/>
                  </a:lnTo>
                  <a:lnTo>
                    <a:pt x="7125695" y="1600200"/>
                  </a:lnTo>
                  <a:lnTo>
                    <a:pt x="7101983" y="1562100"/>
                  </a:lnTo>
                  <a:lnTo>
                    <a:pt x="7077831" y="1524000"/>
                  </a:lnTo>
                  <a:lnTo>
                    <a:pt x="7053244" y="1485900"/>
                  </a:lnTo>
                  <a:lnTo>
                    <a:pt x="7028224" y="1447800"/>
                  </a:lnTo>
                  <a:lnTo>
                    <a:pt x="7002775" y="1409700"/>
                  </a:lnTo>
                  <a:lnTo>
                    <a:pt x="6976901" y="1371600"/>
                  </a:lnTo>
                  <a:lnTo>
                    <a:pt x="6950606" y="1333500"/>
                  </a:lnTo>
                  <a:lnTo>
                    <a:pt x="6923892" y="1295400"/>
                  </a:lnTo>
                  <a:lnTo>
                    <a:pt x="6896763" y="1257300"/>
                  </a:lnTo>
                  <a:lnTo>
                    <a:pt x="6869223" y="1231900"/>
                  </a:lnTo>
                  <a:lnTo>
                    <a:pt x="6841275" y="1193800"/>
                  </a:lnTo>
                  <a:lnTo>
                    <a:pt x="6812923" y="1155700"/>
                  </a:lnTo>
                  <a:lnTo>
                    <a:pt x="6784171" y="1117600"/>
                  </a:lnTo>
                  <a:lnTo>
                    <a:pt x="6755021" y="1092200"/>
                  </a:lnTo>
                  <a:lnTo>
                    <a:pt x="6725477" y="1054100"/>
                  </a:lnTo>
                  <a:lnTo>
                    <a:pt x="6695544" y="1016000"/>
                  </a:lnTo>
                  <a:lnTo>
                    <a:pt x="6665224" y="990600"/>
                  </a:lnTo>
                  <a:lnTo>
                    <a:pt x="6634521" y="952500"/>
                  </a:lnTo>
                  <a:lnTo>
                    <a:pt x="6603438" y="914400"/>
                  </a:lnTo>
                  <a:lnTo>
                    <a:pt x="6571979" y="889000"/>
                  </a:lnTo>
                  <a:lnTo>
                    <a:pt x="6540147" y="850900"/>
                  </a:lnTo>
                  <a:lnTo>
                    <a:pt x="6507947" y="825500"/>
                  </a:lnTo>
                  <a:lnTo>
                    <a:pt x="6475381" y="787400"/>
                  </a:lnTo>
                  <a:lnTo>
                    <a:pt x="6409166" y="736600"/>
                  </a:lnTo>
                  <a:lnTo>
                    <a:pt x="6375525" y="698500"/>
                  </a:lnTo>
                  <a:lnTo>
                    <a:pt x="6307191" y="647700"/>
                  </a:lnTo>
                  <a:lnTo>
                    <a:pt x="6272506" y="609600"/>
                  </a:lnTo>
                  <a:lnTo>
                    <a:pt x="6202116" y="558800"/>
                  </a:lnTo>
                  <a:lnTo>
                    <a:pt x="6094037" y="482600"/>
                  </a:lnTo>
                  <a:lnTo>
                    <a:pt x="6020361" y="431800"/>
                  </a:lnTo>
                  <a:lnTo>
                    <a:pt x="5983047" y="393700"/>
                  </a:lnTo>
                  <a:lnTo>
                    <a:pt x="5945421" y="381000"/>
                  </a:lnTo>
                  <a:lnTo>
                    <a:pt x="5830700" y="304800"/>
                  </a:lnTo>
                  <a:lnTo>
                    <a:pt x="5713290" y="228600"/>
                  </a:lnTo>
                  <a:lnTo>
                    <a:pt x="5673573" y="215900"/>
                  </a:lnTo>
                  <a:lnTo>
                    <a:pt x="5593287" y="165100"/>
                  </a:lnTo>
                  <a:lnTo>
                    <a:pt x="5552727" y="152400"/>
                  </a:lnTo>
                  <a:lnTo>
                    <a:pt x="5511892" y="127000"/>
                  </a:lnTo>
                  <a:lnTo>
                    <a:pt x="5470787" y="114300"/>
                  </a:lnTo>
                  <a:lnTo>
                    <a:pt x="5429414" y="88900"/>
                  </a:lnTo>
                  <a:lnTo>
                    <a:pt x="5387778" y="76200"/>
                  </a:lnTo>
                  <a:lnTo>
                    <a:pt x="5345882" y="50800"/>
                  </a:lnTo>
                  <a:lnTo>
                    <a:pt x="5303730" y="38100"/>
                  </a:lnTo>
                  <a:lnTo>
                    <a:pt x="5261325" y="12700"/>
                  </a:lnTo>
                  <a:lnTo>
                    <a:pt x="5229862" y="0"/>
                  </a:lnTo>
                  <a:close/>
                </a:path>
              </a:pathLst>
            </a:custGeom>
            <a:solidFill>
              <a:srgbClr val="004279">
                <a:alpha val="67058"/>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200" name="object 6">
              <a:extLst>
                <a:ext uri="{FF2B5EF4-FFF2-40B4-BE49-F238E27FC236}">
                  <a16:creationId xmlns:a16="http://schemas.microsoft.com/office/drawing/2014/main" id="{EEECE814-DF75-66CB-BEC8-9718556E2CC1}"/>
                </a:ext>
              </a:extLst>
            </p:cNvPr>
            <p:cNvSpPr>
              <a:spLocks/>
            </p:cNvSpPr>
            <p:nvPr/>
          </p:nvSpPr>
          <p:spPr bwMode="auto">
            <a:xfrm>
              <a:off x="0" y="6600494"/>
              <a:ext cx="12192000" cy="257810"/>
            </a:xfrm>
            <a:custGeom>
              <a:avLst/>
              <a:gdLst>
                <a:gd name="T0" fmla="*/ 12192000 w 12192000"/>
                <a:gd name="T1" fmla="*/ 0 h 257809"/>
                <a:gd name="T2" fmla="*/ 0 w 12192000"/>
                <a:gd name="T3" fmla="*/ 0 h 257809"/>
                <a:gd name="T4" fmla="*/ 0 w 12192000"/>
                <a:gd name="T5" fmla="*/ 257505 h 257809"/>
                <a:gd name="T6" fmla="*/ 12192000 w 12192000"/>
                <a:gd name="T7" fmla="*/ 257505 h 257809"/>
                <a:gd name="T8" fmla="*/ 12192000 w 12192000"/>
                <a:gd name="T9" fmla="*/ 0 h 257809"/>
              </a:gdLst>
              <a:ahLst/>
              <a:cxnLst>
                <a:cxn ang="0">
                  <a:pos x="T0" y="T1"/>
                </a:cxn>
                <a:cxn ang="0">
                  <a:pos x="T2" y="T3"/>
                </a:cxn>
                <a:cxn ang="0">
                  <a:pos x="T4" y="T5"/>
                </a:cxn>
                <a:cxn ang="0">
                  <a:pos x="T6" y="T7"/>
                </a:cxn>
                <a:cxn ang="0">
                  <a:pos x="T8" y="T9"/>
                </a:cxn>
              </a:cxnLst>
              <a:rect l="0" t="0" r="r" b="b"/>
              <a:pathLst>
                <a:path w="12192000" h="257809">
                  <a:moveTo>
                    <a:pt x="12192000" y="0"/>
                  </a:moveTo>
                  <a:lnTo>
                    <a:pt x="0" y="0"/>
                  </a:lnTo>
                  <a:lnTo>
                    <a:pt x="0" y="257505"/>
                  </a:lnTo>
                  <a:lnTo>
                    <a:pt x="12192000" y="257505"/>
                  </a:lnTo>
                  <a:lnTo>
                    <a:pt x="12192000" y="0"/>
                  </a:lnTo>
                  <a:close/>
                </a:path>
              </a:pathLst>
            </a:custGeom>
            <a:solidFill>
              <a:srgbClr val="B5C5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sp>
        <p:nvSpPr>
          <p:cNvPr id="7" name="object 7">
            <a:extLst>
              <a:ext uri="{FF2B5EF4-FFF2-40B4-BE49-F238E27FC236}">
                <a16:creationId xmlns:a16="http://schemas.microsoft.com/office/drawing/2014/main" id="{30717CBE-D0BD-457D-5DD4-64BAF6C28553}"/>
              </a:ext>
            </a:extLst>
          </p:cNvPr>
          <p:cNvSpPr txBox="1">
            <a:spLocks noGrp="1"/>
          </p:cNvSpPr>
          <p:nvPr>
            <p:ph type="title"/>
          </p:nvPr>
        </p:nvSpPr>
        <p:spPr>
          <a:xfrm>
            <a:off x="4198938" y="885825"/>
            <a:ext cx="4637087" cy="1674817"/>
          </a:xfrm>
        </p:spPr>
        <p:txBody>
          <a:bodyPr tIns="12700"/>
          <a:lstStyle/>
          <a:p>
            <a:pPr marL="12700" indent="-12700" eaLnBrk="1" hangingPunct="1">
              <a:spcBef>
                <a:spcPts val="100"/>
              </a:spcBef>
            </a:pPr>
            <a:r>
              <a:rPr lang="en-US" altLang="en-US" sz="3600" b="0" dirty="0">
                <a:solidFill>
                  <a:srgbClr val="FFFFFF"/>
                </a:solidFill>
                <a:latin typeface="Arial Black" panose="020B0A04020102020204" pitchFamily="34" charset="0"/>
                <a:ea typeface="Arial Black" panose="020B0A04020102020204" pitchFamily="34" charset="0"/>
                <a:cs typeface="Arial Black" panose="020B0A04020102020204" pitchFamily="34" charset="0"/>
              </a:rPr>
              <a:t>WHAT IS DISCRIMINATION?</a:t>
            </a:r>
            <a:endParaRPr lang="en-US" altLang="en-US" sz="3600" dirty="0">
              <a:latin typeface="Arial Black" panose="020B0A04020102020204" pitchFamily="34" charset="0"/>
              <a:ea typeface="Arial Black" panose="020B0A04020102020204" pitchFamily="34" charset="0"/>
              <a:cs typeface="Arial Black" panose="020B0A04020102020204" pitchFamily="34" charset="0"/>
            </a:endParaRPr>
          </a:p>
        </p:txBody>
      </p:sp>
      <p:sp>
        <p:nvSpPr>
          <p:cNvPr id="8" name="object 8">
            <a:extLst>
              <a:ext uri="{FF2B5EF4-FFF2-40B4-BE49-F238E27FC236}">
                <a16:creationId xmlns:a16="http://schemas.microsoft.com/office/drawing/2014/main" id="{FF95D916-88A4-81A4-7EEE-636CB673EC7E}"/>
              </a:ext>
            </a:extLst>
          </p:cNvPr>
          <p:cNvSpPr txBox="1"/>
          <p:nvPr/>
        </p:nvSpPr>
        <p:spPr>
          <a:xfrm>
            <a:off x="3768725" y="2651125"/>
            <a:ext cx="5243513" cy="2574925"/>
          </a:xfrm>
          <a:prstGeom prst="rect">
            <a:avLst/>
          </a:prstGeom>
        </p:spPr>
        <p:txBody>
          <a:bodyPr lIns="0" tIns="13970" rIns="0" bIns="0">
            <a:spAutoFit/>
          </a:bodyPr>
          <a:lstStyle>
            <a:lvl1pPr marL="12700" indent="1588">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ts val="113"/>
              </a:spcBef>
            </a:pPr>
            <a:r>
              <a:rPr lang="en-US" altLang="en-US" sz="2800">
                <a:solidFill>
                  <a:srgbClr val="FFFFFF"/>
                </a:solidFill>
                <a:cs typeface="Arial" panose="020B0604020202020204" pitchFamily="34" charset="0"/>
              </a:rPr>
              <a:t>The act of distinguishing one person or group of persons from others, either intentionally, by neglect or by the effect of actions or lack of actions based on their protected classes.</a:t>
            </a:r>
            <a:endParaRPr lang="en-US" altLang="en-US" sz="2800">
              <a:solidFill>
                <a:srgbClr val="000000"/>
              </a:solidFill>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9218" name="object 2">
            <a:extLst>
              <a:ext uri="{FF2B5EF4-FFF2-40B4-BE49-F238E27FC236}">
                <a16:creationId xmlns:a16="http://schemas.microsoft.com/office/drawing/2014/main" id="{0E2C58E8-14BE-C031-07A0-3A27C758EF95}"/>
              </a:ext>
            </a:extLst>
          </p:cNvPr>
          <p:cNvGrpSpPr>
            <a:grpSpLocks/>
          </p:cNvGrpSpPr>
          <p:nvPr/>
        </p:nvGrpSpPr>
        <p:grpSpPr bwMode="auto">
          <a:xfrm>
            <a:off x="0" y="0"/>
            <a:ext cx="12192000" cy="6858000"/>
            <a:chOff x="0" y="0"/>
            <a:chExt cx="12192000" cy="6858000"/>
          </a:xfrm>
        </p:grpSpPr>
        <p:sp>
          <p:nvSpPr>
            <p:cNvPr id="9221" name="object 3">
              <a:extLst>
                <a:ext uri="{FF2B5EF4-FFF2-40B4-BE49-F238E27FC236}">
                  <a16:creationId xmlns:a16="http://schemas.microsoft.com/office/drawing/2014/main" id="{5CD60B6C-1D86-972D-3E1A-ED98BCBD5248}"/>
                </a:ext>
              </a:extLst>
            </p:cNvPr>
            <p:cNvSpPr>
              <a:spLocks/>
            </p:cNvSpPr>
            <p:nvPr/>
          </p:nvSpPr>
          <p:spPr bwMode="auto">
            <a:xfrm>
              <a:off x="0" y="0"/>
              <a:ext cx="6685915" cy="6858000"/>
            </a:xfrm>
            <a:custGeom>
              <a:avLst/>
              <a:gdLst>
                <a:gd name="T0" fmla="*/ 0 w 6685915"/>
                <a:gd name="T1" fmla="*/ 257 h 6858000"/>
                <a:gd name="T2" fmla="*/ 5090971 w 6685915"/>
                <a:gd name="T3" fmla="*/ 6828945 h 6858000"/>
                <a:gd name="T4" fmla="*/ 5204209 w 6685915"/>
                <a:gd name="T5" fmla="*/ 6726965 h 6858000"/>
                <a:gd name="T6" fmla="*/ 5313672 w 6685915"/>
                <a:gd name="T7" fmla="*/ 6620966 h 6858000"/>
                <a:gd name="T8" fmla="*/ 5419313 w 6685915"/>
                <a:gd name="T9" fmla="*/ 6511178 h 6858000"/>
                <a:gd name="T10" fmla="*/ 5521085 w 6685915"/>
                <a:gd name="T11" fmla="*/ 6397831 h 6858000"/>
                <a:gd name="T12" fmla="*/ 5618940 w 6685915"/>
                <a:gd name="T13" fmla="*/ 6281154 h 6858000"/>
                <a:gd name="T14" fmla="*/ 5712832 w 6685915"/>
                <a:gd name="T15" fmla="*/ 6161377 h 6858000"/>
                <a:gd name="T16" fmla="*/ 5802714 w 6685915"/>
                <a:gd name="T17" fmla="*/ 6038729 h 6858000"/>
                <a:gd name="T18" fmla="*/ 5888537 w 6685915"/>
                <a:gd name="T19" fmla="*/ 5913442 h 6858000"/>
                <a:gd name="T20" fmla="*/ 5970256 w 6685915"/>
                <a:gd name="T21" fmla="*/ 5785743 h 6858000"/>
                <a:gd name="T22" fmla="*/ 6047824 w 6685915"/>
                <a:gd name="T23" fmla="*/ 5655863 h 6858000"/>
                <a:gd name="T24" fmla="*/ 6121192 w 6685915"/>
                <a:gd name="T25" fmla="*/ 5524032 h 6858000"/>
                <a:gd name="T26" fmla="*/ 6190314 w 6685915"/>
                <a:gd name="T27" fmla="*/ 5390479 h 6858000"/>
                <a:gd name="T28" fmla="*/ 6255142 w 6685915"/>
                <a:gd name="T29" fmla="*/ 5255434 h 6858000"/>
                <a:gd name="T30" fmla="*/ 6315631 w 6685915"/>
                <a:gd name="T31" fmla="*/ 5119127 h 6858000"/>
                <a:gd name="T32" fmla="*/ 6371731 w 6685915"/>
                <a:gd name="T33" fmla="*/ 4981787 h 6858000"/>
                <a:gd name="T34" fmla="*/ 6423398 w 6685915"/>
                <a:gd name="T35" fmla="*/ 4843644 h 6858000"/>
                <a:gd name="T36" fmla="*/ 6470582 w 6685915"/>
                <a:gd name="T37" fmla="*/ 4704929 h 6858000"/>
                <a:gd name="T38" fmla="*/ 6513238 w 6685915"/>
                <a:gd name="T39" fmla="*/ 4565869 h 6858000"/>
                <a:gd name="T40" fmla="*/ 6551317 w 6685915"/>
                <a:gd name="T41" fmla="*/ 4426696 h 6858000"/>
                <a:gd name="T42" fmla="*/ 6584774 w 6685915"/>
                <a:gd name="T43" fmla="*/ 4287639 h 6858000"/>
                <a:gd name="T44" fmla="*/ 6613561 w 6685915"/>
                <a:gd name="T45" fmla="*/ 4148928 h 6858000"/>
                <a:gd name="T46" fmla="*/ 6637630 w 6685915"/>
                <a:gd name="T47" fmla="*/ 4010792 h 6858000"/>
                <a:gd name="T48" fmla="*/ 6656935 w 6685915"/>
                <a:gd name="T49" fmla="*/ 3873461 h 6858000"/>
                <a:gd name="T50" fmla="*/ 6671428 w 6685915"/>
                <a:gd name="T51" fmla="*/ 3737165 h 6858000"/>
                <a:gd name="T52" fmla="*/ 6681062 w 6685915"/>
                <a:gd name="T53" fmla="*/ 3602133 h 6858000"/>
                <a:gd name="T54" fmla="*/ 6685791 w 6685915"/>
                <a:gd name="T55" fmla="*/ 3468596 h 6858000"/>
                <a:gd name="T56" fmla="*/ 6682748 w 6685915"/>
                <a:gd name="T57" fmla="*/ 3310013 h 6858000"/>
                <a:gd name="T58" fmla="*/ 6675509 w 6685915"/>
                <a:gd name="T59" fmla="*/ 3152827 h 6858000"/>
                <a:gd name="T60" fmla="*/ 6664089 w 6685915"/>
                <a:gd name="T61" fmla="*/ 2997101 h 6858000"/>
                <a:gd name="T62" fmla="*/ 6648502 w 6685915"/>
                <a:gd name="T63" fmla="*/ 2842900 h 6858000"/>
                <a:gd name="T64" fmla="*/ 6628764 w 6685915"/>
                <a:gd name="T65" fmla="*/ 2690287 h 6858000"/>
                <a:gd name="T66" fmla="*/ 6604890 w 6685915"/>
                <a:gd name="T67" fmla="*/ 2539324 h 6858000"/>
                <a:gd name="T68" fmla="*/ 6576895 w 6685915"/>
                <a:gd name="T69" fmla="*/ 2390077 h 6858000"/>
                <a:gd name="T70" fmla="*/ 6544793 w 6685915"/>
                <a:gd name="T71" fmla="*/ 2242609 h 6858000"/>
                <a:gd name="T72" fmla="*/ 6508601 w 6685915"/>
                <a:gd name="T73" fmla="*/ 2096983 h 6858000"/>
                <a:gd name="T74" fmla="*/ 6468332 w 6685915"/>
                <a:gd name="T75" fmla="*/ 1953263 h 6858000"/>
                <a:gd name="T76" fmla="*/ 6424003 w 6685915"/>
                <a:gd name="T77" fmla="*/ 1811512 h 6858000"/>
                <a:gd name="T78" fmla="*/ 6375627 w 6685915"/>
                <a:gd name="T79" fmla="*/ 1671795 h 6858000"/>
                <a:gd name="T80" fmla="*/ 6323221 w 6685915"/>
                <a:gd name="T81" fmla="*/ 1534175 h 6858000"/>
                <a:gd name="T82" fmla="*/ 6266798 w 6685915"/>
                <a:gd name="T83" fmla="*/ 1398715 h 6858000"/>
                <a:gd name="T84" fmla="*/ 6206375 w 6685915"/>
                <a:gd name="T85" fmla="*/ 1265479 h 6858000"/>
                <a:gd name="T86" fmla="*/ 6141966 w 6685915"/>
                <a:gd name="T87" fmla="*/ 1134531 h 6858000"/>
                <a:gd name="T88" fmla="*/ 6073587 w 6685915"/>
                <a:gd name="T89" fmla="*/ 1005935 h 6858000"/>
                <a:gd name="T90" fmla="*/ 6001251 w 6685915"/>
                <a:gd name="T91" fmla="*/ 879754 h 6858000"/>
                <a:gd name="T92" fmla="*/ 5924975 w 6685915"/>
                <a:gd name="T93" fmla="*/ 756051 h 6858000"/>
                <a:gd name="T94" fmla="*/ 5844773 w 6685915"/>
                <a:gd name="T95" fmla="*/ 634891 h 6858000"/>
                <a:gd name="T96" fmla="*/ 5760661 w 6685915"/>
                <a:gd name="T97" fmla="*/ 516337 h 6858000"/>
                <a:gd name="T98" fmla="*/ 5672653 w 6685915"/>
                <a:gd name="T99" fmla="*/ 400453 h 6858000"/>
                <a:gd name="T100" fmla="*/ 5580764 w 6685915"/>
                <a:gd name="T101" fmla="*/ 287302 h 6858000"/>
                <a:gd name="T102" fmla="*/ 5485010 w 6685915"/>
                <a:gd name="T103" fmla="*/ 176948 h 6858000"/>
                <a:gd name="T104" fmla="*/ 5385406 w 6685915"/>
                <a:gd name="T105" fmla="*/ 69454 h 685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685915" h="6858000">
                  <a:moveTo>
                    <a:pt x="5317451" y="0"/>
                  </a:moveTo>
                  <a:lnTo>
                    <a:pt x="5087" y="0"/>
                  </a:lnTo>
                  <a:lnTo>
                    <a:pt x="0" y="257"/>
                  </a:lnTo>
                  <a:lnTo>
                    <a:pt x="0" y="6858000"/>
                  </a:lnTo>
                  <a:lnTo>
                    <a:pt x="5057068" y="6858000"/>
                  </a:lnTo>
                  <a:lnTo>
                    <a:pt x="5090971" y="6828945"/>
                  </a:lnTo>
                  <a:lnTo>
                    <a:pt x="5129133" y="6795412"/>
                  </a:lnTo>
                  <a:lnTo>
                    <a:pt x="5166880" y="6761416"/>
                  </a:lnTo>
                  <a:lnTo>
                    <a:pt x="5204209" y="6726965"/>
                  </a:lnTo>
                  <a:lnTo>
                    <a:pt x="5241118" y="6692067"/>
                  </a:lnTo>
                  <a:lnTo>
                    <a:pt x="5277606" y="6656731"/>
                  </a:lnTo>
                  <a:lnTo>
                    <a:pt x="5313672" y="6620966"/>
                  </a:lnTo>
                  <a:lnTo>
                    <a:pt x="5349313" y="6584780"/>
                  </a:lnTo>
                  <a:lnTo>
                    <a:pt x="5384527" y="6548181"/>
                  </a:lnTo>
                  <a:lnTo>
                    <a:pt x="5419313" y="6511178"/>
                  </a:lnTo>
                  <a:lnTo>
                    <a:pt x="5453669" y="6473780"/>
                  </a:lnTo>
                  <a:lnTo>
                    <a:pt x="5487594" y="6435995"/>
                  </a:lnTo>
                  <a:lnTo>
                    <a:pt x="5521085" y="6397831"/>
                  </a:lnTo>
                  <a:lnTo>
                    <a:pt x="5554141" y="6359297"/>
                  </a:lnTo>
                  <a:lnTo>
                    <a:pt x="5586760" y="6320402"/>
                  </a:lnTo>
                  <a:lnTo>
                    <a:pt x="5618940" y="6281154"/>
                  </a:lnTo>
                  <a:lnTo>
                    <a:pt x="5650680" y="6241561"/>
                  </a:lnTo>
                  <a:lnTo>
                    <a:pt x="5681978" y="6201633"/>
                  </a:lnTo>
                  <a:lnTo>
                    <a:pt x="5712832" y="6161377"/>
                  </a:lnTo>
                  <a:lnTo>
                    <a:pt x="5743241" y="6120802"/>
                  </a:lnTo>
                  <a:lnTo>
                    <a:pt x="5773202" y="6079917"/>
                  </a:lnTo>
                  <a:lnTo>
                    <a:pt x="5802714" y="6038729"/>
                  </a:lnTo>
                  <a:lnTo>
                    <a:pt x="5831775" y="5997249"/>
                  </a:lnTo>
                  <a:lnTo>
                    <a:pt x="5860383" y="5955483"/>
                  </a:lnTo>
                  <a:lnTo>
                    <a:pt x="5888537" y="5913442"/>
                  </a:lnTo>
                  <a:lnTo>
                    <a:pt x="5916236" y="5871132"/>
                  </a:lnTo>
                  <a:lnTo>
                    <a:pt x="5943476" y="5828563"/>
                  </a:lnTo>
                  <a:lnTo>
                    <a:pt x="5970256" y="5785743"/>
                  </a:lnTo>
                  <a:lnTo>
                    <a:pt x="5996576" y="5742681"/>
                  </a:lnTo>
                  <a:lnTo>
                    <a:pt x="6022432" y="5699385"/>
                  </a:lnTo>
                  <a:lnTo>
                    <a:pt x="6047824" y="5655863"/>
                  </a:lnTo>
                  <a:lnTo>
                    <a:pt x="6072748" y="5612125"/>
                  </a:lnTo>
                  <a:lnTo>
                    <a:pt x="6097205" y="5568178"/>
                  </a:lnTo>
                  <a:lnTo>
                    <a:pt x="6121192" y="5524032"/>
                  </a:lnTo>
                  <a:lnTo>
                    <a:pt x="6144706" y="5479694"/>
                  </a:lnTo>
                  <a:lnTo>
                    <a:pt x="6167748" y="5435174"/>
                  </a:lnTo>
                  <a:lnTo>
                    <a:pt x="6190314" y="5390479"/>
                  </a:lnTo>
                  <a:lnTo>
                    <a:pt x="6212402" y="5345619"/>
                  </a:lnTo>
                  <a:lnTo>
                    <a:pt x="6234013" y="5300601"/>
                  </a:lnTo>
                  <a:lnTo>
                    <a:pt x="6255142" y="5255434"/>
                  </a:lnTo>
                  <a:lnTo>
                    <a:pt x="6275790" y="5210127"/>
                  </a:lnTo>
                  <a:lnTo>
                    <a:pt x="6295953" y="5164689"/>
                  </a:lnTo>
                  <a:lnTo>
                    <a:pt x="6315631" y="5119127"/>
                  </a:lnTo>
                  <a:lnTo>
                    <a:pt x="6334821" y="5073450"/>
                  </a:lnTo>
                  <a:lnTo>
                    <a:pt x="6353521" y="5027668"/>
                  </a:lnTo>
                  <a:lnTo>
                    <a:pt x="6371731" y="4981787"/>
                  </a:lnTo>
                  <a:lnTo>
                    <a:pt x="6389448" y="4935817"/>
                  </a:lnTo>
                  <a:lnTo>
                    <a:pt x="6406671" y="4889767"/>
                  </a:lnTo>
                  <a:lnTo>
                    <a:pt x="6423398" y="4843644"/>
                  </a:lnTo>
                  <a:lnTo>
                    <a:pt x="6439626" y="4797458"/>
                  </a:lnTo>
                  <a:lnTo>
                    <a:pt x="6455355" y="4751217"/>
                  </a:lnTo>
                  <a:lnTo>
                    <a:pt x="6470582" y="4704929"/>
                  </a:lnTo>
                  <a:lnTo>
                    <a:pt x="6485306" y="4658602"/>
                  </a:lnTo>
                  <a:lnTo>
                    <a:pt x="6499525" y="4612246"/>
                  </a:lnTo>
                  <a:lnTo>
                    <a:pt x="6513238" y="4565869"/>
                  </a:lnTo>
                  <a:lnTo>
                    <a:pt x="6526442" y="4519480"/>
                  </a:lnTo>
                  <a:lnTo>
                    <a:pt x="6539136" y="4473086"/>
                  </a:lnTo>
                  <a:lnTo>
                    <a:pt x="6551317" y="4426696"/>
                  </a:lnTo>
                  <a:lnTo>
                    <a:pt x="6562986" y="4380320"/>
                  </a:lnTo>
                  <a:lnTo>
                    <a:pt x="6574138" y="4333964"/>
                  </a:lnTo>
                  <a:lnTo>
                    <a:pt x="6584774" y="4287639"/>
                  </a:lnTo>
                  <a:lnTo>
                    <a:pt x="6594891" y="4241352"/>
                  </a:lnTo>
                  <a:lnTo>
                    <a:pt x="6604487" y="4195112"/>
                  </a:lnTo>
                  <a:lnTo>
                    <a:pt x="6613561" y="4148928"/>
                  </a:lnTo>
                  <a:lnTo>
                    <a:pt x="6622110" y="4102807"/>
                  </a:lnTo>
                  <a:lnTo>
                    <a:pt x="6630134" y="4056759"/>
                  </a:lnTo>
                  <a:lnTo>
                    <a:pt x="6637630" y="4010792"/>
                  </a:lnTo>
                  <a:lnTo>
                    <a:pt x="6644596" y="3964914"/>
                  </a:lnTo>
                  <a:lnTo>
                    <a:pt x="6651032" y="3919134"/>
                  </a:lnTo>
                  <a:lnTo>
                    <a:pt x="6656935" y="3873461"/>
                  </a:lnTo>
                  <a:lnTo>
                    <a:pt x="6662303" y="3827902"/>
                  </a:lnTo>
                  <a:lnTo>
                    <a:pt x="6667134" y="3782467"/>
                  </a:lnTo>
                  <a:lnTo>
                    <a:pt x="6671428" y="3737165"/>
                  </a:lnTo>
                  <a:lnTo>
                    <a:pt x="6675182" y="3692002"/>
                  </a:lnTo>
                  <a:lnTo>
                    <a:pt x="6678394" y="3646989"/>
                  </a:lnTo>
                  <a:lnTo>
                    <a:pt x="6681062" y="3602133"/>
                  </a:lnTo>
                  <a:lnTo>
                    <a:pt x="6683186" y="3557443"/>
                  </a:lnTo>
                  <a:lnTo>
                    <a:pt x="6684763" y="3512928"/>
                  </a:lnTo>
                  <a:lnTo>
                    <a:pt x="6685791" y="3468596"/>
                  </a:lnTo>
                  <a:lnTo>
                    <a:pt x="6685244" y="3415583"/>
                  </a:lnTo>
                  <a:lnTo>
                    <a:pt x="6684230" y="3362722"/>
                  </a:lnTo>
                  <a:lnTo>
                    <a:pt x="6682748" y="3310013"/>
                  </a:lnTo>
                  <a:lnTo>
                    <a:pt x="6680801" y="3257459"/>
                  </a:lnTo>
                  <a:lnTo>
                    <a:pt x="6678388" y="3205063"/>
                  </a:lnTo>
                  <a:lnTo>
                    <a:pt x="6675509" y="3152827"/>
                  </a:lnTo>
                  <a:lnTo>
                    <a:pt x="6672166" y="3100753"/>
                  </a:lnTo>
                  <a:lnTo>
                    <a:pt x="6668359" y="3048844"/>
                  </a:lnTo>
                  <a:lnTo>
                    <a:pt x="6664089" y="2997101"/>
                  </a:lnTo>
                  <a:lnTo>
                    <a:pt x="6659355" y="2945528"/>
                  </a:lnTo>
                  <a:lnTo>
                    <a:pt x="6654160" y="2894127"/>
                  </a:lnTo>
                  <a:lnTo>
                    <a:pt x="6648502" y="2842900"/>
                  </a:lnTo>
                  <a:lnTo>
                    <a:pt x="6642383" y="2791849"/>
                  </a:lnTo>
                  <a:lnTo>
                    <a:pt x="6635804" y="2740977"/>
                  </a:lnTo>
                  <a:lnTo>
                    <a:pt x="6628764" y="2690287"/>
                  </a:lnTo>
                  <a:lnTo>
                    <a:pt x="6621265" y="2639779"/>
                  </a:lnTo>
                  <a:lnTo>
                    <a:pt x="6613307" y="2589458"/>
                  </a:lnTo>
                  <a:lnTo>
                    <a:pt x="6604890" y="2539324"/>
                  </a:lnTo>
                  <a:lnTo>
                    <a:pt x="6596015" y="2489382"/>
                  </a:lnTo>
                  <a:lnTo>
                    <a:pt x="6586683" y="2439632"/>
                  </a:lnTo>
                  <a:lnTo>
                    <a:pt x="6576895" y="2390077"/>
                  </a:lnTo>
                  <a:lnTo>
                    <a:pt x="6566650" y="2340720"/>
                  </a:lnTo>
                  <a:lnTo>
                    <a:pt x="6555949" y="2291563"/>
                  </a:lnTo>
                  <a:lnTo>
                    <a:pt x="6544793" y="2242609"/>
                  </a:lnTo>
                  <a:lnTo>
                    <a:pt x="6533183" y="2193859"/>
                  </a:lnTo>
                  <a:lnTo>
                    <a:pt x="6521119" y="2145316"/>
                  </a:lnTo>
                  <a:lnTo>
                    <a:pt x="6508601" y="2096983"/>
                  </a:lnTo>
                  <a:lnTo>
                    <a:pt x="6495630" y="2048861"/>
                  </a:lnTo>
                  <a:lnTo>
                    <a:pt x="6482207" y="2000954"/>
                  </a:lnTo>
                  <a:lnTo>
                    <a:pt x="6468332" y="1953263"/>
                  </a:lnTo>
                  <a:lnTo>
                    <a:pt x="6454006" y="1905790"/>
                  </a:lnTo>
                  <a:lnTo>
                    <a:pt x="6439229" y="1858540"/>
                  </a:lnTo>
                  <a:lnTo>
                    <a:pt x="6424003" y="1811512"/>
                  </a:lnTo>
                  <a:lnTo>
                    <a:pt x="6408326" y="1764711"/>
                  </a:lnTo>
                  <a:lnTo>
                    <a:pt x="6392201" y="1718137"/>
                  </a:lnTo>
                  <a:lnTo>
                    <a:pt x="6375627" y="1671795"/>
                  </a:lnTo>
                  <a:lnTo>
                    <a:pt x="6358605" y="1625685"/>
                  </a:lnTo>
                  <a:lnTo>
                    <a:pt x="6341136" y="1579811"/>
                  </a:lnTo>
                  <a:lnTo>
                    <a:pt x="6323221" y="1534175"/>
                  </a:lnTo>
                  <a:lnTo>
                    <a:pt x="6304859" y="1488778"/>
                  </a:lnTo>
                  <a:lnTo>
                    <a:pt x="6286051" y="1443624"/>
                  </a:lnTo>
                  <a:lnTo>
                    <a:pt x="6266798" y="1398715"/>
                  </a:lnTo>
                  <a:lnTo>
                    <a:pt x="6247101" y="1354053"/>
                  </a:lnTo>
                  <a:lnTo>
                    <a:pt x="6226960" y="1309640"/>
                  </a:lnTo>
                  <a:lnTo>
                    <a:pt x="6206375" y="1265479"/>
                  </a:lnTo>
                  <a:lnTo>
                    <a:pt x="6185348" y="1221573"/>
                  </a:lnTo>
                  <a:lnTo>
                    <a:pt x="6163878" y="1177923"/>
                  </a:lnTo>
                  <a:lnTo>
                    <a:pt x="6141966" y="1134531"/>
                  </a:lnTo>
                  <a:lnTo>
                    <a:pt x="6119614" y="1091402"/>
                  </a:lnTo>
                  <a:lnTo>
                    <a:pt x="6096820" y="1048535"/>
                  </a:lnTo>
                  <a:lnTo>
                    <a:pt x="6073587" y="1005935"/>
                  </a:lnTo>
                  <a:lnTo>
                    <a:pt x="6049914" y="963603"/>
                  </a:lnTo>
                  <a:lnTo>
                    <a:pt x="6025802" y="921542"/>
                  </a:lnTo>
                  <a:lnTo>
                    <a:pt x="6001251" y="879754"/>
                  </a:lnTo>
                  <a:lnTo>
                    <a:pt x="5976263" y="838241"/>
                  </a:lnTo>
                  <a:lnTo>
                    <a:pt x="5950837" y="797006"/>
                  </a:lnTo>
                  <a:lnTo>
                    <a:pt x="5924975" y="756051"/>
                  </a:lnTo>
                  <a:lnTo>
                    <a:pt x="5898676" y="715379"/>
                  </a:lnTo>
                  <a:lnTo>
                    <a:pt x="5871942" y="674992"/>
                  </a:lnTo>
                  <a:lnTo>
                    <a:pt x="5844773" y="634891"/>
                  </a:lnTo>
                  <a:lnTo>
                    <a:pt x="5817169" y="595081"/>
                  </a:lnTo>
                  <a:lnTo>
                    <a:pt x="5789132" y="555562"/>
                  </a:lnTo>
                  <a:lnTo>
                    <a:pt x="5760661" y="516337"/>
                  </a:lnTo>
                  <a:lnTo>
                    <a:pt x="5731757" y="477409"/>
                  </a:lnTo>
                  <a:lnTo>
                    <a:pt x="5702421" y="438781"/>
                  </a:lnTo>
                  <a:lnTo>
                    <a:pt x="5672653" y="400453"/>
                  </a:lnTo>
                  <a:lnTo>
                    <a:pt x="5642454" y="362429"/>
                  </a:lnTo>
                  <a:lnTo>
                    <a:pt x="5611824" y="324711"/>
                  </a:lnTo>
                  <a:lnTo>
                    <a:pt x="5580764" y="287302"/>
                  </a:lnTo>
                  <a:lnTo>
                    <a:pt x="5549275" y="250203"/>
                  </a:lnTo>
                  <a:lnTo>
                    <a:pt x="5517357" y="213418"/>
                  </a:lnTo>
                  <a:lnTo>
                    <a:pt x="5485010" y="176948"/>
                  </a:lnTo>
                  <a:lnTo>
                    <a:pt x="5452236" y="140796"/>
                  </a:lnTo>
                  <a:lnTo>
                    <a:pt x="5419034" y="104964"/>
                  </a:lnTo>
                  <a:lnTo>
                    <a:pt x="5385406" y="69454"/>
                  </a:lnTo>
                  <a:lnTo>
                    <a:pt x="5351351" y="34270"/>
                  </a:lnTo>
                  <a:lnTo>
                    <a:pt x="5317451" y="0"/>
                  </a:lnTo>
                  <a:close/>
                </a:path>
              </a:pathLst>
            </a:custGeom>
            <a:solidFill>
              <a:srgbClr val="005478"/>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9222" name="object 4">
              <a:extLst>
                <a:ext uri="{FF2B5EF4-FFF2-40B4-BE49-F238E27FC236}">
                  <a16:creationId xmlns:a16="http://schemas.microsoft.com/office/drawing/2014/main" id="{D7CCB652-D873-B66A-52B0-917C3B094C55}"/>
                </a:ext>
              </a:extLst>
            </p:cNvPr>
            <p:cNvSpPr>
              <a:spLocks/>
            </p:cNvSpPr>
            <p:nvPr/>
          </p:nvSpPr>
          <p:spPr bwMode="auto">
            <a:xfrm>
              <a:off x="0" y="6600494"/>
              <a:ext cx="12192000" cy="257810"/>
            </a:xfrm>
            <a:custGeom>
              <a:avLst/>
              <a:gdLst>
                <a:gd name="T0" fmla="*/ 12192000 w 12192000"/>
                <a:gd name="T1" fmla="*/ 0 h 257809"/>
                <a:gd name="T2" fmla="*/ 0 w 12192000"/>
                <a:gd name="T3" fmla="*/ 0 h 257809"/>
                <a:gd name="T4" fmla="*/ 0 w 12192000"/>
                <a:gd name="T5" fmla="*/ 257505 h 257809"/>
                <a:gd name="T6" fmla="*/ 12192000 w 12192000"/>
                <a:gd name="T7" fmla="*/ 257505 h 257809"/>
                <a:gd name="T8" fmla="*/ 12192000 w 12192000"/>
                <a:gd name="T9" fmla="*/ 0 h 257809"/>
              </a:gdLst>
              <a:ahLst/>
              <a:cxnLst>
                <a:cxn ang="0">
                  <a:pos x="T0" y="T1"/>
                </a:cxn>
                <a:cxn ang="0">
                  <a:pos x="T2" y="T3"/>
                </a:cxn>
                <a:cxn ang="0">
                  <a:pos x="T4" y="T5"/>
                </a:cxn>
                <a:cxn ang="0">
                  <a:pos x="T6" y="T7"/>
                </a:cxn>
                <a:cxn ang="0">
                  <a:pos x="T8" y="T9"/>
                </a:cxn>
              </a:cxnLst>
              <a:rect l="0" t="0" r="r" b="b"/>
              <a:pathLst>
                <a:path w="12192000" h="257809">
                  <a:moveTo>
                    <a:pt x="12192000" y="0"/>
                  </a:moveTo>
                  <a:lnTo>
                    <a:pt x="0" y="0"/>
                  </a:lnTo>
                  <a:lnTo>
                    <a:pt x="0" y="257505"/>
                  </a:lnTo>
                  <a:lnTo>
                    <a:pt x="12192000" y="257505"/>
                  </a:lnTo>
                  <a:lnTo>
                    <a:pt x="12192000" y="0"/>
                  </a:lnTo>
                  <a:close/>
                </a:path>
              </a:pathLst>
            </a:custGeom>
            <a:solidFill>
              <a:srgbClr val="B5C5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9223" name="object 5">
              <a:extLst>
                <a:ext uri="{FF2B5EF4-FFF2-40B4-BE49-F238E27FC236}">
                  <a16:creationId xmlns:a16="http://schemas.microsoft.com/office/drawing/2014/main" id="{7FB74643-E3AC-1F1B-E3FA-4835EB9312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0080" y="1623999"/>
              <a:ext cx="3590117" cy="3621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object 6">
            <a:extLst>
              <a:ext uri="{FF2B5EF4-FFF2-40B4-BE49-F238E27FC236}">
                <a16:creationId xmlns:a16="http://schemas.microsoft.com/office/drawing/2014/main" id="{C9FB2A5E-2814-3909-6B7F-7328A36A955A}"/>
              </a:ext>
            </a:extLst>
          </p:cNvPr>
          <p:cNvSpPr txBox="1">
            <a:spLocks noGrp="1"/>
          </p:cNvSpPr>
          <p:nvPr>
            <p:ph type="title"/>
          </p:nvPr>
        </p:nvSpPr>
        <p:spPr>
          <a:xfrm>
            <a:off x="6553201" y="559593"/>
            <a:ext cx="5148262" cy="769938"/>
          </a:xfrm>
          <a:ln>
            <a:solidFill>
              <a:srgbClr val="000000"/>
            </a:solidFill>
          </a:ln>
        </p:spPr>
        <p:txBody>
          <a:bodyPr tIns="213360" rtlCol="0"/>
          <a:lstStyle/>
          <a:p>
            <a:pPr marL="91440" eaLnBrk="1" fontAlgn="auto" hangingPunct="1">
              <a:spcBef>
                <a:spcPts val="1680"/>
              </a:spcBef>
              <a:spcAft>
                <a:spcPts val="0"/>
              </a:spcAft>
              <a:defRPr/>
            </a:pPr>
            <a:r>
              <a:rPr sz="3200" b="0" dirty="0">
                <a:solidFill>
                  <a:srgbClr val="005478"/>
                </a:solidFill>
                <a:latin typeface="Arial Black"/>
                <a:cs typeface="Arial Black"/>
              </a:rPr>
              <a:t>PROTECTED</a:t>
            </a:r>
            <a:r>
              <a:rPr sz="3200" b="0" spc="-200" dirty="0">
                <a:solidFill>
                  <a:srgbClr val="005478"/>
                </a:solidFill>
                <a:latin typeface="Arial Black"/>
                <a:cs typeface="Arial Black"/>
              </a:rPr>
              <a:t> </a:t>
            </a:r>
            <a:r>
              <a:rPr sz="3200" b="0" spc="-10" dirty="0">
                <a:solidFill>
                  <a:srgbClr val="005478"/>
                </a:solidFill>
                <a:latin typeface="Arial Black"/>
                <a:cs typeface="Arial Black"/>
              </a:rPr>
              <a:t>CLASSES</a:t>
            </a:r>
            <a:endParaRPr sz="3200">
              <a:latin typeface="Arial Black"/>
              <a:cs typeface="Arial Black"/>
            </a:endParaRPr>
          </a:p>
        </p:txBody>
      </p:sp>
      <p:sp>
        <p:nvSpPr>
          <p:cNvPr id="7" name="object 7">
            <a:extLst>
              <a:ext uri="{FF2B5EF4-FFF2-40B4-BE49-F238E27FC236}">
                <a16:creationId xmlns:a16="http://schemas.microsoft.com/office/drawing/2014/main" id="{57BB14C8-3AA3-DB8C-7AD3-F450AD939AC7}"/>
              </a:ext>
            </a:extLst>
          </p:cNvPr>
          <p:cNvSpPr txBox="1"/>
          <p:nvPr/>
        </p:nvSpPr>
        <p:spPr>
          <a:xfrm>
            <a:off x="7210425" y="1595438"/>
            <a:ext cx="4491038" cy="4318000"/>
          </a:xfrm>
          <a:prstGeom prst="rect">
            <a:avLst/>
          </a:prstGeom>
        </p:spPr>
        <p:txBody>
          <a:bodyPr lIns="0" tIns="80010" rIns="0" bIns="0">
            <a:spAutoFit/>
          </a:bodyPr>
          <a:lstStyle>
            <a:lvl1pPr marL="127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625"/>
              </a:spcBef>
            </a:pPr>
            <a:r>
              <a:rPr lang="en-US" altLang="en-US" sz="2200">
                <a:solidFill>
                  <a:srgbClr val="000000"/>
                </a:solidFill>
                <a:cs typeface="Arial" panose="020B0604020202020204" pitchFamily="34" charset="0"/>
              </a:rPr>
              <a:t>Protected classes for TEFAP/CSFP:</a:t>
            </a:r>
          </a:p>
          <a:p>
            <a:pPr eaLnBrk="1" hangingPunct="1">
              <a:spcBef>
                <a:spcPts val="525"/>
              </a:spcBef>
            </a:pPr>
            <a:r>
              <a:rPr lang="en-US" altLang="en-US" sz="2200">
                <a:solidFill>
                  <a:srgbClr val="000000"/>
                </a:solidFill>
                <a:cs typeface="Arial" panose="020B0604020202020204" pitchFamily="34" charset="0"/>
              </a:rPr>
              <a:t>•Age</a:t>
            </a:r>
          </a:p>
          <a:p>
            <a:pPr eaLnBrk="1" hangingPunct="1">
              <a:spcBef>
                <a:spcPts val="525"/>
              </a:spcBef>
              <a:buSzPct val="95000"/>
              <a:buFontTx/>
              <a:buChar char="•"/>
            </a:pPr>
            <a:r>
              <a:rPr lang="en-US" altLang="en-US" sz="2200">
                <a:solidFill>
                  <a:srgbClr val="000000"/>
                </a:solidFill>
                <a:cs typeface="Arial" panose="020B0604020202020204" pitchFamily="34" charset="0"/>
              </a:rPr>
              <a:t>Color</a:t>
            </a:r>
          </a:p>
          <a:p>
            <a:pPr eaLnBrk="1" hangingPunct="1">
              <a:spcBef>
                <a:spcPts val="525"/>
              </a:spcBef>
              <a:buSzPct val="95000"/>
              <a:buFontTx/>
              <a:buChar char="•"/>
            </a:pPr>
            <a:r>
              <a:rPr lang="en-US" altLang="en-US" sz="2200">
                <a:solidFill>
                  <a:srgbClr val="000000"/>
                </a:solidFill>
                <a:cs typeface="Arial" panose="020B0604020202020204" pitchFamily="34" charset="0"/>
              </a:rPr>
              <a:t>Disability</a:t>
            </a:r>
          </a:p>
          <a:p>
            <a:pPr eaLnBrk="1" hangingPunct="1">
              <a:spcBef>
                <a:spcPts val="525"/>
              </a:spcBef>
              <a:buSzPct val="95000"/>
              <a:buFontTx/>
              <a:buChar char="•"/>
            </a:pPr>
            <a:r>
              <a:rPr lang="en-US" altLang="en-US" sz="2200">
                <a:solidFill>
                  <a:srgbClr val="000000"/>
                </a:solidFill>
                <a:cs typeface="Arial" panose="020B0604020202020204" pitchFamily="34" charset="0"/>
              </a:rPr>
              <a:t>National Origin</a:t>
            </a:r>
          </a:p>
          <a:p>
            <a:pPr eaLnBrk="1" hangingPunct="1">
              <a:spcBef>
                <a:spcPts val="525"/>
              </a:spcBef>
              <a:buSzPct val="95000"/>
              <a:buFontTx/>
              <a:buChar char="•"/>
            </a:pPr>
            <a:r>
              <a:rPr lang="en-US" altLang="en-US" sz="2200">
                <a:solidFill>
                  <a:srgbClr val="000000"/>
                </a:solidFill>
                <a:cs typeface="Arial" panose="020B0604020202020204" pitchFamily="34" charset="0"/>
              </a:rPr>
              <a:t>Race</a:t>
            </a:r>
          </a:p>
          <a:p>
            <a:pPr eaLnBrk="1" hangingPunct="1">
              <a:spcBef>
                <a:spcPts val="525"/>
              </a:spcBef>
            </a:pPr>
            <a:r>
              <a:rPr lang="en-US" altLang="en-US" sz="2200">
                <a:solidFill>
                  <a:srgbClr val="000000"/>
                </a:solidFill>
                <a:cs typeface="Arial" panose="020B0604020202020204" pitchFamily="34" charset="0"/>
              </a:rPr>
              <a:t>•Sex</a:t>
            </a:r>
          </a:p>
          <a:p>
            <a:pPr eaLnBrk="1" hangingPunct="1">
              <a:spcBef>
                <a:spcPts val="13"/>
              </a:spcBef>
            </a:pPr>
            <a:endParaRPr lang="en-US" altLang="en-US" sz="3200">
              <a:solidFill>
                <a:srgbClr val="000000"/>
              </a:solidFill>
              <a:cs typeface="Arial" panose="020B0604020202020204" pitchFamily="34" charset="0"/>
            </a:endParaRPr>
          </a:p>
          <a:p>
            <a:pPr eaLnBrk="1" hangingPunct="1"/>
            <a:r>
              <a:rPr lang="en-US" altLang="en-US" sz="2200">
                <a:solidFill>
                  <a:srgbClr val="000000"/>
                </a:solidFill>
                <a:cs typeface="Arial" panose="020B0604020202020204" pitchFamily="34" charset="0"/>
              </a:rPr>
              <a:t>People are also protected from </a:t>
            </a:r>
            <a:r>
              <a:rPr lang="en-US" altLang="en-US" sz="2200" b="1">
                <a:solidFill>
                  <a:srgbClr val="000000"/>
                </a:solidFill>
                <a:cs typeface="Arial" panose="020B0604020202020204" pitchFamily="34" charset="0"/>
              </a:rPr>
              <a:t>reprisal or retaliation </a:t>
            </a:r>
            <a:r>
              <a:rPr lang="en-US" altLang="en-US" sz="2200">
                <a:solidFill>
                  <a:srgbClr val="000000"/>
                </a:solidFill>
                <a:cs typeface="Arial" panose="020B0604020202020204" pitchFamily="34" charset="0"/>
              </a:rPr>
              <a:t>for prior civil rights activity.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2837259" y="1832842"/>
            <a:ext cx="6515100" cy="1551627"/>
          </a:xfrm>
        </p:spPr>
        <p:txBody>
          <a:bodyPr>
            <a:normAutofit/>
          </a:bodyPr>
          <a:lstStyle/>
          <a:p>
            <a:r>
              <a:rPr lang="en-US"/>
              <a:t>Question time!</a:t>
            </a:r>
          </a:p>
        </p:txBody>
      </p:sp>
      <p:sp>
        <p:nvSpPr>
          <p:cNvPr id="6" name="TextBox 5"/>
          <p:cNvSpPr txBox="1"/>
          <p:nvPr/>
        </p:nvSpPr>
        <p:spPr>
          <a:xfrm>
            <a:off x="1890945" y="4001985"/>
            <a:ext cx="8407729" cy="1569660"/>
          </a:xfrm>
          <a:prstGeom prst="rect">
            <a:avLst/>
          </a:prstGeom>
          <a:noFill/>
        </p:spPr>
        <p:txBody>
          <a:bodyPr wrap="square" rtlCol="0">
            <a:spAutoFit/>
          </a:bodyPr>
          <a:lstStyle/>
          <a:p>
            <a:pPr algn="ctr"/>
            <a:r>
              <a:rPr lang="en-US" sz="3200"/>
              <a:t>Name the missing protected class.</a:t>
            </a:r>
          </a:p>
          <a:p>
            <a:pPr algn="ctr"/>
            <a:endParaRPr lang="en-US" sz="3200"/>
          </a:p>
          <a:p>
            <a:pPr algn="ctr"/>
            <a:r>
              <a:rPr lang="en-US" sz="3200">
                <a:solidFill>
                  <a:srgbClr val="F47421"/>
                </a:solidFill>
              </a:rPr>
              <a:t>Age, Color, Race, Sex, Disability and </a:t>
            </a:r>
            <a:r>
              <a:rPr lang="en-US" sz="3200" b="1">
                <a:solidFill>
                  <a:srgbClr val="F47421"/>
                </a:solidFill>
              </a:rPr>
              <a:t>?</a:t>
            </a:r>
          </a:p>
        </p:txBody>
      </p:sp>
    </p:spTree>
    <p:extLst>
      <p:ext uri="{BB962C8B-B14F-4D97-AF65-F5344CB8AC3E}">
        <p14:creationId xmlns:p14="http://schemas.microsoft.com/office/powerpoint/2010/main" val="2175718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object 2">
            <a:extLst>
              <a:ext uri="{FF2B5EF4-FFF2-40B4-BE49-F238E27FC236}">
                <a16:creationId xmlns:a16="http://schemas.microsoft.com/office/drawing/2014/main" id="{B1CBA7B5-B664-5A71-1C43-06163D1407FD}"/>
              </a:ext>
            </a:extLst>
          </p:cNvPr>
          <p:cNvSpPr>
            <a:spLocks/>
          </p:cNvSpPr>
          <p:nvPr/>
        </p:nvSpPr>
        <p:spPr bwMode="auto">
          <a:xfrm>
            <a:off x="0" y="0"/>
            <a:ext cx="12192000" cy="6858000"/>
          </a:xfrm>
          <a:custGeom>
            <a:avLst/>
            <a:gdLst>
              <a:gd name="T0" fmla="*/ 12192000 w 12192000"/>
              <a:gd name="T1" fmla="*/ 0 h 6858000"/>
              <a:gd name="T2" fmla="*/ 0 w 12192000"/>
              <a:gd name="T3" fmla="*/ 0 h 6858000"/>
              <a:gd name="T4" fmla="*/ 0 w 12192000"/>
              <a:gd name="T5" fmla="*/ 6858000 h 6858000"/>
              <a:gd name="T6" fmla="*/ 12192000 w 12192000"/>
              <a:gd name="T7" fmla="*/ 6858000 h 6858000"/>
              <a:gd name="T8" fmla="*/ 12192000 w 12192000"/>
              <a:gd name="T9" fmla="*/ 0 h 6858000"/>
            </a:gdLst>
            <a:ahLst/>
            <a:cxnLst>
              <a:cxn ang="0">
                <a:pos x="T0" y="T1"/>
              </a:cxn>
              <a:cxn ang="0">
                <a:pos x="T2" y="T3"/>
              </a:cxn>
              <a:cxn ang="0">
                <a:pos x="T4" y="T5"/>
              </a:cxn>
              <a:cxn ang="0">
                <a:pos x="T6" y="T7"/>
              </a:cxn>
              <a:cxn ang="0">
                <a:pos x="T8" y="T9"/>
              </a:cxn>
            </a:cxnLst>
            <a:rect l="0" t="0" r="r" b="b"/>
            <a:pathLst>
              <a:path w="12192000" h="6858000">
                <a:moveTo>
                  <a:pt x="12192000" y="0"/>
                </a:moveTo>
                <a:lnTo>
                  <a:pt x="0" y="0"/>
                </a:lnTo>
                <a:lnTo>
                  <a:pt x="0" y="6858000"/>
                </a:lnTo>
                <a:lnTo>
                  <a:pt x="12192000" y="6858000"/>
                </a:lnTo>
                <a:lnTo>
                  <a:pt x="12192000" y="0"/>
                </a:lnTo>
                <a:close/>
              </a:path>
            </a:pathLst>
          </a:custGeom>
          <a:solidFill>
            <a:srgbClr val="F1F1F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nvGrpSpPr>
          <p:cNvPr id="10243" name="object 3">
            <a:extLst>
              <a:ext uri="{FF2B5EF4-FFF2-40B4-BE49-F238E27FC236}">
                <a16:creationId xmlns:a16="http://schemas.microsoft.com/office/drawing/2014/main" id="{C96B11FF-8841-9651-A97F-D9C542C42F35}"/>
              </a:ext>
            </a:extLst>
          </p:cNvPr>
          <p:cNvGrpSpPr>
            <a:grpSpLocks/>
          </p:cNvGrpSpPr>
          <p:nvPr/>
        </p:nvGrpSpPr>
        <p:grpSpPr bwMode="auto">
          <a:xfrm>
            <a:off x="0" y="5495925"/>
            <a:ext cx="12192000" cy="1362075"/>
            <a:chOff x="0" y="5496048"/>
            <a:chExt cx="12192000" cy="1362075"/>
          </a:xfrm>
        </p:grpSpPr>
        <p:pic>
          <p:nvPicPr>
            <p:cNvPr id="10246" name="object 4">
              <a:extLst>
                <a:ext uri="{FF2B5EF4-FFF2-40B4-BE49-F238E27FC236}">
                  <a16:creationId xmlns:a16="http://schemas.microsoft.com/office/drawing/2014/main" id="{48DB85CF-2EB5-1120-F370-37B8AE6E8A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773235"/>
              <a:ext cx="12191995" cy="108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object 5">
              <a:extLst>
                <a:ext uri="{FF2B5EF4-FFF2-40B4-BE49-F238E27FC236}">
                  <a16:creationId xmlns:a16="http://schemas.microsoft.com/office/drawing/2014/main" id="{64B566DB-E21D-C6F3-633A-394AC84D2D53}"/>
                </a:ext>
              </a:extLst>
            </p:cNvPr>
            <p:cNvSpPr>
              <a:spLocks/>
            </p:cNvSpPr>
            <p:nvPr/>
          </p:nvSpPr>
          <p:spPr bwMode="auto">
            <a:xfrm>
              <a:off x="0" y="5773229"/>
              <a:ext cx="12192000" cy="1085215"/>
            </a:xfrm>
            <a:custGeom>
              <a:avLst/>
              <a:gdLst>
                <a:gd name="T0" fmla="*/ 12192000 w 12192000"/>
                <a:gd name="T1" fmla="*/ 0 h 1085215"/>
                <a:gd name="T2" fmla="*/ 0 w 12192000"/>
                <a:gd name="T3" fmla="*/ 0 h 1085215"/>
                <a:gd name="T4" fmla="*/ 0 w 12192000"/>
                <a:gd name="T5" fmla="*/ 1084770 h 1085215"/>
                <a:gd name="T6" fmla="*/ 12192000 w 12192000"/>
                <a:gd name="T7" fmla="*/ 1084770 h 1085215"/>
                <a:gd name="T8" fmla="*/ 12192000 w 12192000"/>
                <a:gd name="T9" fmla="*/ 0 h 1085215"/>
              </a:gdLst>
              <a:ahLst/>
              <a:cxnLst>
                <a:cxn ang="0">
                  <a:pos x="T0" y="T1"/>
                </a:cxn>
                <a:cxn ang="0">
                  <a:pos x="T2" y="T3"/>
                </a:cxn>
                <a:cxn ang="0">
                  <a:pos x="T4" y="T5"/>
                </a:cxn>
                <a:cxn ang="0">
                  <a:pos x="T6" y="T7"/>
                </a:cxn>
                <a:cxn ang="0">
                  <a:pos x="T8" y="T9"/>
                </a:cxn>
              </a:cxnLst>
              <a:rect l="0" t="0" r="r" b="b"/>
              <a:pathLst>
                <a:path w="12192000" h="1085215">
                  <a:moveTo>
                    <a:pt x="12192000" y="0"/>
                  </a:moveTo>
                  <a:lnTo>
                    <a:pt x="0" y="0"/>
                  </a:lnTo>
                  <a:lnTo>
                    <a:pt x="0" y="1084770"/>
                  </a:lnTo>
                  <a:lnTo>
                    <a:pt x="12192000" y="1084770"/>
                  </a:lnTo>
                  <a:lnTo>
                    <a:pt x="12192000" y="0"/>
                  </a:lnTo>
                  <a:close/>
                </a:path>
              </a:pathLst>
            </a:custGeom>
            <a:solidFill>
              <a:srgbClr val="004279">
                <a:alpha val="67058"/>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10248" name="object 6">
              <a:extLst>
                <a:ext uri="{FF2B5EF4-FFF2-40B4-BE49-F238E27FC236}">
                  <a16:creationId xmlns:a16="http://schemas.microsoft.com/office/drawing/2014/main" id="{ACDDA033-1735-6EE8-5B99-735392220A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18515" y="5505578"/>
              <a:ext cx="1099680" cy="108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9" name="object 7">
              <a:extLst>
                <a:ext uri="{FF2B5EF4-FFF2-40B4-BE49-F238E27FC236}">
                  <a16:creationId xmlns:a16="http://schemas.microsoft.com/office/drawing/2014/main" id="{C776806B-31C6-CB32-BF62-AA315BD2B842}"/>
                </a:ext>
              </a:extLst>
            </p:cNvPr>
            <p:cNvSpPr>
              <a:spLocks/>
            </p:cNvSpPr>
            <p:nvPr/>
          </p:nvSpPr>
          <p:spPr bwMode="auto">
            <a:xfrm>
              <a:off x="10813743" y="5500810"/>
              <a:ext cx="1109345" cy="1094740"/>
            </a:xfrm>
            <a:custGeom>
              <a:avLst/>
              <a:gdLst>
                <a:gd name="T0" fmla="*/ 611301 w 1109345"/>
                <a:gd name="T1" fmla="*/ 2819 h 1094740"/>
                <a:gd name="T2" fmla="*/ 719505 w 1109345"/>
                <a:gd name="T3" fmla="*/ 24599 h 1094740"/>
                <a:gd name="T4" fmla="*/ 818946 w 1109345"/>
                <a:gd name="T5" fmla="*/ 66027 h 1094740"/>
                <a:gd name="T6" fmla="*/ 907364 w 1109345"/>
                <a:gd name="T7" fmla="*/ 124929 h 1094740"/>
                <a:gd name="T8" fmla="*/ 982548 w 1109345"/>
                <a:gd name="T9" fmla="*/ 199085 h 1094740"/>
                <a:gd name="T10" fmla="*/ 1042263 w 1109345"/>
                <a:gd name="T11" fmla="*/ 286321 h 1094740"/>
                <a:gd name="T12" fmla="*/ 1084275 w 1109345"/>
                <a:gd name="T13" fmla="*/ 384428 h 1094740"/>
                <a:gd name="T14" fmla="*/ 1106347 w 1109345"/>
                <a:gd name="T15" fmla="*/ 491210 h 1094740"/>
                <a:gd name="T16" fmla="*/ 1106347 w 1109345"/>
                <a:gd name="T17" fmla="*/ 603097 h 1094740"/>
                <a:gd name="T18" fmla="*/ 1084275 w 1109345"/>
                <a:gd name="T19" fmla="*/ 709866 h 1094740"/>
                <a:gd name="T20" fmla="*/ 1042263 w 1109345"/>
                <a:gd name="T21" fmla="*/ 807973 h 1094740"/>
                <a:gd name="T22" fmla="*/ 982548 w 1109345"/>
                <a:gd name="T23" fmla="*/ 895210 h 1094740"/>
                <a:gd name="T24" fmla="*/ 907364 w 1109345"/>
                <a:gd name="T25" fmla="*/ 969378 h 1094740"/>
                <a:gd name="T26" fmla="*/ 818946 w 1109345"/>
                <a:gd name="T27" fmla="*/ 1028268 h 1094740"/>
                <a:gd name="T28" fmla="*/ 719505 w 1109345"/>
                <a:gd name="T29" fmla="*/ 1069708 h 1094740"/>
                <a:gd name="T30" fmla="*/ 611301 w 1109345"/>
                <a:gd name="T31" fmla="*/ 1091476 h 1094740"/>
                <a:gd name="T32" fmla="*/ 497916 w 1109345"/>
                <a:gd name="T33" fmla="*/ 1091476 h 1094740"/>
                <a:gd name="T34" fmla="*/ 389712 w 1109345"/>
                <a:gd name="T35" fmla="*/ 1069708 h 1094740"/>
                <a:gd name="T36" fmla="*/ 290271 w 1109345"/>
                <a:gd name="T37" fmla="*/ 1028268 h 1094740"/>
                <a:gd name="T38" fmla="*/ 201853 w 1109345"/>
                <a:gd name="T39" fmla="*/ 969378 h 1094740"/>
                <a:gd name="T40" fmla="*/ 126669 w 1109345"/>
                <a:gd name="T41" fmla="*/ 895210 h 1094740"/>
                <a:gd name="T42" fmla="*/ 66954 w 1109345"/>
                <a:gd name="T43" fmla="*/ 807973 h 1094740"/>
                <a:gd name="T44" fmla="*/ 24942 w 1109345"/>
                <a:gd name="T45" fmla="*/ 709866 h 1094740"/>
                <a:gd name="T46" fmla="*/ 2870 w 1109345"/>
                <a:gd name="T47" fmla="*/ 603097 h 1094740"/>
                <a:gd name="T48" fmla="*/ 2870 w 1109345"/>
                <a:gd name="T49" fmla="*/ 491210 h 1094740"/>
                <a:gd name="T50" fmla="*/ 24942 w 1109345"/>
                <a:gd name="T51" fmla="*/ 384428 h 1094740"/>
                <a:gd name="T52" fmla="*/ 66954 w 1109345"/>
                <a:gd name="T53" fmla="*/ 286321 h 1094740"/>
                <a:gd name="T54" fmla="*/ 126669 w 1109345"/>
                <a:gd name="T55" fmla="*/ 199085 h 1094740"/>
                <a:gd name="T56" fmla="*/ 201853 w 1109345"/>
                <a:gd name="T57" fmla="*/ 124929 h 1094740"/>
                <a:gd name="T58" fmla="*/ 290271 w 1109345"/>
                <a:gd name="T59" fmla="*/ 66027 h 1094740"/>
                <a:gd name="T60" fmla="*/ 389712 w 1109345"/>
                <a:gd name="T61" fmla="*/ 24599 h 1094740"/>
                <a:gd name="T62" fmla="*/ 497916 w 1109345"/>
                <a:gd name="T63" fmla="*/ 2819 h 1094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09345" h="1094740">
                  <a:moveTo>
                    <a:pt x="554608" y="0"/>
                  </a:moveTo>
                  <a:lnTo>
                    <a:pt x="611301" y="2819"/>
                  </a:lnTo>
                  <a:lnTo>
                    <a:pt x="666356" y="11112"/>
                  </a:lnTo>
                  <a:lnTo>
                    <a:pt x="719505" y="24599"/>
                  </a:lnTo>
                  <a:lnTo>
                    <a:pt x="770470" y="42989"/>
                  </a:lnTo>
                  <a:lnTo>
                    <a:pt x="818946" y="66027"/>
                  </a:lnTo>
                  <a:lnTo>
                    <a:pt x="864666" y="93433"/>
                  </a:lnTo>
                  <a:lnTo>
                    <a:pt x="907364" y="124929"/>
                  </a:lnTo>
                  <a:lnTo>
                    <a:pt x="946746" y="160235"/>
                  </a:lnTo>
                  <a:lnTo>
                    <a:pt x="982548" y="199085"/>
                  </a:lnTo>
                  <a:lnTo>
                    <a:pt x="1014475" y="241211"/>
                  </a:lnTo>
                  <a:lnTo>
                    <a:pt x="1042263" y="286321"/>
                  </a:lnTo>
                  <a:lnTo>
                    <a:pt x="1065618" y="334149"/>
                  </a:lnTo>
                  <a:lnTo>
                    <a:pt x="1084275" y="384428"/>
                  </a:lnTo>
                  <a:lnTo>
                    <a:pt x="1097940" y="436879"/>
                  </a:lnTo>
                  <a:lnTo>
                    <a:pt x="1106347" y="491210"/>
                  </a:lnTo>
                  <a:lnTo>
                    <a:pt x="1109217" y="547154"/>
                  </a:lnTo>
                  <a:lnTo>
                    <a:pt x="1106347" y="603097"/>
                  </a:lnTo>
                  <a:lnTo>
                    <a:pt x="1097940" y="657428"/>
                  </a:lnTo>
                  <a:lnTo>
                    <a:pt x="1084275" y="709866"/>
                  </a:lnTo>
                  <a:lnTo>
                    <a:pt x="1065618" y="760145"/>
                  </a:lnTo>
                  <a:lnTo>
                    <a:pt x="1042263" y="807973"/>
                  </a:lnTo>
                  <a:lnTo>
                    <a:pt x="1014475" y="853097"/>
                  </a:lnTo>
                  <a:lnTo>
                    <a:pt x="982548" y="895210"/>
                  </a:lnTo>
                  <a:lnTo>
                    <a:pt x="946746" y="934059"/>
                  </a:lnTo>
                  <a:lnTo>
                    <a:pt x="907364" y="969378"/>
                  </a:lnTo>
                  <a:lnTo>
                    <a:pt x="864666" y="1000874"/>
                  </a:lnTo>
                  <a:lnTo>
                    <a:pt x="818946" y="1028268"/>
                  </a:lnTo>
                  <a:lnTo>
                    <a:pt x="770470" y="1051305"/>
                  </a:lnTo>
                  <a:lnTo>
                    <a:pt x="719505" y="1069708"/>
                  </a:lnTo>
                  <a:lnTo>
                    <a:pt x="666356" y="1083183"/>
                  </a:lnTo>
                  <a:lnTo>
                    <a:pt x="611301" y="1091476"/>
                  </a:lnTo>
                  <a:lnTo>
                    <a:pt x="554608" y="1094295"/>
                  </a:lnTo>
                  <a:lnTo>
                    <a:pt x="497916" y="1091476"/>
                  </a:lnTo>
                  <a:lnTo>
                    <a:pt x="442861" y="1083183"/>
                  </a:lnTo>
                  <a:lnTo>
                    <a:pt x="389712" y="1069708"/>
                  </a:lnTo>
                  <a:lnTo>
                    <a:pt x="338747" y="1051305"/>
                  </a:lnTo>
                  <a:lnTo>
                    <a:pt x="290271" y="1028268"/>
                  </a:lnTo>
                  <a:lnTo>
                    <a:pt x="244551" y="1000874"/>
                  </a:lnTo>
                  <a:lnTo>
                    <a:pt x="201853" y="969378"/>
                  </a:lnTo>
                  <a:lnTo>
                    <a:pt x="162471" y="934059"/>
                  </a:lnTo>
                  <a:lnTo>
                    <a:pt x="126669" y="895210"/>
                  </a:lnTo>
                  <a:lnTo>
                    <a:pt x="94741" y="853097"/>
                  </a:lnTo>
                  <a:lnTo>
                    <a:pt x="66954" y="807973"/>
                  </a:lnTo>
                  <a:lnTo>
                    <a:pt x="43599" y="760145"/>
                  </a:lnTo>
                  <a:lnTo>
                    <a:pt x="24942" y="709866"/>
                  </a:lnTo>
                  <a:lnTo>
                    <a:pt x="11277" y="657428"/>
                  </a:lnTo>
                  <a:lnTo>
                    <a:pt x="2870" y="603097"/>
                  </a:lnTo>
                  <a:lnTo>
                    <a:pt x="0" y="547154"/>
                  </a:lnTo>
                  <a:lnTo>
                    <a:pt x="2870" y="491210"/>
                  </a:lnTo>
                  <a:lnTo>
                    <a:pt x="11277" y="436879"/>
                  </a:lnTo>
                  <a:lnTo>
                    <a:pt x="24942" y="384428"/>
                  </a:lnTo>
                  <a:lnTo>
                    <a:pt x="43599" y="334149"/>
                  </a:lnTo>
                  <a:lnTo>
                    <a:pt x="66954" y="286321"/>
                  </a:lnTo>
                  <a:lnTo>
                    <a:pt x="94741" y="241211"/>
                  </a:lnTo>
                  <a:lnTo>
                    <a:pt x="126669" y="199085"/>
                  </a:lnTo>
                  <a:lnTo>
                    <a:pt x="162471" y="160235"/>
                  </a:lnTo>
                  <a:lnTo>
                    <a:pt x="201853" y="124929"/>
                  </a:lnTo>
                  <a:lnTo>
                    <a:pt x="244551" y="93433"/>
                  </a:lnTo>
                  <a:lnTo>
                    <a:pt x="290271" y="66027"/>
                  </a:lnTo>
                  <a:lnTo>
                    <a:pt x="338747" y="42989"/>
                  </a:lnTo>
                  <a:lnTo>
                    <a:pt x="389712" y="24599"/>
                  </a:lnTo>
                  <a:lnTo>
                    <a:pt x="442861" y="11112"/>
                  </a:lnTo>
                  <a:lnTo>
                    <a:pt x="497916" y="2819"/>
                  </a:lnTo>
                  <a:lnTo>
                    <a:pt x="554608" y="0"/>
                  </a:lnTo>
                  <a:close/>
                </a:path>
              </a:pathLst>
            </a:custGeom>
            <a:noFill/>
            <a:ln w="9525">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sp>
        <p:nvSpPr>
          <p:cNvPr id="8" name="object 8">
            <a:extLst>
              <a:ext uri="{FF2B5EF4-FFF2-40B4-BE49-F238E27FC236}">
                <a16:creationId xmlns:a16="http://schemas.microsoft.com/office/drawing/2014/main" id="{6503B722-376D-3750-504D-9E3916731183}"/>
              </a:ext>
            </a:extLst>
          </p:cNvPr>
          <p:cNvSpPr txBox="1">
            <a:spLocks noGrp="1"/>
          </p:cNvSpPr>
          <p:nvPr>
            <p:ph type="title"/>
          </p:nvPr>
        </p:nvSpPr>
        <p:spPr>
          <a:xfrm>
            <a:off x="1052513" y="709613"/>
            <a:ext cx="10010775" cy="950912"/>
          </a:xfrm>
          <a:solidFill>
            <a:srgbClr val="F1F1F1"/>
          </a:solidFill>
          <a:ln>
            <a:solidFill>
              <a:srgbClr val="000000"/>
            </a:solidFill>
          </a:ln>
        </p:spPr>
        <p:txBody>
          <a:bodyPr tIns="404495" rtlCol="0"/>
          <a:lstStyle/>
          <a:p>
            <a:pPr marL="749935" eaLnBrk="1" fontAlgn="auto" hangingPunct="1">
              <a:spcBef>
                <a:spcPts val="3185"/>
              </a:spcBef>
              <a:spcAft>
                <a:spcPts val="0"/>
              </a:spcAft>
              <a:defRPr/>
            </a:pPr>
            <a:r>
              <a:rPr sz="3200" dirty="0">
                <a:solidFill>
                  <a:srgbClr val="005478"/>
                </a:solidFill>
              </a:rPr>
              <a:t>EXAMPLES</a:t>
            </a:r>
            <a:r>
              <a:rPr sz="3200" spc="-20" dirty="0">
                <a:solidFill>
                  <a:srgbClr val="005478"/>
                </a:solidFill>
              </a:rPr>
              <a:t> </a:t>
            </a:r>
            <a:r>
              <a:rPr sz="3200" dirty="0">
                <a:solidFill>
                  <a:srgbClr val="005478"/>
                </a:solidFill>
              </a:rPr>
              <a:t>OF</a:t>
            </a:r>
            <a:r>
              <a:rPr sz="3200" spc="-35" dirty="0">
                <a:solidFill>
                  <a:srgbClr val="005478"/>
                </a:solidFill>
              </a:rPr>
              <a:t> </a:t>
            </a:r>
            <a:r>
              <a:rPr sz="3200" dirty="0">
                <a:solidFill>
                  <a:srgbClr val="005478"/>
                </a:solidFill>
              </a:rPr>
              <a:t>TYPES</a:t>
            </a:r>
            <a:r>
              <a:rPr sz="3200" spc="-10" dirty="0">
                <a:solidFill>
                  <a:srgbClr val="005478"/>
                </a:solidFill>
              </a:rPr>
              <a:t> </a:t>
            </a:r>
            <a:r>
              <a:rPr sz="3200" dirty="0">
                <a:solidFill>
                  <a:srgbClr val="005478"/>
                </a:solidFill>
              </a:rPr>
              <a:t>OF</a:t>
            </a:r>
            <a:r>
              <a:rPr sz="3200" spc="-20" dirty="0">
                <a:solidFill>
                  <a:srgbClr val="005478"/>
                </a:solidFill>
              </a:rPr>
              <a:t> </a:t>
            </a:r>
            <a:r>
              <a:rPr sz="3200" spc="-10" dirty="0">
                <a:solidFill>
                  <a:srgbClr val="005478"/>
                </a:solidFill>
              </a:rPr>
              <a:t>DISCRIMINATION</a:t>
            </a:r>
            <a:endParaRPr sz="3200"/>
          </a:p>
        </p:txBody>
      </p:sp>
      <p:sp>
        <p:nvSpPr>
          <p:cNvPr id="9" name="object 9">
            <a:extLst>
              <a:ext uri="{FF2B5EF4-FFF2-40B4-BE49-F238E27FC236}">
                <a16:creationId xmlns:a16="http://schemas.microsoft.com/office/drawing/2014/main" id="{61AC3D74-E31C-0AC4-C78F-A7057B60085F}"/>
              </a:ext>
            </a:extLst>
          </p:cNvPr>
          <p:cNvSpPr txBox="1"/>
          <p:nvPr/>
        </p:nvSpPr>
        <p:spPr>
          <a:xfrm>
            <a:off x="3783013" y="2084388"/>
            <a:ext cx="4546600" cy="3234796"/>
          </a:xfrm>
          <a:prstGeom prst="rect">
            <a:avLst/>
          </a:prstGeom>
        </p:spPr>
        <p:txBody>
          <a:bodyPr lIns="0" tIns="12700" rIns="0" bIns="0">
            <a:spAutoFit/>
          </a:bodyPr>
          <a:lstStyle>
            <a:lvl1pPr marL="377825" indent="-377825">
              <a:tabLst>
                <a:tab pos="377825" algn="l"/>
              </a:tabLst>
              <a:defRPr>
                <a:solidFill>
                  <a:schemeClr val="tx1"/>
                </a:solidFill>
                <a:latin typeface="Arial" panose="020B0604020202020204" pitchFamily="34" charset="0"/>
              </a:defRPr>
            </a:lvl1pPr>
            <a:lvl2pPr marL="742950" indent="-285750">
              <a:tabLst>
                <a:tab pos="377825" algn="l"/>
              </a:tabLst>
              <a:defRPr>
                <a:solidFill>
                  <a:schemeClr val="tx1"/>
                </a:solidFill>
                <a:latin typeface="Arial" panose="020B0604020202020204" pitchFamily="34" charset="0"/>
              </a:defRPr>
            </a:lvl2pPr>
            <a:lvl3pPr marL="1143000" indent="-228600">
              <a:tabLst>
                <a:tab pos="377825" algn="l"/>
              </a:tabLst>
              <a:defRPr>
                <a:solidFill>
                  <a:schemeClr val="tx1"/>
                </a:solidFill>
                <a:latin typeface="Arial" panose="020B0604020202020204" pitchFamily="34" charset="0"/>
              </a:defRPr>
            </a:lvl3pPr>
            <a:lvl4pPr marL="1600200" indent="-228600">
              <a:tabLst>
                <a:tab pos="377825" algn="l"/>
              </a:tabLst>
              <a:defRPr>
                <a:solidFill>
                  <a:schemeClr val="tx1"/>
                </a:solidFill>
                <a:latin typeface="Arial" panose="020B0604020202020204" pitchFamily="34" charset="0"/>
              </a:defRPr>
            </a:lvl4pPr>
            <a:lvl5pPr marL="2057400" indent="-228600">
              <a:tabLst>
                <a:tab pos="377825"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377825"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377825"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377825"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377825" algn="l"/>
              </a:tabLst>
              <a:defRPr>
                <a:solidFill>
                  <a:schemeClr val="tx1"/>
                </a:solidFill>
                <a:latin typeface="Arial" panose="020B0604020202020204" pitchFamily="34" charset="0"/>
              </a:defRPr>
            </a:lvl9pPr>
          </a:lstStyle>
          <a:p>
            <a:pPr eaLnBrk="1" hangingPunct="1">
              <a:lnSpc>
                <a:spcPct val="120000"/>
              </a:lnSpc>
              <a:spcBef>
                <a:spcPts val="100"/>
              </a:spcBef>
              <a:buFontTx/>
              <a:buChar char="•"/>
            </a:pPr>
            <a:r>
              <a:rPr lang="en-US" altLang="en-US" sz="2200" dirty="0">
                <a:solidFill>
                  <a:srgbClr val="000000"/>
                </a:solidFill>
                <a:cs typeface="Arial" panose="020B0604020202020204" pitchFamily="34" charset="0"/>
              </a:rPr>
              <a:t>Disparate treatment </a:t>
            </a:r>
            <a:r>
              <a:rPr lang="en-US" altLang="en-US" sz="2200" b="1" dirty="0">
                <a:solidFill>
                  <a:srgbClr val="000000"/>
                </a:solidFill>
                <a:cs typeface="Arial" panose="020B0604020202020204" pitchFamily="34" charset="0"/>
              </a:rPr>
              <a:t>(Intentional</a:t>
            </a:r>
            <a:r>
              <a:rPr lang="en-US" altLang="en-US" sz="2200" dirty="0">
                <a:solidFill>
                  <a:srgbClr val="000000"/>
                </a:solidFill>
                <a:cs typeface="Arial" panose="020B0604020202020204" pitchFamily="34" charset="0"/>
              </a:rPr>
              <a:t>) Example: Age</a:t>
            </a:r>
          </a:p>
          <a:p>
            <a:pPr eaLnBrk="1" hangingPunct="1">
              <a:buFont typeface="Arial" panose="020B0604020202020204" pitchFamily="34" charset="0"/>
              <a:buChar char="•"/>
            </a:pPr>
            <a:endParaRPr lang="en-US" altLang="en-US" sz="2700" dirty="0">
              <a:solidFill>
                <a:srgbClr val="000000"/>
              </a:solidFill>
              <a:cs typeface="Arial" panose="020B0604020202020204" pitchFamily="34" charset="0"/>
            </a:endParaRPr>
          </a:p>
          <a:p>
            <a:pPr eaLnBrk="1" hangingPunct="1">
              <a:lnSpc>
                <a:spcPct val="120000"/>
              </a:lnSpc>
              <a:buFontTx/>
              <a:buChar char="•"/>
            </a:pPr>
            <a:r>
              <a:rPr lang="en-US" altLang="en-US" sz="2200" dirty="0">
                <a:solidFill>
                  <a:srgbClr val="000000"/>
                </a:solidFill>
                <a:cs typeface="Arial" panose="020B0604020202020204" pitchFamily="34" charset="0"/>
              </a:rPr>
              <a:t>Disparate impact </a:t>
            </a:r>
            <a:r>
              <a:rPr lang="en-US" altLang="en-US" sz="2200" b="1" dirty="0">
                <a:solidFill>
                  <a:srgbClr val="000000"/>
                </a:solidFill>
                <a:cs typeface="Arial" panose="020B0604020202020204" pitchFamily="34" charset="0"/>
              </a:rPr>
              <a:t>(Unintentional</a:t>
            </a:r>
            <a:r>
              <a:rPr lang="en-US" altLang="en-US" sz="2200" dirty="0">
                <a:solidFill>
                  <a:srgbClr val="000000"/>
                </a:solidFill>
                <a:cs typeface="Arial" panose="020B0604020202020204" pitchFamily="34" charset="0"/>
              </a:rPr>
              <a:t>) Example: National Origin</a:t>
            </a:r>
          </a:p>
          <a:p>
            <a:pPr eaLnBrk="1" hangingPunct="1">
              <a:lnSpc>
                <a:spcPct val="120000"/>
              </a:lnSpc>
              <a:buFontTx/>
              <a:buChar char="•"/>
            </a:pPr>
            <a:endParaRPr lang="en-US" altLang="en-US" sz="2200" dirty="0">
              <a:solidFill>
                <a:srgbClr val="000000"/>
              </a:solidFill>
              <a:cs typeface="Arial" panose="020B0604020202020204" pitchFamily="34" charset="0"/>
            </a:endParaRPr>
          </a:p>
          <a:p>
            <a:pPr eaLnBrk="1" hangingPunct="1">
              <a:lnSpc>
                <a:spcPct val="120000"/>
              </a:lnSpc>
              <a:buFontTx/>
              <a:buChar char="•"/>
            </a:pPr>
            <a:r>
              <a:rPr lang="en-US" altLang="en-US" sz="2200" dirty="0">
                <a:solidFill>
                  <a:srgbClr val="000000"/>
                </a:solidFill>
                <a:cs typeface="Arial" panose="020B0604020202020204" pitchFamily="34" charset="0"/>
              </a:rPr>
              <a:t>Reprisal/Retaliation (</a:t>
            </a:r>
            <a:r>
              <a:rPr lang="en-US" altLang="en-US" sz="2200" b="1" dirty="0">
                <a:solidFill>
                  <a:srgbClr val="000000"/>
                </a:solidFill>
                <a:cs typeface="Arial" panose="020B0604020202020204" pitchFamily="34" charset="0"/>
              </a:rPr>
              <a:t>Intentional)</a:t>
            </a:r>
          </a:p>
          <a:p>
            <a:pPr marL="0" indent="0" eaLnBrk="1" hangingPunct="1">
              <a:lnSpc>
                <a:spcPct val="120000"/>
              </a:lnSpc>
            </a:pPr>
            <a:r>
              <a:rPr lang="en-US" altLang="en-US" sz="2200" b="1" dirty="0">
                <a:solidFill>
                  <a:srgbClr val="000000"/>
                </a:solidFill>
                <a:cs typeface="Arial" panose="020B0604020202020204" pitchFamily="34" charset="0"/>
              </a:rPr>
              <a:t>	</a:t>
            </a:r>
            <a:r>
              <a:rPr lang="en-US" altLang="en-US" sz="2200" dirty="0">
                <a:solidFill>
                  <a:srgbClr val="000000"/>
                </a:solidFill>
                <a:cs typeface="Arial" panose="020B0604020202020204" pitchFamily="34" charset="0"/>
              </a:rPr>
              <a:t>Example: Civil Rights Complaint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1266" name="object 2">
            <a:extLst>
              <a:ext uri="{FF2B5EF4-FFF2-40B4-BE49-F238E27FC236}">
                <a16:creationId xmlns:a16="http://schemas.microsoft.com/office/drawing/2014/main" id="{ED16EDE5-2788-DC8E-36F3-BF122F2CEABE}"/>
              </a:ext>
            </a:extLst>
          </p:cNvPr>
          <p:cNvGrpSpPr>
            <a:grpSpLocks/>
          </p:cNvGrpSpPr>
          <p:nvPr/>
        </p:nvGrpSpPr>
        <p:grpSpPr bwMode="auto">
          <a:xfrm>
            <a:off x="0" y="0"/>
            <a:ext cx="12192000" cy="6858000"/>
            <a:chOff x="0" y="0"/>
            <a:chExt cx="12192000" cy="6858000"/>
          </a:xfrm>
        </p:grpSpPr>
        <p:pic>
          <p:nvPicPr>
            <p:cNvPr id="11269" name="object 3">
              <a:extLst>
                <a:ext uri="{FF2B5EF4-FFF2-40B4-BE49-F238E27FC236}">
                  <a16:creationId xmlns:a16="http://schemas.microsoft.com/office/drawing/2014/main" id="{B57E7096-A7B9-5DA6-BAEC-DA25C1A0A2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7920" y="0"/>
              <a:ext cx="768094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object 4">
              <a:extLst>
                <a:ext uri="{FF2B5EF4-FFF2-40B4-BE49-F238E27FC236}">
                  <a16:creationId xmlns:a16="http://schemas.microsoft.com/office/drawing/2014/main" id="{7123BDA8-4E83-D16B-CC8B-F3C764735340}"/>
                </a:ext>
              </a:extLst>
            </p:cNvPr>
            <p:cNvSpPr>
              <a:spLocks/>
            </p:cNvSpPr>
            <p:nvPr/>
          </p:nvSpPr>
          <p:spPr bwMode="auto">
            <a:xfrm>
              <a:off x="2407918" y="0"/>
              <a:ext cx="7680959" cy="6858000"/>
            </a:xfrm>
            <a:custGeom>
              <a:avLst/>
              <a:gdLst>
                <a:gd name="T0" fmla="*/ 2293181 w 7680959"/>
                <a:gd name="T1" fmla="*/ 76200 h 6858000"/>
                <a:gd name="T2" fmla="*/ 2007386 w 7680959"/>
                <a:gd name="T3" fmla="*/ 215900 h 6858000"/>
                <a:gd name="T4" fmla="*/ 1586922 w 7680959"/>
                <a:gd name="T5" fmla="*/ 482600 h 6858000"/>
                <a:gd name="T6" fmla="*/ 1205578 w 7680959"/>
                <a:gd name="T7" fmla="*/ 787400 h 6858000"/>
                <a:gd name="T8" fmla="*/ 1015735 w 7680959"/>
                <a:gd name="T9" fmla="*/ 990600 h 6858000"/>
                <a:gd name="T10" fmla="*/ 839684 w 7680959"/>
                <a:gd name="T11" fmla="*/ 1193800 h 6858000"/>
                <a:gd name="T12" fmla="*/ 678184 w 7680959"/>
                <a:gd name="T13" fmla="*/ 1409700 h 6858000"/>
                <a:gd name="T14" fmla="*/ 531995 w 7680959"/>
                <a:gd name="T15" fmla="*/ 1638300 h 6858000"/>
                <a:gd name="T16" fmla="*/ 401876 w 7680959"/>
                <a:gd name="T17" fmla="*/ 1879600 h 6858000"/>
                <a:gd name="T18" fmla="*/ 288589 w 7680959"/>
                <a:gd name="T19" fmla="*/ 2120900 h 6858000"/>
                <a:gd name="T20" fmla="*/ 192891 w 7680959"/>
                <a:gd name="T21" fmla="*/ 2387600 h 6858000"/>
                <a:gd name="T22" fmla="*/ 115543 w 7680959"/>
                <a:gd name="T23" fmla="*/ 2654300 h 6858000"/>
                <a:gd name="T24" fmla="*/ 57305 w 7680959"/>
                <a:gd name="T25" fmla="*/ 2921000 h 6858000"/>
                <a:gd name="T26" fmla="*/ 18937 w 7680959"/>
                <a:gd name="T27" fmla="*/ 3200400 h 6858000"/>
                <a:gd name="T28" fmla="*/ 1197 w 7680959"/>
                <a:gd name="T29" fmla="*/ 3492500 h 6858000"/>
                <a:gd name="T30" fmla="*/ 4771 w 7680959"/>
                <a:gd name="T31" fmla="*/ 3784600 h 6858000"/>
                <a:gd name="T32" fmla="*/ 29472 w 7680959"/>
                <a:gd name="T33" fmla="*/ 4064000 h 6858000"/>
                <a:gd name="T34" fmla="*/ 74548 w 7680959"/>
                <a:gd name="T35" fmla="*/ 4343400 h 6858000"/>
                <a:gd name="T36" fmla="*/ 139240 w 7680959"/>
                <a:gd name="T37" fmla="*/ 4610100 h 6858000"/>
                <a:gd name="T38" fmla="*/ 222789 w 7680959"/>
                <a:gd name="T39" fmla="*/ 4876800 h 6858000"/>
                <a:gd name="T40" fmla="*/ 324434 w 7680959"/>
                <a:gd name="T41" fmla="*/ 5130800 h 6858000"/>
                <a:gd name="T42" fmla="*/ 443417 w 7680959"/>
                <a:gd name="T43" fmla="*/ 5384800 h 6858000"/>
                <a:gd name="T44" fmla="*/ 578976 w 7680959"/>
                <a:gd name="T45" fmla="*/ 5613400 h 6858000"/>
                <a:gd name="T46" fmla="*/ 730353 w 7680959"/>
                <a:gd name="T47" fmla="*/ 5842000 h 6858000"/>
                <a:gd name="T48" fmla="*/ 896788 w 7680959"/>
                <a:gd name="T49" fmla="*/ 6057900 h 6858000"/>
                <a:gd name="T50" fmla="*/ 1077521 w 7680959"/>
                <a:gd name="T51" fmla="*/ 6261100 h 6858000"/>
                <a:gd name="T52" fmla="*/ 1305434 w 7680959"/>
                <a:gd name="T53" fmla="*/ 6477000 h 6858000"/>
                <a:gd name="T54" fmla="*/ 1697912 w 7680959"/>
                <a:gd name="T55" fmla="*/ 6781800 h 6858000"/>
                <a:gd name="T56" fmla="*/ 5945421 w 7680959"/>
                <a:gd name="T57" fmla="*/ 6794500 h 6858000"/>
                <a:gd name="T58" fmla="*/ 6307191 w 7680959"/>
                <a:gd name="T59" fmla="*/ 6527800 h 6858000"/>
                <a:gd name="T60" fmla="*/ 6571979 w 7680959"/>
                <a:gd name="T61" fmla="*/ 6286500 h 6858000"/>
                <a:gd name="T62" fmla="*/ 6755021 w 7680959"/>
                <a:gd name="T63" fmla="*/ 6083300 h 6858000"/>
                <a:gd name="T64" fmla="*/ 6923892 w 7680959"/>
                <a:gd name="T65" fmla="*/ 5880100 h 6858000"/>
                <a:gd name="T66" fmla="*/ 7077831 w 7680959"/>
                <a:gd name="T67" fmla="*/ 5651500 h 6858000"/>
                <a:gd name="T68" fmla="*/ 7216080 w 7680959"/>
                <a:gd name="T69" fmla="*/ 5422900 h 6858000"/>
                <a:gd name="T70" fmla="*/ 7337878 w 7680959"/>
                <a:gd name="T71" fmla="*/ 5181600 h 6858000"/>
                <a:gd name="T72" fmla="*/ 7442465 w 7680959"/>
                <a:gd name="T73" fmla="*/ 4927600 h 6858000"/>
                <a:gd name="T74" fmla="*/ 7529083 w 7680959"/>
                <a:gd name="T75" fmla="*/ 4660900 h 6858000"/>
                <a:gd name="T76" fmla="*/ 7596971 w 7680959"/>
                <a:gd name="T77" fmla="*/ 4394200 h 6858000"/>
                <a:gd name="T78" fmla="*/ 7645369 w 7680959"/>
                <a:gd name="T79" fmla="*/ 4114800 h 6858000"/>
                <a:gd name="T80" fmla="*/ 7673518 w 7680959"/>
                <a:gd name="T81" fmla="*/ 3822700 h 6858000"/>
                <a:gd name="T82" fmla="*/ 7680660 w 7680959"/>
                <a:gd name="T83" fmla="*/ 3543300 h 6858000"/>
                <a:gd name="T84" fmla="*/ 7666432 w 7680959"/>
                <a:gd name="T85" fmla="*/ 3251200 h 6858000"/>
                <a:gd name="T86" fmla="*/ 7631449 w 7680959"/>
                <a:gd name="T87" fmla="*/ 2971800 h 6858000"/>
                <a:gd name="T88" fmla="*/ 7576469 w 7680959"/>
                <a:gd name="T89" fmla="*/ 2692400 h 6858000"/>
                <a:gd name="T90" fmla="*/ 7502254 w 7680959"/>
                <a:gd name="T91" fmla="*/ 2425700 h 6858000"/>
                <a:gd name="T92" fmla="*/ 7409562 w 7680959"/>
                <a:gd name="T93" fmla="*/ 2171700 h 6858000"/>
                <a:gd name="T94" fmla="*/ 7299153 w 7680959"/>
                <a:gd name="T95" fmla="*/ 1917700 h 6858000"/>
                <a:gd name="T96" fmla="*/ 7171787 w 7680959"/>
                <a:gd name="T97" fmla="*/ 1676400 h 6858000"/>
                <a:gd name="T98" fmla="*/ 7028224 w 7680959"/>
                <a:gd name="T99" fmla="*/ 1447800 h 6858000"/>
                <a:gd name="T100" fmla="*/ 6869223 w 7680959"/>
                <a:gd name="T101" fmla="*/ 1231900 h 6858000"/>
                <a:gd name="T102" fmla="*/ 6695544 w 7680959"/>
                <a:gd name="T103" fmla="*/ 1016000 h 6858000"/>
                <a:gd name="T104" fmla="*/ 6507947 w 7680959"/>
                <a:gd name="T105" fmla="*/ 825500 h 6858000"/>
                <a:gd name="T106" fmla="*/ 6202116 w 7680959"/>
                <a:gd name="T107" fmla="*/ 558800 h 6858000"/>
                <a:gd name="T108" fmla="*/ 5713290 w 7680959"/>
                <a:gd name="T109" fmla="*/ 228600 h 6858000"/>
                <a:gd name="T110" fmla="*/ 5429414 w 7680959"/>
                <a:gd name="T111" fmla="*/ 88900 h 685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680959" h="6858000">
                  <a:moveTo>
                    <a:pt x="5229862" y="0"/>
                  </a:moveTo>
                  <a:lnTo>
                    <a:pt x="2451097" y="0"/>
                  </a:lnTo>
                  <a:lnTo>
                    <a:pt x="2419634" y="12700"/>
                  </a:lnTo>
                  <a:lnTo>
                    <a:pt x="2377229" y="38100"/>
                  </a:lnTo>
                  <a:lnTo>
                    <a:pt x="2335077" y="50800"/>
                  </a:lnTo>
                  <a:lnTo>
                    <a:pt x="2293181" y="76200"/>
                  </a:lnTo>
                  <a:lnTo>
                    <a:pt x="2251545" y="88900"/>
                  </a:lnTo>
                  <a:lnTo>
                    <a:pt x="2210172" y="114300"/>
                  </a:lnTo>
                  <a:lnTo>
                    <a:pt x="2169067" y="127000"/>
                  </a:lnTo>
                  <a:lnTo>
                    <a:pt x="2128232" y="152400"/>
                  </a:lnTo>
                  <a:lnTo>
                    <a:pt x="2087672" y="165100"/>
                  </a:lnTo>
                  <a:lnTo>
                    <a:pt x="2007386" y="215900"/>
                  </a:lnTo>
                  <a:lnTo>
                    <a:pt x="1967669" y="228600"/>
                  </a:lnTo>
                  <a:lnTo>
                    <a:pt x="1850259" y="304800"/>
                  </a:lnTo>
                  <a:lnTo>
                    <a:pt x="1735538" y="381000"/>
                  </a:lnTo>
                  <a:lnTo>
                    <a:pt x="1697912" y="393700"/>
                  </a:lnTo>
                  <a:lnTo>
                    <a:pt x="1660598" y="431800"/>
                  </a:lnTo>
                  <a:lnTo>
                    <a:pt x="1586922" y="482600"/>
                  </a:lnTo>
                  <a:lnTo>
                    <a:pt x="1478843" y="558800"/>
                  </a:lnTo>
                  <a:lnTo>
                    <a:pt x="1408453" y="609600"/>
                  </a:lnTo>
                  <a:lnTo>
                    <a:pt x="1373768" y="647700"/>
                  </a:lnTo>
                  <a:lnTo>
                    <a:pt x="1305434" y="698500"/>
                  </a:lnTo>
                  <a:lnTo>
                    <a:pt x="1271793" y="736600"/>
                  </a:lnTo>
                  <a:lnTo>
                    <a:pt x="1205578" y="787400"/>
                  </a:lnTo>
                  <a:lnTo>
                    <a:pt x="1173012" y="825500"/>
                  </a:lnTo>
                  <a:lnTo>
                    <a:pt x="1140812" y="850900"/>
                  </a:lnTo>
                  <a:lnTo>
                    <a:pt x="1108980" y="889000"/>
                  </a:lnTo>
                  <a:lnTo>
                    <a:pt x="1077521" y="914400"/>
                  </a:lnTo>
                  <a:lnTo>
                    <a:pt x="1046438" y="952500"/>
                  </a:lnTo>
                  <a:lnTo>
                    <a:pt x="1015735" y="990600"/>
                  </a:lnTo>
                  <a:lnTo>
                    <a:pt x="985415" y="1016000"/>
                  </a:lnTo>
                  <a:lnTo>
                    <a:pt x="955482" y="1054100"/>
                  </a:lnTo>
                  <a:lnTo>
                    <a:pt x="925938" y="1092200"/>
                  </a:lnTo>
                  <a:lnTo>
                    <a:pt x="896788" y="1117600"/>
                  </a:lnTo>
                  <a:lnTo>
                    <a:pt x="868036" y="1155700"/>
                  </a:lnTo>
                  <a:lnTo>
                    <a:pt x="839684" y="1193800"/>
                  </a:lnTo>
                  <a:lnTo>
                    <a:pt x="811736" y="1231900"/>
                  </a:lnTo>
                  <a:lnTo>
                    <a:pt x="784196" y="1257300"/>
                  </a:lnTo>
                  <a:lnTo>
                    <a:pt x="757067" y="1295400"/>
                  </a:lnTo>
                  <a:lnTo>
                    <a:pt x="730353" y="1333500"/>
                  </a:lnTo>
                  <a:lnTo>
                    <a:pt x="704058" y="1371600"/>
                  </a:lnTo>
                  <a:lnTo>
                    <a:pt x="678184" y="1409700"/>
                  </a:lnTo>
                  <a:lnTo>
                    <a:pt x="652735" y="1447800"/>
                  </a:lnTo>
                  <a:lnTo>
                    <a:pt x="627715" y="1485900"/>
                  </a:lnTo>
                  <a:lnTo>
                    <a:pt x="603128" y="1524000"/>
                  </a:lnTo>
                  <a:lnTo>
                    <a:pt x="578976" y="1562100"/>
                  </a:lnTo>
                  <a:lnTo>
                    <a:pt x="555264" y="1600200"/>
                  </a:lnTo>
                  <a:lnTo>
                    <a:pt x="531995" y="1638300"/>
                  </a:lnTo>
                  <a:lnTo>
                    <a:pt x="509172" y="1676400"/>
                  </a:lnTo>
                  <a:lnTo>
                    <a:pt x="486799" y="1714500"/>
                  </a:lnTo>
                  <a:lnTo>
                    <a:pt x="464879" y="1752600"/>
                  </a:lnTo>
                  <a:lnTo>
                    <a:pt x="443417" y="1790700"/>
                  </a:lnTo>
                  <a:lnTo>
                    <a:pt x="422415" y="1828800"/>
                  </a:lnTo>
                  <a:lnTo>
                    <a:pt x="401876" y="1879600"/>
                  </a:lnTo>
                  <a:lnTo>
                    <a:pt x="381806" y="1917700"/>
                  </a:lnTo>
                  <a:lnTo>
                    <a:pt x="362206" y="1955800"/>
                  </a:lnTo>
                  <a:lnTo>
                    <a:pt x="343081" y="1993900"/>
                  </a:lnTo>
                  <a:lnTo>
                    <a:pt x="324434" y="2044700"/>
                  </a:lnTo>
                  <a:lnTo>
                    <a:pt x="306269" y="2082800"/>
                  </a:lnTo>
                  <a:lnTo>
                    <a:pt x="288589" y="2120900"/>
                  </a:lnTo>
                  <a:lnTo>
                    <a:pt x="271397" y="2171700"/>
                  </a:lnTo>
                  <a:lnTo>
                    <a:pt x="254698" y="2209800"/>
                  </a:lnTo>
                  <a:lnTo>
                    <a:pt x="238494" y="2247900"/>
                  </a:lnTo>
                  <a:lnTo>
                    <a:pt x="222789" y="2298700"/>
                  </a:lnTo>
                  <a:lnTo>
                    <a:pt x="207587" y="2336800"/>
                  </a:lnTo>
                  <a:lnTo>
                    <a:pt x="192891" y="2387600"/>
                  </a:lnTo>
                  <a:lnTo>
                    <a:pt x="178705" y="2425700"/>
                  </a:lnTo>
                  <a:lnTo>
                    <a:pt x="165032" y="2476500"/>
                  </a:lnTo>
                  <a:lnTo>
                    <a:pt x="151876" y="2514600"/>
                  </a:lnTo>
                  <a:lnTo>
                    <a:pt x="139240" y="2565400"/>
                  </a:lnTo>
                  <a:lnTo>
                    <a:pt x="127128" y="2603500"/>
                  </a:lnTo>
                  <a:lnTo>
                    <a:pt x="115543" y="2654300"/>
                  </a:lnTo>
                  <a:lnTo>
                    <a:pt x="104490" y="2692400"/>
                  </a:lnTo>
                  <a:lnTo>
                    <a:pt x="93970" y="2743200"/>
                  </a:lnTo>
                  <a:lnTo>
                    <a:pt x="83988" y="2781300"/>
                  </a:lnTo>
                  <a:lnTo>
                    <a:pt x="74548" y="2832100"/>
                  </a:lnTo>
                  <a:lnTo>
                    <a:pt x="65652" y="2882900"/>
                  </a:lnTo>
                  <a:lnTo>
                    <a:pt x="57305" y="2921000"/>
                  </a:lnTo>
                  <a:lnTo>
                    <a:pt x="49510" y="2971800"/>
                  </a:lnTo>
                  <a:lnTo>
                    <a:pt x="42271" y="3009900"/>
                  </a:lnTo>
                  <a:lnTo>
                    <a:pt x="35590" y="3060700"/>
                  </a:lnTo>
                  <a:lnTo>
                    <a:pt x="29472" y="3111500"/>
                  </a:lnTo>
                  <a:lnTo>
                    <a:pt x="23919" y="3162300"/>
                  </a:lnTo>
                  <a:lnTo>
                    <a:pt x="18937" y="3200400"/>
                  </a:lnTo>
                  <a:lnTo>
                    <a:pt x="14527" y="3251200"/>
                  </a:lnTo>
                  <a:lnTo>
                    <a:pt x="10694" y="3302000"/>
                  </a:lnTo>
                  <a:lnTo>
                    <a:pt x="7441" y="3352800"/>
                  </a:lnTo>
                  <a:lnTo>
                    <a:pt x="4771" y="3390900"/>
                  </a:lnTo>
                  <a:lnTo>
                    <a:pt x="2689" y="3441700"/>
                  </a:lnTo>
                  <a:lnTo>
                    <a:pt x="1197" y="3492500"/>
                  </a:lnTo>
                  <a:lnTo>
                    <a:pt x="299" y="3543300"/>
                  </a:lnTo>
                  <a:lnTo>
                    <a:pt x="0" y="3581400"/>
                  </a:lnTo>
                  <a:lnTo>
                    <a:pt x="299" y="3632200"/>
                  </a:lnTo>
                  <a:lnTo>
                    <a:pt x="1197" y="3683000"/>
                  </a:lnTo>
                  <a:lnTo>
                    <a:pt x="2689" y="3733800"/>
                  </a:lnTo>
                  <a:lnTo>
                    <a:pt x="4771" y="3784600"/>
                  </a:lnTo>
                  <a:lnTo>
                    <a:pt x="7441" y="3822700"/>
                  </a:lnTo>
                  <a:lnTo>
                    <a:pt x="10694" y="3873500"/>
                  </a:lnTo>
                  <a:lnTo>
                    <a:pt x="14527" y="3924300"/>
                  </a:lnTo>
                  <a:lnTo>
                    <a:pt x="18937" y="3975100"/>
                  </a:lnTo>
                  <a:lnTo>
                    <a:pt x="23919" y="4013200"/>
                  </a:lnTo>
                  <a:lnTo>
                    <a:pt x="29472" y="4064000"/>
                  </a:lnTo>
                  <a:lnTo>
                    <a:pt x="35590" y="4114800"/>
                  </a:lnTo>
                  <a:lnTo>
                    <a:pt x="42271" y="4165600"/>
                  </a:lnTo>
                  <a:lnTo>
                    <a:pt x="49510" y="4203700"/>
                  </a:lnTo>
                  <a:lnTo>
                    <a:pt x="57305" y="4254500"/>
                  </a:lnTo>
                  <a:lnTo>
                    <a:pt x="65652" y="4292600"/>
                  </a:lnTo>
                  <a:lnTo>
                    <a:pt x="74548" y="4343400"/>
                  </a:lnTo>
                  <a:lnTo>
                    <a:pt x="83988" y="4394200"/>
                  </a:lnTo>
                  <a:lnTo>
                    <a:pt x="93970" y="4432300"/>
                  </a:lnTo>
                  <a:lnTo>
                    <a:pt x="104490" y="4483100"/>
                  </a:lnTo>
                  <a:lnTo>
                    <a:pt x="115543" y="4521200"/>
                  </a:lnTo>
                  <a:lnTo>
                    <a:pt x="127128" y="4572000"/>
                  </a:lnTo>
                  <a:lnTo>
                    <a:pt x="139240" y="4610100"/>
                  </a:lnTo>
                  <a:lnTo>
                    <a:pt x="151876" y="4660900"/>
                  </a:lnTo>
                  <a:lnTo>
                    <a:pt x="165032" y="4699000"/>
                  </a:lnTo>
                  <a:lnTo>
                    <a:pt x="178705" y="4749800"/>
                  </a:lnTo>
                  <a:lnTo>
                    <a:pt x="192891" y="4787900"/>
                  </a:lnTo>
                  <a:lnTo>
                    <a:pt x="207587" y="4838700"/>
                  </a:lnTo>
                  <a:lnTo>
                    <a:pt x="222789" y="4876800"/>
                  </a:lnTo>
                  <a:lnTo>
                    <a:pt x="238494" y="4927600"/>
                  </a:lnTo>
                  <a:lnTo>
                    <a:pt x="254698" y="4965700"/>
                  </a:lnTo>
                  <a:lnTo>
                    <a:pt x="271397" y="5003800"/>
                  </a:lnTo>
                  <a:lnTo>
                    <a:pt x="288589" y="5054600"/>
                  </a:lnTo>
                  <a:lnTo>
                    <a:pt x="306269" y="5092700"/>
                  </a:lnTo>
                  <a:lnTo>
                    <a:pt x="324434" y="5130800"/>
                  </a:lnTo>
                  <a:lnTo>
                    <a:pt x="343081" y="5181600"/>
                  </a:lnTo>
                  <a:lnTo>
                    <a:pt x="362206" y="5219700"/>
                  </a:lnTo>
                  <a:lnTo>
                    <a:pt x="381806" y="5257800"/>
                  </a:lnTo>
                  <a:lnTo>
                    <a:pt x="401876" y="5295900"/>
                  </a:lnTo>
                  <a:lnTo>
                    <a:pt x="422415" y="5346700"/>
                  </a:lnTo>
                  <a:lnTo>
                    <a:pt x="443417" y="5384800"/>
                  </a:lnTo>
                  <a:lnTo>
                    <a:pt x="464879" y="5422900"/>
                  </a:lnTo>
                  <a:lnTo>
                    <a:pt x="486799" y="5461000"/>
                  </a:lnTo>
                  <a:lnTo>
                    <a:pt x="509172" y="5499100"/>
                  </a:lnTo>
                  <a:lnTo>
                    <a:pt x="531995" y="5537200"/>
                  </a:lnTo>
                  <a:lnTo>
                    <a:pt x="555264" y="5575300"/>
                  </a:lnTo>
                  <a:lnTo>
                    <a:pt x="578976" y="5613400"/>
                  </a:lnTo>
                  <a:lnTo>
                    <a:pt x="603128" y="5651500"/>
                  </a:lnTo>
                  <a:lnTo>
                    <a:pt x="627715" y="5689600"/>
                  </a:lnTo>
                  <a:lnTo>
                    <a:pt x="652735" y="5727700"/>
                  </a:lnTo>
                  <a:lnTo>
                    <a:pt x="678184" y="5765800"/>
                  </a:lnTo>
                  <a:lnTo>
                    <a:pt x="704058" y="5803900"/>
                  </a:lnTo>
                  <a:lnTo>
                    <a:pt x="730353" y="5842000"/>
                  </a:lnTo>
                  <a:lnTo>
                    <a:pt x="757067" y="5880100"/>
                  </a:lnTo>
                  <a:lnTo>
                    <a:pt x="784196" y="5918200"/>
                  </a:lnTo>
                  <a:lnTo>
                    <a:pt x="811736" y="5943600"/>
                  </a:lnTo>
                  <a:lnTo>
                    <a:pt x="839684" y="5981700"/>
                  </a:lnTo>
                  <a:lnTo>
                    <a:pt x="868036" y="6019800"/>
                  </a:lnTo>
                  <a:lnTo>
                    <a:pt x="896788" y="6057900"/>
                  </a:lnTo>
                  <a:lnTo>
                    <a:pt x="925938" y="6083300"/>
                  </a:lnTo>
                  <a:lnTo>
                    <a:pt x="955482" y="6121400"/>
                  </a:lnTo>
                  <a:lnTo>
                    <a:pt x="985415" y="6159500"/>
                  </a:lnTo>
                  <a:lnTo>
                    <a:pt x="1015735" y="6184900"/>
                  </a:lnTo>
                  <a:lnTo>
                    <a:pt x="1046438" y="6223000"/>
                  </a:lnTo>
                  <a:lnTo>
                    <a:pt x="1077521" y="6261100"/>
                  </a:lnTo>
                  <a:lnTo>
                    <a:pt x="1108980" y="6286500"/>
                  </a:lnTo>
                  <a:lnTo>
                    <a:pt x="1140812" y="6324600"/>
                  </a:lnTo>
                  <a:lnTo>
                    <a:pt x="1173012" y="6350000"/>
                  </a:lnTo>
                  <a:lnTo>
                    <a:pt x="1205578" y="6388100"/>
                  </a:lnTo>
                  <a:lnTo>
                    <a:pt x="1271793" y="6438900"/>
                  </a:lnTo>
                  <a:lnTo>
                    <a:pt x="1305434" y="6477000"/>
                  </a:lnTo>
                  <a:lnTo>
                    <a:pt x="1373768" y="6527800"/>
                  </a:lnTo>
                  <a:lnTo>
                    <a:pt x="1408453" y="6565900"/>
                  </a:lnTo>
                  <a:lnTo>
                    <a:pt x="1443479" y="6591300"/>
                  </a:lnTo>
                  <a:lnTo>
                    <a:pt x="1550568" y="6667500"/>
                  </a:lnTo>
                  <a:lnTo>
                    <a:pt x="1660598" y="6743700"/>
                  </a:lnTo>
                  <a:lnTo>
                    <a:pt x="1697912" y="6781800"/>
                  </a:lnTo>
                  <a:lnTo>
                    <a:pt x="1735538" y="6794500"/>
                  </a:lnTo>
                  <a:lnTo>
                    <a:pt x="1811716" y="6845300"/>
                  </a:lnTo>
                  <a:lnTo>
                    <a:pt x="1836255" y="6858000"/>
                  </a:lnTo>
                  <a:lnTo>
                    <a:pt x="5844704" y="6858000"/>
                  </a:lnTo>
                  <a:lnTo>
                    <a:pt x="5869243" y="6845300"/>
                  </a:lnTo>
                  <a:lnTo>
                    <a:pt x="5945421" y="6794500"/>
                  </a:lnTo>
                  <a:lnTo>
                    <a:pt x="5983047" y="6781800"/>
                  </a:lnTo>
                  <a:lnTo>
                    <a:pt x="6020361" y="6743700"/>
                  </a:lnTo>
                  <a:lnTo>
                    <a:pt x="6130391" y="6667500"/>
                  </a:lnTo>
                  <a:lnTo>
                    <a:pt x="6237480" y="6591300"/>
                  </a:lnTo>
                  <a:lnTo>
                    <a:pt x="6272506" y="6565900"/>
                  </a:lnTo>
                  <a:lnTo>
                    <a:pt x="6307191" y="6527800"/>
                  </a:lnTo>
                  <a:lnTo>
                    <a:pt x="6375525" y="6477000"/>
                  </a:lnTo>
                  <a:lnTo>
                    <a:pt x="6409166" y="6438900"/>
                  </a:lnTo>
                  <a:lnTo>
                    <a:pt x="6475381" y="6388100"/>
                  </a:lnTo>
                  <a:lnTo>
                    <a:pt x="6507947" y="6350000"/>
                  </a:lnTo>
                  <a:lnTo>
                    <a:pt x="6540147" y="6324600"/>
                  </a:lnTo>
                  <a:lnTo>
                    <a:pt x="6571979" y="6286500"/>
                  </a:lnTo>
                  <a:lnTo>
                    <a:pt x="6603438" y="6261100"/>
                  </a:lnTo>
                  <a:lnTo>
                    <a:pt x="6634521" y="6223000"/>
                  </a:lnTo>
                  <a:lnTo>
                    <a:pt x="6665224" y="6184900"/>
                  </a:lnTo>
                  <a:lnTo>
                    <a:pt x="6695544" y="6159500"/>
                  </a:lnTo>
                  <a:lnTo>
                    <a:pt x="6725477" y="6121400"/>
                  </a:lnTo>
                  <a:lnTo>
                    <a:pt x="6755021" y="6083300"/>
                  </a:lnTo>
                  <a:lnTo>
                    <a:pt x="6784171" y="6057900"/>
                  </a:lnTo>
                  <a:lnTo>
                    <a:pt x="6812923" y="6019800"/>
                  </a:lnTo>
                  <a:lnTo>
                    <a:pt x="6841275" y="5981700"/>
                  </a:lnTo>
                  <a:lnTo>
                    <a:pt x="6869223" y="5943600"/>
                  </a:lnTo>
                  <a:lnTo>
                    <a:pt x="6896763" y="5918200"/>
                  </a:lnTo>
                  <a:lnTo>
                    <a:pt x="6923892" y="5880100"/>
                  </a:lnTo>
                  <a:lnTo>
                    <a:pt x="6950606" y="5842000"/>
                  </a:lnTo>
                  <a:lnTo>
                    <a:pt x="6976901" y="5803900"/>
                  </a:lnTo>
                  <a:lnTo>
                    <a:pt x="7002775" y="5765800"/>
                  </a:lnTo>
                  <a:lnTo>
                    <a:pt x="7028224" y="5727700"/>
                  </a:lnTo>
                  <a:lnTo>
                    <a:pt x="7053244" y="5689600"/>
                  </a:lnTo>
                  <a:lnTo>
                    <a:pt x="7077831" y="5651500"/>
                  </a:lnTo>
                  <a:lnTo>
                    <a:pt x="7101983" y="5613400"/>
                  </a:lnTo>
                  <a:lnTo>
                    <a:pt x="7125695" y="5575300"/>
                  </a:lnTo>
                  <a:lnTo>
                    <a:pt x="7148964" y="5537200"/>
                  </a:lnTo>
                  <a:lnTo>
                    <a:pt x="7171787" y="5499100"/>
                  </a:lnTo>
                  <a:lnTo>
                    <a:pt x="7194160" y="5461000"/>
                  </a:lnTo>
                  <a:lnTo>
                    <a:pt x="7216080" y="5422900"/>
                  </a:lnTo>
                  <a:lnTo>
                    <a:pt x="7237542" y="5384800"/>
                  </a:lnTo>
                  <a:lnTo>
                    <a:pt x="7258544" y="5346700"/>
                  </a:lnTo>
                  <a:lnTo>
                    <a:pt x="7279083" y="5295900"/>
                  </a:lnTo>
                  <a:lnTo>
                    <a:pt x="7299153" y="5257800"/>
                  </a:lnTo>
                  <a:lnTo>
                    <a:pt x="7318753" y="5219700"/>
                  </a:lnTo>
                  <a:lnTo>
                    <a:pt x="7337878" y="5181600"/>
                  </a:lnTo>
                  <a:lnTo>
                    <a:pt x="7356525" y="5130800"/>
                  </a:lnTo>
                  <a:lnTo>
                    <a:pt x="7374690" y="5092700"/>
                  </a:lnTo>
                  <a:lnTo>
                    <a:pt x="7392370" y="5054600"/>
                  </a:lnTo>
                  <a:lnTo>
                    <a:pt x="7409562" y="5003800"/>
                  </a:lnTo>
                  <a:lnTo>
                    <a:pt x="7426261" y="4965700"/>
                  </a:lnTo>
                  <a:lnTo>
                    <a:pt x="7442465" y="4927600"/>
                  </a:lnTo>
                  <a:lnTo>
                    <a:pt x="7458170" y="4876800"/>
                  </a:lnTo>
                  <a:lnTo>
                    <a:pt x="7473372" y="4838700"/>
                  </a:lnTo>
                  <a:lnTo>
                    <a:pt x="7488068" y="4787900"/>
                  </a:lnTo>
                  <a:lnTo>
                    <a:pt x="7502254" y="4749800"/>
                  </a:lnTo>
                  <a:lnTo>
                    <a:pt x="7515927" y="4699000"/>
                  </a:lnTo>
                  <a:lnTo>
                    <a:pt x="7529083" y="4660900"/>
                  </a:lnTo>
                  <a:lnTo>
                    <a:pt x="7541719" y="4610100"/>
                  </a:lnTo>
                  <a:lnTo>
                    <a:pt x="7553831" y="4572000"/>
                  </a:lnTo>
                  <a:lnTo>
                    <a:pt x="7565416" y="4521200"/>
                  </a:lnTo>
                  <a:lnTo>
                    <a:pt x="7576469" y="4483100"/>
                  </a:lnTo>
                  <a:lnTo>
                    <a:pt x="7586989" y="4432300"/>
                  </a:lnTo>
                  <a:lnTo>
                    <a:pt x="7596971" y="4394200"/>
                  </a:lnTo>
                  <a:lnTo>
                    <a:pt x="7606411" y="4343400"/>
                  </a:lnTo>
                  <a:lnTo>
                    <a:pt x="7615307" y="4292600"/>
                  </a:lnTo>
                  <a:lnTo>
                    <a:pt x="7623654" y="4254500"/>
                  </a:lnTo>
                  <a:lnTo>
                    <a:pt x="7631449" y="4203700"/>
                  </a:lnTo>
                  <a:lnTo>
                    <a:pt x="7638688" y="4165600"/>
                  </a:lnTo>
                  <a:lnTo>
                    <a:pt x="7645369" y="4114800"/>
                  </a:lnTo>
                  <a:lnTo>
                    <a:pt x="7651487" y="4064000"/>
                  </a:lnTo>
                  <a:lnTo>
                    <a:pt x="7657040" y="4013200"/>
                  </a:lnTo>
                  <a:lnTo>
                    <a:pt x="7662022" y="3975100"/>
                  </a:lnTo>
                  <a:lnTo>
                    <a:pt x="7666432" y="3924300"/>
                  </a:lnTo>
                  <a:lnTo>
                    <a:pt x="7670265" y="3873500"/>
                  </a:lnTo>
                  <a:lnTo>
                    <a:pt x="7673518" y="3822700"/>
                  </a:lnTo>
                  <a:lnTo>
                    <a:pt x="7676188" y="3784600"/>
                  </a:lnTo>
                  <a:lnTo>
                    <a:pt x="7678270" y="3733800"/>
                  </a:lnTo>
                  <a:lnTo>
                    <a:pt x="7679762" y="3683000"/>
                  </a:lnTo>
                  <a:lnTo>
                    <a:pt x="7680660" y="3632200"/>
                  </a:lnTo>
                  <a:lnTo>
                    <a:pt x="7680959" y="3581400"/>
                  </a:lnTo>
                  <a:lnTo>
                    <a:pt x="7680660" y="3543300"/>
                  </a:lnTo>
                  <a:lnTo>
                    <a:pt x="7679762" y="3492500"/>
                  </a:lnTo>
                  <a:lnTo>
                    <a:pt x="7678270" y="3441700"/>
                  </a:lnTo>
                  <a:lnTo>
                    <a:pt x="7676188" y="3390900"/>
                  </a:lnTo>
                  <a:lnTo>
                    <a:pt x="7673518" y="3352800"/>
                  </a:lnTo>
                  <a:lnTo>
                    <a:pt x="7670265" y="3302000"/>
                  </a:lnTo>
                  <a:lnTo>
                    <a:pt x="7666432" y="3251200"/>
                  </a:lnTo>
                  <a:lnTo>
                    <a:pt x="7662022" y="3200400"/>
                  </a:lnTo>
                  <a:lnTo>
                    <a:pt x="7657040" y="3162300"/>
                  </a:lnTo>
                  <a:lnTo>
                    <a:pt x="7651487" y="3111500"/>
                  </a:lnTo>
                  <a:lnTo>
                    <a:pt x="7645369" y="3060700"/>
                  </a:lnTo>
                  <a:lnTo>
                    <a:pt x="7638688" y="3009900"/>
                  </a:lnTo>
                  <a:lnTo>
                    <a:pt x="7631449" y="2971800"/>
                  </a:lnTo>
                  <a:lnTo>
                    <a:pt x="7623654" y="2921000"/>
                  </a:lnTo>
                  <a:lnTo>
                    <a:pt x="7615307" y="2882900"/>
                  </a:lnTo>
                  <a:lnTo>
                    <a:pt x="7606411" y="2832100"/>
                  </a:lnTo>
                  <a:lnTo>
                    <a:pt x="7596971" y="2781300"/>
                  </a:lnTo>
                  <a:lnTo>
                    <a:pt x="7586989" y="2743200"/>
                  </a:lnTo>
                  <a:lnTo>
                    <a:pt x="7576469" y="2692400"/>
                  </a:lnTo>
                  <a:lnTo>
                    <a:pt x="7565416" y="2654300"/>
                  </a:lnTo>
                  <a:lnTo>
                    <a:pt x="7553831" y="2603500"/>
                  </a:lnTo>
                  <a:lnTo>
                    <a:pt x="7541719" y="2565400"/>
                  </a:lnTo>
                  <a:lnTo>
                    <a:pt x="7529083" y="2514600"/>
                  </a:lnTo>
                  <a:lnTo>
                    <a:pt x="7515927" y="2476500"/>
                  </a:lnTo>
                  <a:lnTo>
                    <a:pt x="7502254" y="2425700"/>
                  </a:lnTo>
                  <a:lnTo>
                    <a:pt x="7488068" y="2387600"/>
                  </a:lnTo>
                  <a:lnTo>
                    <a:pt x="7473372" y="2336800"/>
                  </a:lnTo>
                  <a:lnTo>
                    <a:pt x="7458170" y="2298700"/>
                  </a:lnTo>
                  <a:lnTo>
                    <a:pt x="7442465" y="2247900"/>
                  </a:lnTo>
                  <a:lnTo>
                    <a:pt x="7426261" y="2209800"/>
                  </a:lnTo>
                  <a:lnTo>
                    <a:pt x="7409562" y="2171700"/>
                  </a:lnTo>
                  <a:lnTo>
                    <a:pt x="7392370" y="2120900"/>
                  </a:lnTo>
                  <a:lnTo>
                    <a:pt x="7374690" y="2082800"/>
                  </a:lnTo>
                  <a:lnTo>
                    <a:pt x="7356525" y="2044700"/>
                  </a:lnTo>
                  <a:lnTo>
                    <a:pt x="7337878" y="1993900"/>
                  </a:lnTo>
                  <a:lnTo>
                    <a:pt x="7318753" y="1955800"/>
                  </a:lnTo>
                  <a:lnTo>
                    <a:pt x="7299153" y="1917700"/>
                  </a:lnTo>
                  <a:lnTo>
                    <a:pt x="7279083" y="1879600"/>
                  </a:lnTo>
                  <a:lnTo>
                    <a:pt x="7258544" y="1828800"/>
                  </a:lnTo>
                  <a:lnTo>
                    <a:pt x="7237542" y="1790700"/>
                  </a:lnTo>
                  <a:lnTo>
                    <a:pt x="7216080" y="1752600"/>
                  </a:lnTo>
                  <a:lnTo>
                    <a:pt x="7194160" y="1714500"/>
                  </a:lnTo>
                  <a:lnTo>
                    <a:pt x="7171787" y="1676400"/>
                  </a:lnTo>
                  <a:lnTo>
                    <a:pt x="7148964" y="1638300"/>
                  </a:lnTo>
                  <a:lnTo>
                    <a:pt x="7125695" y="1600200"/>
                  </a:lnTo>
                  <a:lnTo>
                    <a:pt x="7101983" y="1562100"/>
                  </a:lnTo>
                  <a:lnTo>
                    <a:pt x="7077831" y="1524000"/>
                  </a:lnTo>
                  <a:lnTo>
                    <a:pt x="7053244" y="1485900"/>
                  </a:lnTo>
                  <a:lnTo>
                    <a:pt x="7028224" y="1447800"/>
                  </a:lnTo>
                  <a:lnTo>
                    <a:pt x="7002775" y="1409700"/>
                  </a:lnTo>
                  <a:lnTo>
                    <a:pt x="6976901" y="1371600"/>
                  </a:lnTo>
                  <a:lnTo>
                    <a:pt x="6950606" y="1333500"/>
                  </a:lnTo>
                  <a:lnTo>
                    <a:pt x="6923892" y="1295400"/>
                  </a:lnTo>
                  <a:lnTo>
                    <a:pt x="6896763" y="1257300"/>
                  </a:lnTo>
                  <a:lnTo>
                    <a:pt x="6869223" y="1231900"/>
                  </a:lnTo>
                  <a:lnTo>
                    <a:pt x="6841275" y="1193800"/>
                  </a:lnTo>
                  <a:lnTo>
                    <a:pt x="6812923" y="1155700"/>
                  </a:lnTo>
                  <a:lnTo>
                    <a:pt x="6784171" y="1117600"/>
                  </a:lnTo>
                  <a:lnTo>
                    <a:pt x="6755021" y="1092200"/>
                  </a:lnTo>
                  <a:lnTo>
                    <a:pt x="6725477" y="1054100"/>
                  </a:lnTo>
                  <a:lnTo>
                    <a:pt x="6695544" y="1016000"/>
                  </a:lnTo>
                  <a:lnTo>
                    <a:pt x="6665224" y="990600"/>
                  </a:lnTo>
                  <a:lnTo>
                    <a:pt x="6634521" y="952500"/>
                  </a:lnTo>
                  <a:lnTo>
                    <a:pt x="6603438" y="914400"/>
                  </a:lnTo>
                  <a:lnTo>
                    <a:pt x="6571979" y="889000"/>
                  </a:lnTo>
                  <a:lnTo>
                    <a:pt x="6540147" y="850900"/>
                  </a:lnTo>
                  <a:lnTo>
                    <a:pt x="6507947" y="825500"/>
                  </a:lnTo>
                  <a:lnTo>
                    <a:pt x="6475381" y="787400"/>
                  </a:lnTo>
                  <a:lnTo>
                    <a:pt x="6409166" y="736600"/>
                  </a:lnTo>
                  <a:lnTo>
                    <a:pt x="6375525" y="698500"/>
                  </a:lnTo>
                  <a:lnTo>
                    <a:pt x="6307191" y="647700"/>
                  </a:lnTo>
                  <a:lnTo>
                    <a:pt x="6272506" y="609600"/>
                  </a:lnTo>
                  <a:lnTo>
                    <a:pt x="6202116" y="558800"/>
                  </a:lnTo>
                  <a:lnTo>
                    <a:pt x="6094037" y="482600"/>
                  </a:lnTo>
                  <a:lnTo>
                    <a:pt x="6020361" y="431800"/>
                  </a:lnTo>
                  <a:lnTo>
                    <a:pt x="5983047" y="393700"/>
                  </a:lnTo>
                  <a:lnTo>
                    <a:pt x="5945421" y="381000"/>
                  </a:lnTo>
                  <a:lnTo>
                    <a:pt x="5830700" y="304800"/>
                  </a:lnTo>
                  <a:lnTo>
                    <a:pt x="5713290" y="228600"/>
                  </a:lnTo>
                  <a:lnTo>
                    <a:pt x="5673573" y="215900"/>
                  </a:lnTo>
                  <a:lnTo>
                    <a:pt x="5593287" y="165100"/>
                  </a:lnTo>
                  <a:lnTo>
                    <a:pt x="5552727" y="152400"/>
                  </a:lnTo>
                  <a:lnTo>
                    <a:pt x="5511892" y="127000"/>
                  </a:lnTo>
                  <a:lnTo>
                    <a:pt x="5470787" y="114300"/>
                  </a:lnTo>
                  <a:lnTo>
                    <a:pt x="5429414" y="88900"/>
                  </a:lnTo>
                  <a:lnTo>
                    <a:pt x="5387778" y="76200"/>
                  </a:lnTo>
                  <a:lnTo>
                    <a:pt x="5345882" y="50800"/>
                  </a:lnTo>
                  <a:lnTo>
                    <a:pt x="5303730" y="38100"/>
                  </a:lnTo>
                  <a:lnTo>
                    <a:pt x="5261325" y="12700"/>
                  </a:lnTo>
                  <a:lnTo>
                    <a:pt x="5229862" y="0"/>
                  </a:lnTo>
                  <a:close/>
                </a:path>
              </a:pathLst>
            </a:custGeom>
            <a:solidFill>
              <a:srgbClr val="004279">
                <a:alpha val="67058"/>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1271" name="object 5">
              <a:extLst>
                <a:ext uri="{FF2B5EF4-FFF2-40B4-BE49-F238E27FC236}">
                  <a16:creationId xmlns:a16="http://schemas.microsoft.com/office/drawing/2014/main" id="{0A55BA1C-211F-F2D4-7241-CC315CBD3EE1}"/>
                </a:ext>
              </a:extLst>
            </p:cNvPr>
            <p:cNvSpPr>
              <a:spLocks/>
            </p:cNvSpPr>
            <p:nvPr/>
          </p:nvSpPr>
          <p:spPr bwMode="auto">
            <a:xfrm>
              <a:off x="0" y="6600494"/>
              <a:ext cx="12192000" cy="257810"/>
            </a:xfrm>
            <a:custGeom>
              <a:avLst/>
              <a:gdLst>
                <a:gd name="T0" fmla="*/ 12192000 w 12192000"/>
                <a:gd name="T1" fmla="*/ 0 h 257809"/>
                <a:gd name="T2" fmla="*/ 0 w 12192000"/>
                <a:gd name="T3" fmla="*/ 0 h 257809"/>
                <a:gd name="T4" fmla="*/ 0 w 12192000"/>
                <a:gd name="T5" fmla="*/ 257505 h 257809"/>
                <a:gd name="T6" fmla="*/ 12192000 w 12192000"/>
                <a:gd name="T7" fmla="*/ 257505 h 257809"/>
                <a:gd name="T8" fmla="*/ 12192000 w 12192000"/>
                <a:gd name="T9" fmla="*/ 0 h 257809"/>
              </a:gdLst>
              <a:ahLst/>
              <a:cxnLst>
                <a:cxn ang="0">
                  <a:pos x="T0" y="T1"/>
                </a:cxn>
                <a:cxn ang="0">
                  <a:pos x="T2" y="T3"/>
                </a:cxn>
                <a:cxn ang="0">
                  <a:pos x="T4" y="T5"/>
                </a:cxn>
                <a:cxn ang="0">
                  <a:pos x="T6" y="T7"/>
                </a:cxn>
                <a:cxn ang="0">
                  <a:pos x="T8" y="T9"/>
                </a:cxn>
              </a:cxnLst>
              <a:rect l="0" t="0" r="r" b="b"/>
              <a:pathLst>
                <a:path w="12192000" h="257809">
                  <a:moveTo>
                    <a:pt x="12192000" y="0"/>
                  </a:moveTo>
                  <a:lnTo>
                    <a:pt x="0" y="0"/>
                  </a:lnTo>
                  <a:lnTo>
                    <a:pt x="0" y="257505"/>
                  </a:lnTo>
                  <a:lnTo>
                    <a:pt x="12192000" y="257505"/>
                  </a:lnTo>
                  <a:lnTo>
                    <a:pt x="12192000" y="0"/>
                  </a:lnTo>
                  <a:close/>
                </a:path>
              </a:pathLst>
            </a:custGeom>
            <a:solidFill>
              <a:srgbClr val="B5C5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sp>
        <p:nvSpPr>
          <p:cNvPr id="6" name="object 6">
            <a:extLst>
              <a:ext uri="{FF2B5EF4-FFF2-40B4-BE49-F238E27FC236}">
                <a16:creationId xmlns:a16="http://schemas.microsoft.com/office/drawing/2014/main" id="{CBF0A0A6-8743-2793-B4E2-E3DF433A8836}"/>
              </a:ext>
            </a:extLst>
          </p:cNvPr>
          <p:cNvSpPr txBox="1">
            <a:spLocks noGrp="1"/>
          </p:cNvSpPr>
          <p:nvPr>
            <p:ph type="title"/>
          </p:nvPr>
        </p:nvSpPr>
        <p:spPr>
          <a:xfrm>
            <a:off x="3268663" y="1647825"/>
            <a:ext cx="6084887" cy="452438"/>
          </a:xfrm>
        </p:spPr>
        <p:txBody>
          <a:bodyPr tIns="12065" rtlCol="0"/>
          <a:lstStyle/>
          <a:p>
            <a:pPr marL="12700" eaLnBrk="1" fontAlgn="auto" hangingPunct="1">
              <a:spcBef>
                <a:spcPts val="95"/>
              </a:spcBef>
              <a:spcAft>
                <a:spcPts val="0"/>
              </a:spcAft>
              <a:defRPr/>
            </a:pPr>
            <a:r>
              <a:rPr u="sng" spc="-30" dirty="0">
                <a:solidFill>
                  <a:srgbClr val="FFFFFF"/>
                </a:solidFill>
                <a:uFill>
                  <a:solidFill>
                    <a:srgbClr val="FFFFFF"/>
                  </a:solidFill>
                </a:uFill>
              </a:rPr>
              <a:t>NON-</a:t>
            </a:r>
            <a:r>
              <a:rPr u="sng" spc="-25" dirty="0">
                <a:solidFill>
                  <a:srgbClr val="FFFFFF"/>
                </a:solidFill>
                <a:uFill>
                  <a:solidFill>
                    <a:srgbClr val="FFFFFF"/>
                  </a:solidFill>
                </a:uFill>
              </a:rPr>
              <a:t>DISCRIMINATION </a:t>
            </a:r>
            <a:r>
              <a:rPr u="sng" spc="-20" dirty="0">
                <a:solidFill>
                  <a:srgbClr val="FFFFFF"/>
                </a:solidFill>
                <a:uFill>
                  <a:solidFill>
                    <a:srgbClr val="FFFFFF"/>
                  </a:solidFill>
                </a:uFill>
              </a:rPr>
              <a:t>STATEMENT</a:t>
            </a:r>
          </a:p>
        </p:txBody>
      </p:sp>
      <p:sp>
        <p:nvSpPr>
          <p:cNvPr id="7" name="object 7">
            <a:extLst>
              <a:ext uri="{FF2B5EF4-FFF2-40B4-BE49-F238E27FC236}">
                <a16:creationId xmlns:a16="http://schemas.microsoft.com/office/drawing/2014/main" id="{1EA79132-8488-7773-5EF6-BCA9FC634503}"/>
              </a:ext>
            </a:extLst>
          </p:cNvPr>
          <p:cNvSpPr txBox="1"/>
          <p:nvPr/>
        </p:nvSpPr>
        <p:spPr>
          <a:xfrm>
            <a:off x="4152900" y="2841625"/>
            <a:ext cx="4264025" cy="1671638"/>
          </a:xfrm>
          <a:prstGeom prst="rect">
            <a:avLst/>
          </a:prstGeom>
        </p:spPr>
        <p:txBody>
          <a:bodyPr lIns="0" tIns="12700" rIns="0" bIns="0">
            <a:spAutoFit/>
          </a:bodyPr>
          <a:lstStyle/>
          <a:p>
            <a:pPr marL="1905" algn="ctr" eaLnBrk="1" fontAlgn="auto" hangingPunct="1">
              <a:spcBef>
                <a:spcPts val="100"/>
              </a:spcBef>
              <a:spcAft>
                <a:spcPts val="0"/>
              </a:spcAft>
              <a:defRPr/>
            </a:pPr>
            <a:r>
              <a:rPr sz="3600" kern="0" dirty="0">
                <a:solidFill>
                  <a:srgbClr val="FFFFFF"/>
                </a:solidFill>
                <a:latin typeface="Arial Black"/>
                <a:cs typeface="Arial Black"/>
              </a:rPr>
              <a:t>LONG</a:t>
            </a:r>
            <a:r>
              <a:rPr sz="3600" kern="0" spc="-70" dirty="0">
                <a:solidFill>
                  <a:srgbClr val="FFFFFF"/>
                </a:solidFill>
                <a:latin typeface="Arial Black"/>
                <a:cs typeface="Arial Black"/>
              </a:rPr>
              <a:t> </a:t>
            </a:r>
            <a:r>
              <a:rPr sz="3600" kern="0" spc="-10" dirty="0">
                <a:solidFill>
                  <a:srgbClr val="FFFFFF"/>
                </a:solidFill>
                <a:latin typeface="Arial Black"/>
                <a:cs typeface="Arial Black"/>
              </a:rPr>
              <a:t>VERSION</a:t>
            </a:r>
            <a:endParaRPr sz="3600" kern="0">
              <a:solidFill>
                <a:sysClr val="windowText" lastClr="000000"/>
              </a:solidFill>
              <a:latin typeface="Arial Black"/>
              <a:cs typeface="Arial Black"/>
            </a:endParaRPr>
          </a:p>
          <a:p>
            <a:pPr marL="1905" algn="ctr" eaLnBrk="1" fontAlgn="auto" hangingPunct="1">
              <a:lnSpc>
                <a:spcPts val="4305"/>
              </a:lnSpc>
              <a:spcBef>
                <a:spcPts val="25"/>
              </a:spcBef>
              <a:spcAft>
                <a:spcPts val="0"/>
              </a:spcAft>
              <a:defRPr/>
            </a:pPr>
            <a:r>
              <a:rPr sz="3600" b="1" kern="0" spc="-25" dirty="0">
                <a:solidFill>
                  <a:srgbClr val="FFFFFF"/>
                </a:solidFill>
                <a:latin typeface="Arial"/>
                <a:cs typeface="Arial"/>
              </a:rPr>
              <a:t>vs.</a:t>
            </a:r>
            <a:endParaRPr sz="3600" kern="0">
              <a:solidFill>
                <a:sysClr val="windowText" lastClr="000000"/>
              </a:solidFill>
              <a:latin typeface="Arial"/>
              <a:cs typeface="Arial"/>
            </a:endParaRPr>
          </a:p>
          <a:p>
            <a:pPr algn="ctr" eaLnBrk="1" fontAlgn="auto" hangingPunct="1">
              <a:lnSpc>
                <a:spcPts val="4305"/>
              </a:lnSpc>
              <a:spcBef>
                <a:spcPts val="0"/>
              </a:spcBef>
              <a:spcAft>
                <a:spcPts val="0"/>
              </a:spcAft>
              <a:defRPr/>
            </a:pPr>
            <a:r>
              <a:rPr sz="3600" kern="0" dirty="0">
                <a:solidFill>
                  <a:srgbClr val="FFFFFF"/>
                </a:solidFill>
                <a:latin typeface="Arial Black"/>
                <a:cs typeface="Arial Black"/>
              </a:rPr>
              <a:t>SHORT</a:t>
            </a:r>
            <a:r>
              <a:rPr sz="3600" kern="0" spc="-45" dirty="0">
                <a:solidFill>
                  <a:srgbClr val="FFFFFF"/>
                </a:solidFill>
                <a:latin typeface="Arial Black"/>
                <a:cs typeface="Arial Black"/>
              </a:rPr>
              <a:t> </a:t>
            </a:r>
            <a:r>
              <a:rPr sz="3600" kern="0" spc="-10" dirty="0">
                <a:solidFill>
                  <a:srgbClr val="FFFFFF"/>
                </a:solidFill>
                <a:latin typeface="Arial Black"/>
                <a:cs typeface="Arial Black"/>
              </a:rPr>
              <a:t>VERSION</a:t>
            </a:r>
            <a:endParaRPr sz="3600" kern="0">
              <a:solidFill>
                <a:sysClr val="windowText" lastClr="000000"/>
              </a:solidFill>
              <a:latin typeface="Arial Black"/>
              <a:cs typeface="Arial Black"/>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39</TotalTime>
  <Words>3332</Words>
  <Application>Microsoft Office PowerPoint</Application>
  <PresentationFormat>Widescreen</PresentationFormat>
  <Paragraphs>368</Paragraphs>
  <Slides>41</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41</vt:i4>
      </vt:variant>
    </vt:vector>
  </HeadingPairs>
  <TitlesOfParts>
    <vt:vector size="49" baseType="lpstr">
      <vt:lpstr>Aptos</vt:lpstr>
      <vt:lpstr>Arial</vt:lpstr>
      <vt:lpstr>Arial Black</vt:lpstr>
      <vt:lpstr>Calibri</vt:lpstr>
      <vt:lpstr>Courier New</vt:lpstr>
      <vt:lpstr>Dosis</vt:lpstr>
      <vt:lpstr>Times New Roman</vt:lpstr>
      <vt:lpstr>Office Theme</vt:lpstr>
      <vt:lpstr>PowerPoint Presentation</vt:lpstr>
      <vt:lpstr>CIVIL RIGHTS TRAINING FOR TEFAP &amp; CSFP SUBRECIPIENTS</vt:lpstr>
      <vt:lpstr>Agenda</vt:lpstr>
      <vt:lpstr>WHY CIVIL RIGHTS TRAINING?</vt:lpstr>
      <vt:lpstr>WHAT IS DISCRIMINATION?</vt:lpstr>
      <vt:lpstr>PROTECTED CLASSES</vt:lpstr>
      <vt:lpstr>Question time!</vt:lpstr>
      <vt:lpstr>EXAMPLES OF TYPES OF DISCRIMINATION</vt:lpstr>
      <vt:lpstr>NON-DISCRIMINATION STATEMENT</vt:lpstr>
      <vt:lpstr>PowerPoint Presentation</vt:lpstr>
      <vt:lpstr>PowerPoint Presentation</vt:lpstr>
      <vt:lpstr>PowerPoint Presentation</vt:lpstr>
      <vt:lpstr>PowerPoint Presentation</vt:lpstr>
      <vt:lpstr>DATA COLLECTION AND REPORTING</vt:lpstr>
      <vt:lpstr>ETHNIC AND RACIAL DATA COLLECTION AND REPORTING</vt:lpstr>
      <vt:lpstr>ETHNIC AND RACIAL DATA COLLECTION</vt:lpstr>
      <vt:lpstr>PUBLIC NOTIFICATION/OUTREACH METHODS</vt:lpstr>
      <vt:lpstr>QUESTIONS?</vt:lpstr>
      <vt:lpstr>What would you do?</vt:lpstr>
      <vt:lpstr>Requirements for Language Assistance</vt:lpstr>
      <vt:lpstr>FACTORS FOR PROVIDING LANGUAGE ASSISTANCE</vt:lpstr>
      <vt:lpstr>PERSONS WITH DISABILITIES</vt:lpstr>
      <vt:lpstr>PERSONS WITH DISABILITIES</vt:lpstr>
      <vt:lpstr>REASONABLE ACCOMMODATIONS TO PERSONS WITH DISABILITIES</vt:lpstr>
      <vt:lpstr>COMPLAINT PROCEDURES</vt:lpstr>
      <vt:lpstr>HANDLING A CIVIL RIGHTS COMPLAINT</vt:lpstr>
      <vt:lpstr>PROCESSING A DISCRIMINATION COMPLAINT</vt:lpstr>
      <vt:lpstr>COMPLIANCE REVIEWS</vt:lpstr>
      <vt:lpstr>PRE-AWARD COMPLIANCE REVIEW</vt:lpstr>
      <vt:lpstr>ROUTINE COMPLIANCE REVIEW</vt:lpstr>
      <vt:lpstr>SPECIAL COMPLIANCE REVIEWS</vt:lpstr>
      <vt:lpstr>RESOLUTION OF NONCOMPLIANCE</vt:lpstr>
      <vt:lpstr>Question time!</vt:lpstr>
      <vt:lpstr>1. An elderly client comes to pick up TEFAP foods. A volunteer tells him that he should go to a CSFP distribution site instead because he is over the age of 60.  2. A TEFAP distribution site is at a church, and clients must sit through a religious service before receiving food.</vt:lpstr>
      <vt:lpstr>CUSTOMER SERVICE</vt:lpstr>
      <vt:lpstr>CONFLICT RESOLUTION</vt:lpstr>
      <vt:lpstr>Written Notice of Beneficiary Protections</vt:lpstr>
      <vt:lpstr>Beneficiary Protections: Written Notice (CSFP)</vt:lpstr>
      <vt:lpstr>Beneficiary Protections: Written Notice (TEFAP)</vt:lpstr>
      <vt:lpstr>Beneficiary Protections: Referral Requirements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Emergency Food Assistance Program (TEFAP)</dc:title>
  <dc:creator>Wright, William</dc:creator>
  <cp:lastModifiedBy>Erin EverGreen</cp:lastModifiedBy>
  <cp:revision>1</cp:revision>
  <dcterms:created xsi:type="dcterms:W3CDTF">2026-07-09T01:06:57Z</dcterms:created>
  <dcterms:modified xsi:type="dcterms:W3CDTF">2026-07-08T18:49:03Z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0x01010034E71B123DFF9B4DAF14ED6606B4F2D9</vt:lpwstr>
  </property>
  <property fmtid="{D5CDD505-2E9C-101B-9397-08002B2CF9AE}" pid="3" name="Created">
    <vt:filetime>2026-06-04T00:00:00Z</vt:filetime>
  </property>
  <property fmtid="{D5CDD505-2E9C-101B-9397-08002B2CF9AE}" pid="4" name="Creator">
    <vt:lpwstr>Acrobat PDFMaker 26 for PowerPoint</vt:lpwstr>
  </property>
  <property fmtid="{D5CDD505-2E9C-101B-9397-08002B2CF9AE}" pid="5" name="LastSaved">
    <vt:filetime>2026-07-09T00:00:00Z</vt:filetime>
  </property>
  <property fmtid="{D5CDD505-2E9C-101B-9397-08002B2CF9AE}" pid="6" name="Producer">
    <vt:lpwstr>Adobe PDF Library 26.1.59</vt:lpwstr>
  </property>
</Properties>
</file>